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10.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11.xml" ContentType="application/vnd.openxmlformats-officedocument.theme+xml"/>
  <Override PartName="/ppt/slideLayouts/slideLayout9.xml" ContentType="application/vnd.openxmlformats-officedocument.presentationml.slideLayout+xml"/>
  <Override PartName="/ppt/theme/theme12.xml" ContentType="application/vnd.openxmlformats-officedocument.theme+xml"/>
  <Override PartName="/ppt/slideLayouts/slideLayout10.xml" ContentType="application/vnd.openxmlformats-officedocument.presentationml.slideLayout+xml"/>
  <Override PartName="/ppt/theme/theme1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14.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15.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69" r:id="rId1"/>
    <p:sldMasterId id="2147483717" r:id="rId2"/>
    <p:sldMasterId id="2147483738" r:id="rId3"/>
    <p:sldMasterId id="2147483759" r:id="rId4"/>
    <p:sldMasterId id="2147483828" r:id="rId5"/>
    <p:sldMasterId id="2147483864" r:id="rId6"/>
    <p:sldMasterId id="2147483901" r:id="rId7"/>
    <p:sldMasterId id="2147483925" r:id="rId8"/>
    <p:sldMasterId id="2147483928" r:id="rId9"/>
    <p:sldMasterId id="2147483957" r:id="rId10"/>
    <p:sldMasterId id="2147483985" r:id="rId11"/>
    <p:sldMasterId id="2147484009" r:id="rId12"/>
    <p:sldMasterId id="2147484034" r:id="rId13"/>
    <p:sldMasterId id="2147484080" r:id="rId14"/>
    <p:sldMasterId id="2147484103" r:id="rId15"/>
    <p:sldMasterId id="2147484111" r:id="rId16"/>
  </p:sldMasterIdLst>
  <p:notesMasterIdLst>
    <p:notesMasterId r:id="rId56"/>
  </p:notesMasterIdLst>
  <p:handoutMasterIdLst>
    <p:handoutMasterId r:id="rId57"/>
  </p:handoutMasterIdLst>
  <p:sldIdLst>
    <p:sldId id="470" r:id="rId17"/>
    <p:sldId id="510" r:id="rId18"/>
    <p:sldId id="473" r:id="rId19"/>
    <p:sldId id="474" r:id="rId20"/>
    <p:sldId id="475" r:id="rId21"/>
    <p:sldId id="476" r:id="rId22"/>
    <p:sldId id="477" r:id="rId23"/>
    <p:sldId id="478" r:id="rId24"/>
    <p:sldId id="479" r:id="rId25"/>
    <p:sldId id="480" r:id="rId26"/>
    <p:sldId id="481" r:id="rId27"/>
    <p:sldId id="482" r:id="rId28"/>
    <p:sldId id="483" r:id="rId29"/>
    <p:sldId id="484" r:id="rId30"/>
    <p:sldId id="485" r:id="rId31"/>
    <p:sldId id="486" r:id="rId32"/>
    <p:sldId id="489" r:id="rId33"/>
    <p:sldId id="490" r:id="rId34"/>
    <p:sldId id="492" r:id="rId35"/>
    <p:sldId id="487" r:id="rId36"/>
    <p:sldId id="491" r:id="rId37"/>
    <p:sldId id="494" r:id="rId38"/>
    <p:sldId id="495" r:id="rId39"/>
    <p:sldId id="496" r:id="rId40"/>
    <p:sldId id="497" r:id="rId41"/>
    <p:sldId id="498" r:id="rId42"/>
    <p:sldId id="499" r:id="rId43"/>
    <p:sldId id="500" r:id="rId44"/>
    <p:sldId id="501" r:id="rId45"/>
    <p:sldId id="502" r:id="rId46"/>
    <p:sldId id="503" r:id="rId47"/>
    <p:sldId id="504" r:id="rId48"/>
    <p:sldId id="505" r:id="rId49"/>
    <p:sldId id="506" r:id="rId50"/>
    <p:sldId id="511" r:id="rId51"/>
    <p:sldId id="507" r:id="rId52"/>
    <p:sldId id="508" r:id="rId53"/>
    <p:sldId id="512" r:id="rId54"/>
    <p:sldId id="513" r:id="rId55"/>
  </p:sldIdLst>
  <p:sldSz cx="12436475" cy="6994525"/>
  <p:notesSz cx="6858000" cy="9144000"/>
  <p:defaultTextStyle>
    <a:defPPr>
      <a:defRPr lang="en-US"/>
    </a:defPPr>
    <a:lvl1pPr marL="0" algn="l" defTabSz="1208380" rtl="0" eaLnBrk="1" latinLnBrk="0" hangingPunct="1">
      <a:defRPr sz="2400" kern="1200">
        <a:solidFill>
          <a:schemeClr val="tx1"/>
        </a:solidFill>
        <a:latin typeface="+mn-lt"/>
        <a:ea typeface="+mn-ea"/>
        <a:cs typeface="+mn-cs"/>
      </a:defRPr>
    </a:lvl1pPr>
    <a:lvl2pPr marL="604190" algn="l" defTabSz="1208380" rtl="0" eaLnBrk="1" latinLnBrk="0" hangingPunct="1">
      <a:defRPr sz="2400" kern="1200">
        <a:solidFill>
          <a:schemeClr val="tx1"/>
        </a:solidFill>
        <a:latin typeface="+mn-lt"/>
        <a:ea typeface="+mn-ea"/>
        <a:cs typeface="+mn-cs"/>
      </a:defRPr>
    </a:lvl2pPr>
    <a:lvl3pPr marL="1208380" algn="l" defTabSz="1208380" rtl="0" eaLnBrk="1" latinLnBrk="0" hangingPunct="1">
      <a:defRPr sz="2400" kern="1200">
        <a:solidFill>
          <a:schemeClr val="tx1"/>
        </a:solidFill>
        <a:latin typeface="+mn-lt"/>
        <a:ea typeface="+mn-ea"/>
        <a:cs typeface="+mn-cs"/>
      </a:defRPr>
    </a:lvl3pPr>
    <a:lvl4pPr marL="1812569" algn="l" defTabSz="1208380" rtl="0" eaLnBrk="1" latinLnBrk="0" hangingPunct="1">
      <a:defRPr sz="2400" kern="1200">
        <a:solidFill>
          <a:schemeClr val="tx1"/>
        </a:solidFill>
        <a:latin typeface="+mn-lt"/>
        <a:ea typeface="+mn-ea"/>
        <a:cs typeface="+mn-cs"/>
      </a:defRPr>
    </a:lvl4pPr>
    <a:lvl5pPr marL="2416759" algn="l" defTabSz="1208380" rtl="0" eaLnBrk="1" latinLnBrk="0" hangingPunct="1">
      <a:defRPr sz="2400" kern="1200">
        <a:solidFill>
          <a:schemeClr val="tx1"/>
        </a:solidFill>
        <a:latin typeface="+mn-lt"/>
        <a:ea typeface="+mn-ea"/>
        <a:cs typeface="+mn-cs"/>
      </a:defRPr>
    </a:lvl5pPr>
    <a:lvl6pPr marL="3020949" algn="l" defTabSz="1208380" rtl="0" eaLnBrk="1" latinLnBrk="0" hangingPunct="1">
      <a:defRPr sz="2400" kern="1200">
        <a:solidFill>
          <a:schemeClr val="tx1"/>
        </a:solidFill>
        <a:latin typeface="+mn-lt"/>
        <a:ea typeface="+mn-ea"/>
        <a:cs typeface="+mn-cs"/>
      </a:defRPr>
    </a:lvl6pPr>
    <a:lvl7pPr marL="3625139" algn="l" defTabSz="1208380" rtl="0" eaLnBrk="1" latinLnBrk="0" hangingPunct="1">
      <a:defRPr sz="2400" kern="1200">
        <a:solidFill>
          <a:schemeClr val="tx1"/>
        </a:solidFill>
        <a:latin typeface="+mn-lt"/>
        <a:ea typeface="+mn-ea"/>
        <a:cs typeface="+mn-cs"/>
      </a:defRPr>
    </a:lvl7pPr>
    <a:lvl8pPr marL="4229329" algn="l" defTabSz="1208380" rtl="0" eaLnBrk="1" latinLnBrk="0" hangingPunct="1">
      <a:defRPr sz="2400" kern="1200">
        <a:solidFill>
          <a:schemeClr val="tx1"/>
        </a:solidFill>
        <a:latin typeface="+mn-lt"/>
        <a:ea typeface="+mn-ea"/>
        <a:cs typeface="+mn-cs"/>
      </a:defRPr>
    </a:lvl8pPr>
    <a:lvl9pPr marL="4833518" algn="l" defTabSz="120838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Introduction" id="{02406F3C-D566-4B37-A9D4-C7D9DFC9018D}">
          <p14:sldIdLst>
            <p14:sldId id="470"/>
            <p14:sldId id="510"/>
            <p14:sldId id="473"/>
            <p14:sldId id="474"/>
            <p14:sldId id="475"/>
            <p14:sldId id="476"/>
            <p14:sldId id="477"/>
            <p14:sldId id="478"/>
            <p14:sldId id="479"/>
            <p14:sldId id="480"/>
            <p14:sldId id="481"/>
            <p14:sldId id="482"/>
            <p14:sldId id="483"/>
            <p14:sldId id="484"/>
            <p14:sldId id="485"/>
            <p14:sldId id="486"/>
          </p14:sldIdLst>
        </p14:section>
        <p14:section name="End-to-End Demo" id="{8D6AF106-C915-4DE6-A510-BE4464EC99E2}">
          <p14:sldIdLst>
            <p14:sldId id="489"/>
            <p14:sldId id="490"/>
            <p14:sldId id="492"/>
            <p14:sldId id="487"/>
            <p14:sldId id="491"/>
          </p14:sldIdLst>
        </p14:section>
        <p14:section name="Information Management" id="{51EB78E3-98B2-4A47-A756-5B8DA92D3EA7}">
          <p14:sldIdLst>
            <p14:sldId id="494"/>
            <p14:sldId id="495"/>
            <p14:sldId id="496"/>
            <p14:sldId id="497"/>
            <p14:sldId id="498"/>
            <p14:sldId id="499"/>
            <p14:sldId id="500"/>
            <p14:sldId id="501"/>
            <p14:sldId id="502"/>
            <p14:sldId id="503"/>
            <p14:sldId id="504"/>
            <p14:sldId id="505"/>
            <p14:sldId id="506"/>
            <p14:sldId id="511"/>
            <p14:sldId id="507"/>
            <p14:sldId id="508"/>
            <p14:sldId id="512"/>
            <p14:sldId id="51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guide id="3" orient="horz" pos="2491">
          <p15:clr>
            <a:srgbClr val="A4A3A4"/>
          </p15:clr>
        </p15:guide>
        <p15:guide id="4" orient="horz" pos="1915">
          <p15:clr>
            <a:srgbClr val="A4A3A4"/>
          </p15:clr>
        </p15:guide>
        <p15:guide id="5" orient="horz" pos="1339">
          <p15:clr>
            <a:srgbClr val="A4A3A4"/>
          </p15:clr>
        </p15:guide>
        <p15:guide id="6" orient="horz" pos="187">
          <p15:clr>
            <a:srgbClr val="A4A3A4"/>
          </p15:clr>
        </p15:guide>
        <p15:guide id="7" orient="horz" pos="3067">
          <p15:clr>
            <a:srgbClr val="A4A3A4"/>
          </p15:clr>
        </p15:guide>
        <p15:guide id="8" orient="horz" pos="3643">
          <p15:clr>
            <a:srgbClr val="A4A3A4"/>
          </p15:clr>
        </p15:guide>
        <p15:guide id="9" orient="horz" pos="4219">
          <p15:clr>
            <a:srgbClr val="A4A3A4"/>
          </p15:clr>
        </p15:guide>
        <p15:guide id="10" orient="horz" pos="763">
          <p15:clr>
            <a:srgbClr val="A4A3A4"/>
          </p15:clr>
        </p15:guide>
        <p15:guide id="11" pos="3629">
          <p15:clr>
            <a:srgbClr val="A4A3A4"/>
          </p15:clr>
        </p15:guide>
        <p15:guide id="12" pos="4205">
          <p15:clr>
            <a:srgbClr val="A4A3A4"/>
          </p15:clr>
        </p15:guide>
        <p15:guide id="13" pos="4781">
          <p15:clr>
            <a:srgbClr val="A4A3A4"/>
          </p15:clr>
        </p15:guide>
        <p15:guide id="14" pos="5357">
          <p15:clr>
            <a:srgbClr val="A4A3A4"/>
          </p15:clr>
        </p15:guide>
        <p15:guide id="15" pos="5933">
          <p15:clr>
            <a:srgbClr val="A4A3A4"/>
          </p15:clr>
        </p15:guide>
        <p15:guide id="16" pos="6509">
          <p15:clr>
            <a:srgbClr val="A4A3A4"/>
          </p15:clr>
        </p15:guide>
        <p15:guide id="17" pos="7085">
          <p15:clr>
            <a:srgbClr val="A4A3A4"/>
          </p15:clr>
        </p15:guide>
        <p15:guide id="18" pos="3053">
          <p15:clr>
            <a:srgbClr val="A4A3A4"/>
          </p15:clr>
        </p15:guide>
        <p15:guide id="19" pos="2477">
          <p15:clr>
            <a:srgbClr val="A4A3A4"/>
          </p15:clr>
        </p15:guide>
        <p15:guide id="20" pos="173">
          <p15:clr>
            <a:srgbClr val="A4A3A4"/>
          </p15:clr>
        </p15:guide>
        <p15:guide id="21" pos="1901">
          <p15:clr>
            <a:srgbClr val="A4A3A4"/>
          </p15:clr>
        </p15:guide>
        <p15:guide id="22" pos="749">
          <p15:clr>
            <a:srgbClr val="A4A3A4"/>
          </p15:clr>
        </p15:guide>
        <p15:guide id="23" pos="7661">
          <p15:clr>
            <a:srgbClr val="A4A3A4"/>
          </p15:clr>
        </p15:guide>
        <p15:guide id="24" pos="132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00E8"/>
    <a:srgbClr val="00BCF2"/>
    <a:srgbClr val="F2F2F2"/>
    <a:srgbClr val="505050"/>
    <a:srgbClr val="BAD80A"/>
    <a:srgbClr val="E81123"/>
    <a:srgbClr val="0D5387"/>
    <a:srgbClr val="C7643C"/>
    <a:srgbClr val="00BC8E"/>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526" autoAdjust="0"/>
    <p:restoredTop sz="53766" autoAdjust="0"/>
  </p:normalViewPr>
  <p:slideViewPr>
    <p:cSldViewPr snapToObjects="1">
      <p:cViewPr varScale="1">
        <p:scale>
          <a:sx n="27" d="100"/>
          <a:sy n="27" d="100"/>
        </p:scale>
        <p:origin x="1416" y="36"/>
      </p:cViewPr>
      <p:guideLst>
        <p:guide orient="horz" pos="1620"/>
        <p:guide pos="2880"/>
        <p:guide orient="horz" pos="2491"/>
        <p:guide orient="horz" pos="1915"/>
        <p:guide orient="horz" pos="1339"/>
        <p:guide orient="horz" pos="187"/>
        <p:guide orient="horz" pos="3067"/>
        <p:guide orient="horz" pos="3643"/>
        <p:guide orient="horz" pos="4219"/>
        <p:guide orient="horz" pos="763"/>
        <p:guide pos="3629"/>
        <p:guide pos="4205"/>
        <p:guide pos="4781"/>
        <p:guide pos="5357"/>
        <p:guide pos="5933"/>
        <p:guide pos="6509"/>
        <p:guide pos="7085"/>
        <p:guide pos="3053"/>
        <p:guide pos="2477"/>
        <p:guide pos="173"/>
        <p:guide pos="1901"/>
        <p:guide pos="749"/>
        <p:guide pos="7661"/>
        <p:guide pos="1325"/>
      </p:guideLst>
    </p:cSldViewPr>
  </p:slideViewPr>
  <p:notesTextViewPr>
    <p:cViewPr>
      <p:scale>
        <a:sx n="3" d="2"/>
        <a:sy n="3" d="2"/>
      </p:scale>
      <p:origin x="0" y="0"/>
    </p:cViewPr>
  </p:notesTextViewPr>
  <p:sorterViewPr>
    <p:cViewPr>
      <p:scale>
        <a:sx n="78" d="100"/>
        <a:sy n="78" d="100"/>
      </p:scale>
      <p:origin x="0" y="1042"/>
    </p:cViewPr>
  </p:sorterViewPr>
  <p:notesViewPr>
    <p:cSldViewPr snapToObjects="1">
      <p:cViewPr varScale="1">
        <p:scale>
          <a:sx n="101" d="100"/>
          <a:sy n="101" d="100"/>
        </p:scale>
        <p:origin x="-3564" y="-90"/>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slide" Target="slides/slide39.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4.xml"/><Relationship Id="rId29" Type="http://schemas.openxmlformats.org/officeDocument/2006/relationships/slide" Target="slides/slide13.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commentAuthors" Target="commentAuthor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handoutMaster" Target="handoutMasters/handoutMaster1.xml"/><Relationship Id="rId61"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 Target="slides/slide3.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35.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CB4D8B-E2FB-4BB0-81B1-96348CC0AEEB}" type="datetimeFigureOut">
              <a:rPr lang="en-US" smtClean="0"/>
              <a:t>11-Oct-16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1D2D37A-A2E1-477C-B039-CCD8D5A274CC}" type="slidenum">
              <a:rPr lang="en-US" smtClean="0"/>
              <a:t>‹#›</a:t>
            </a:fld>
            <a:endParaRPr lang="en-US"/>
          </a:p>
        </p:txBody>
      </p:sp>
    </p:spTree>
    <p:extLst>
      <p:ext uri="{BB962C8B-B14F-4D97-AF65-F5344CB8AC3E}">
        <p14:creationId xmlns:p14="http://schemas.microsoft.com/office/powerpoint/2010/main" val="23984960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9B5E32-05A5-441D-A04D-E66A9FC2B11B}" type="datetimeFigureOut">
              <a:rPr lang="en-US" smtClean="0"/>
              <a:t>11-Oct-16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15B7683-78DB-4762-84A4-155C843802F6}" type="slidenum">
              <a:rPr lang="en-US" smtClean="0"/>
              <a:t>‹#›</a:t>
            </a:fld>
            <a:endParaRPr lang="en-US"/>
          </a:p>
        </p:txBody>
      </p:sp>
    </p:spTree>
    <p:extLst>
      <p:ext uri="{BB962C8B-B14F-4D97-AF65-F5344CB8AC3E}">
        <p14:creationId xmlns:p14="http://schemas.microsoft.com/office/powerpoint/2010/main" val="4166039086"/>
      </p:ext>
    </p:extLst>
  </p:cSld>
  <p:clrMap bg1="lt1" tx1="dk1" bg2="lt2" tx2="dk2" accent1="accent1" accent2="accent2" accent3="accent3" accent4="accent4" accent5="accent5" accent6="accent6" hlink="hlink" folHlink="folHlink"/>
  <p:notesStyle>
    <a:lvl1pPr marL="0" algn="l" defTabSz="1208380" rtl="0" eaLnBrk="1" latinLnBrk="0" hangingPunct="1">
      <a:defRPr sz="1600" kern="1200">
        <a:solidFill>
          <a:schemeClr val="tx1"/>
        </a:solidFill>
        <a:latin typeface="+mn-lt"/>
        <a:ea typeface="+mn-ea"/>
        <a:cs typeface="+mn-cs"/>
      </a:defRPr>
    </a:lvl1pPr>
    <a:lvl2pPr marL="604190" algn="l" defTabSz="1208380" rtl="0" eaLnBrk="1" latinLnBrk="0" hangingPunct="1">
      <a:defRPr sz="1600" kern="1200">
        <a:solidFill>
          <a:schemeClr val="tx1"/>
        </a:solidFill>
        <a:latin typeface="+mn-lt"/>
        <a:ea typeface="+mn-ea"/>
        <a:cs typeface="+mn-cs"/>
      </a:defRPr>
    </a:lvl2pPr>
    <a:lvl3pPr marL="1208380" algn="l" defTabSz="1208380" rtl="0" eaLnBrk="1" latinLnBrk="0" hangingPunct="1">
      <a:defRPr sz="1600" kern="1200">
        <a:solidFill>
          <a:schemeClr val="tx1"/>
        </a:solidFill>
        <a:latin typeface="+mn-lt"/>
        <a:ea typeface="+mn-ea"/>
        <a:cs typeface="+mn-cs"/>
      </a:defRPr>
    </a:lvl3pPr>
    <a:lvl4pPr marL="1812569" algn="l" defTabSz="1208380" rtl="0" eaLnBrk="1" latinLnBrk="0" hangingPunct="1">
      <a:defRPr sz="1600" kern="1200">
        <a:solidFill>
          <a:schemeClr val="tx1"/>
        </a:solidFill>
        <a:latin typeface="+mn-lt"/>
        <a:ea typeface="+mn-ea"/>
        <a:cs typeface="+mn-cs"/>
      </a:defRPr>
    </a:lvl4pPr>
    <a:lvl5pPr marL="2416759" algn="l" defTabSz="1208380" rtl="0" eaLnBrk="1" latinLnBrk="0" hangingPunct="1">
      <a:defRPr sz="1600" kern="1200">
        <a:solidFill>
          <a:schemeClr val="tx1"/>
        </a:solidFill>
        <a:latin typeface="+mn-lt"/>
        <a:ea typeface="+mn-ea"/>
        <a:cs typeface="+mn-cs"/>
      </a:defRPr>
    </a:lvl5pPr>
    <a:lvl6pPr marL="3020949" algn="l" defTabSz="1208380" rtl="0" eaLnBrk="1" latinLnBrk="0" hangingPunct="1">
      <a:defRPr sz="1600" kern="1200">
        <a:solidFill>
          <a:schemeClr val="tx1"/>
        </a:solidFill>
        <a:latin typeface="+mn-lt"/>
        <a:ea typeface="+mn-ea"/>
        <a:cs typeface="+mn-cs"/>
      </a:defRPr>
    </a:lvl6pPr>
    <a:lvl7pPr marL="3625139" algn="l" defTabSz="1208380" rtl="0" eaLnBrk="1" latinLnBrk="0" hangingPunct="1">
      <a:defRPr sz="1600" kern="1200">
        <a:solidFill>
          <a:schemeClr val="tx1"/>
        </a:solidFill>
        <a:latin typeface="+mn-lt"/>
        <a:ea typeface="+mn-ea"/>
        <a:cs typeface="+mn-cs"/>
      </a:defRPr>
    </a:lvl7pPr>
    <a:lvl8pPr marL="4229329" algn="l" defTabSz="1208380" rtl="0" eaLnBrk="1" latinLnBrk="0" hangingPunct="1">
      <a:defRPr sz="1600" kern="1200">
        <a:solidFill>
          <a:schemeClr val="tx1"/>
        </a:solidFill>
        <a:latin typeface="+mn-lt"/>
        <a:ea typeface="+mn-ea"/>
        <a:cs typeface="+mn-cs"/>
      </a:defRPr>
    </a:lvl8pPr>
    <a:lvl9pPr marL="4833518" algn="l" defTabSz="120838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689647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51474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06380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3247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73788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99593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977042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348435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 8:44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7290861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Microsoft </a:t>
            </a:r>
            <a:r>
              <a:rPr kumimoji="0" lang="en-US" sz="1800" b="0" i="0" u="none" strike="noStrike" kern="0" cap="none" spc="0" normalizeH="0" baseline="0" noProof="0" dirty="0" err="1">
                <a:ln>
                  <a:noFill/>
                </a:ln>
                <a:solidFill>
                  <a:prstClr val="black"/>
                </a:solidFill>
                <a:effectLst/>
                <a:uLnTx/>
                <a:uFillTx/>
              </a:rPr>
              <a:t>AzureCon</a:t>
            </a:r>
            <a:r>
              <a:rPr kumimoji="0" lang="en-US" sz="1800" b="0" i="0" u="none" strike="noStrike" kern="0" cap="none" spc="0" normalizeH="0" baseline="0" noProof="0" dirty="0">
                <a:ln>
                  <a:noFill/>
                </a:ln>
                <a:solidFill>
                  <a:prstClr val="black"/>
                </a:solidFill>
                <a:effectLst/>
                <a:uLnTx/>
                <a:uFillTx/>
              </a:rPr>
              <a:t> 2015</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 8:44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6407073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 8:44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5422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94FB22D-AF06-49F0-ABFB-4A3B32E04FBE}"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207217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931802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 8:44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293756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196908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 8:44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8461652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 8:44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544859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0606851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919521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761787"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rgbClr val="50505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rgbClr val="505050"/>
              </a:solidFill>
              <a:effectLst/>
              <a:uLnTx/>
              <a:uFillTx/>
            </a:endParaRPr>
          </a:p>
        </p:txBody>
      </p:sp>
    </p:spTree>
    <p:extLst>
      <p:ext uri="{BB962C8B-B14F-4D97-AF65-F5344CB8AC3E}">
        <p14:creationId xmlns:p14="http://schemas.microsoft.com/office/powerpoint/2010/main" val="34892784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defTabSz="932472">
              <a:lnSpc>
                <a:spcPct val="90000"/>
              </a:lnSpc>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6459725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230910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473476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554512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761787"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rgbClr val="50505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rgbClr val="505050"/>
              </a:solidFill>
              <a:effectLst/>
              <a:uLnTx/>
              <a:uFillTx/>
            </a:endParaRPr>
          </a:p>
        </p:txBody>
      </p:sp>
    </p:spTree>
    <p:extLst>
      <p:ext uri="{BB962C8B-B14F-4D97-AF65-F5344CB8AC3E}">
        <p14:creationId xmlns:p14="http://schemas.microsoft.com/office/powerpoint/2010/main" val="37618562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9915330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4837231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defTabSz="932472">
              <a:lnSpc>
                <a:spcPct val="90000"/>
              </a:lnSpc>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7978143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0838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15B7683-78DB-4762-84A4-155C843802F6}" type="slidenum">
              <a:rPr lang="en-US" smtClean="0"/>
              <a:t>35</a:t>
            </a:fld>
            <a:endParaRPr lang="en-US"/>
          </a:p>
        </p:txBody>
      </p:sp>
    </p:spTree>
    <p:extLst>
      <p:ext uri="{BB962C8B-B14F-4D97-AF65-F5344CB8AC3E}">
        <p14:creationId xmlns:p14="http://schemas.microsoft.com/office/powerpoint/2010/main" val="37150037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 8:44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425179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 8:44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311774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633172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54475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85063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8110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17427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11-Oct-16 8:44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2857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460131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 8:44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729435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hite Title and Content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5" y="-1841"/>
            <a:ext cx="12431103" cy="6998206"/>
          </a:xfrm>
          <a:prstGeom prst="rect">
            <a:avLst/>
          </a:prstGeom>
        </p:spPr>
      </p:pic>
      <p:sp>
        <p:nvSpPr>
          <p:cNvPr id="2" name="Title 1"/>
          <p:cNvSpPr>
            <a:spLocks noGrp="1"/>
          </p:cNvSpPr>
          <p:nvPr>
            <p:ph type="title" hasCustomPrompt="1"/>
          </p:nvPr>
        </p:nvSpPr>
        <p:spPr>
          <a:xfrm>
            <a:off x="274637" y="280106"/>
            <a:ext cx="11887200" cy="931155"/>
          </a:xfrm>
        </p:spPr>
        <p:txBody>
          <a:bodyPr lIns="182880" tIns="0" rIns="0" bIns="0" anchor="ctr" anchorCtr="0">
            <a:noAutofit/>
          </a:bodyPr>
          <a:lstStyle>
            <a:lvl1pPr algn="l">
              <a:defRPr sz="5400" cap="none" baseline="0">
                <a:solidFill>
                  <a:srgbClr val="0D5387"/>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Slide heading goes here</a:t>
            </a:r>
          </a:p>
        </p:txBody>
      </p:sp>
      <p:sp>
        <p:nvSpPr>
          <p:cNvPr id="6" name="Slide Number Placeholder 5"/>
          <p:cNvSpPr>
            <a:spLocks noGrp="1"/>
          </p:cNvSpPr>
          <p:nvPr>
            <p:ph type="sldNum" sz="quarter" idx="12"/>
          </p:nvPr>
        </p:nvSpPr>
        <p:spPr>
          <a:xfrm>
            <a:off x="11887200" y="6697662"/>
            <a:ext cx="549275" cy="298704"/>
          </a:xfrm>
        </p:spPr>
        <p:txBody>
          <a:bodyPr lIns="0" tIns="0" rIns="0" bIns="0"/>
          <a:lstStyle>
            <a:lvl1pPr algn="ctr">
              <a:defRPr sz="1100">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14" name="Text Placeholder 13"/>
          <p:cNvSpPr>
            <a:spLocks noGrp="1"/>
          </p:cNvSpPr>
          <p:nvPr>
            <p:ph type="body" sz="quarter" idx="14"/>
          </p:nvPr>
        </p:nvSpPr>
        <p:spPr>
          <a:xfrm>
            <a:off x="274638" y="1363663"/>
            <a:ext cx="11887200" cy="5059680"/>
          </a:xfrm>
        </p:spPr>
        <p:txBody>
          <a:bodyPr lIns="182880" tIns="0" rIns="0" bIns="0"/>
          <a:lstStyle>
            <a:lvl1pPr>
              <a:lnSpc>
                <a:spcPct val="90000"/>
              </a:lnSpc>
              <a:defRPr sz="4000" baseline="0">
                <a:solidFill>
                  <a:schemeClr val="tx1"/>
                </a:solidFill>
                <a:latin typeface="Segoe UI Light" pitchFamily="34" charset="0"/>
              </a:defRPr>
            </a:lvl1pPr>
            <a:lvl2pPr marL="0" marR="0" indent="0" algn="l" defTabSz="1208380" rtl="0" eaLnBrk="1" fontAlgn="auto" latinLnBrk="0" hangingPunct="1">
              <a:lnSpc>
                <a:spcPct val="90000"/>
              </a:lnSpc>
              <a:spcBef>
                <a:spcPct val="20000"/>
              </a:spcBef>
              <a:spcAft>
                <a:spcPts val="0"/>
              </a:spcAft>
              <a:buClrTx/>
              <a:buSzTx/>
              <a:buFontTx/>
              <a:buNone/>
              <a:tabLst/>
              <a:defRPr baseline="0">
                <a:solidFill>
                  <a:schemeClr val="tx1"/>
                </a:solidFill>
              </a:defRPr>
            </a:lvl2pPr>
            <a:lvl3pPr marL="0" indent="0">
              <a:defRPr/>
            </a:lvl3pPr>
            <a:lvl4pPr marL="0" indent="0">
              <a:defRPr/>
            </a:lvl4pPr>
            <a:lvl5pPr marL="0" indent="0">
              <a:defRPr/>
            </a:lvl5pPr>
          </a:lstStyle>
          <a:p>
            <a:pPr lvl="1"/>
            <a:endParaRPr lang="en-US" dirty="0"/>
          </a:p>
        </p:txBody>
      </p:sp>
      <p:pic>
        <p:nvPicPr>
          <p:cNvPr id="9" name="Picture 2" descr="C:\Users\petern\AppData\Local\Temp\vmware-petern\VMwareDnD\cded05ca\MSFT_logo_rgb_C-Gray.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70833" y="6672423"/>
            <a:ext cx="926819" cy="340925"/>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descr="Main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8748" y="6765276"/>
            <a:ext cx="914389" cy="185706"/>
          </a:xfrm>
          <a:prstGeom prst="rect">
            <a:avLst/>
          </a:prstGeom>
        </p:spPr>
      </p:pic>
    </p:spTree>
    <p:extLst>
      <p:ext uri="{BB962C8B-B14F-4D97-AF65-F5344CB8AC3E}">
        <p14:creationId xmlns:p14="http://schemas.microsoft.com/office/powerpoint/2010/main" val="2521065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970882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r>
              <a:rPr dirty="0"/>
              <a:t>Microsoft Confidential</a:t>
            </a:r>
          </a:p>
        </p:txBody>
      </p:sp>
      <p:sp>
        <p:nvSpPr>
          <p:cNvPr id="3" name="Slide Number Placeholder 2"/>
          <p:cNvSpPr>
            <a:spLocks noGrp="1"/>
          </p:cNvSpPr>
          <p:nvPr>
            <p:ph type="sldNum" sz="quarter" idx="11"/>
          </p:nvPr>
        </p:nvSpPr>
        <p:spPr/>
        <p:txBody>
          <a:bodyPr/>
          <a:lstStyle>
            <a:lvl1pPr defTabSz="931684"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43251153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0" y="292082"/>
            <a:ext cx="12161520" cy="946413"/>
          </a:xfrm>
          <a:prstGeom prst="rect">
            <a:avLst/>
          </a:prstGeom>
        </p:spPr>
        <p:txBody>
          <a:bodyPr lIns="457200" tIns="91440" rIns="146304" bIns="91440"/>
          <a:lstStyle>
            <a:lvl1pPr algn="l">
              <a:defRPr sz="5199">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414457984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0" y="292082"/>
            <a:ext cx="12161520" cy="946413"/>
          </a:xfrm>
          <a:prstGeom prst="rect">
            <a:avLst/>
          </a:prstGeom>
        </p:spPr>
        <p:txBody>
          <a:bodyPr lIns="457200" tIns="91440" rIns="146304" bIns="91440"/>
          <a:lstStyle>
            <a:lvl1pPr algn="l">
              <a:defRPr sz="4799">
                <a:solidFill>
                  <a:schemeClr val="tx2"/>
                </a:solidFill>
              </a:defRPr>
            </a:lvl1pPr>
          </a:lstStyle>
          <a:p>
            <a:r>
              <a:rPr lang="en-US" dirty="0"/>
              <a:t>Click to edit Master title style</a:t>
            </a:r>
          </a:p>
        </p:txBody>
      </p:sp>
      <p:sp>
        <p:nvSpPr>
          <p:cNvPr id="4" name="Rectangle 3"/>
          <p:cNvSpPr/>
          <p:nvPr userDrawn="1"/>
        </p:nvSpPr>
        <p:spPr bwMode="auto">
          <a:xfrm>
            <a:off x="0" y="6862554"/>
            <a:ext cx="12434888" cy="142928"/>
          </a:xfrm>
          <a:prstGeom prst="rect">
            <a:avLst/>
          </a:prstGeom>
          <a:solidFill>
            <a:srgbClr val="0072C6"/>
          </a:solidFill>
          <a:ln w="10795"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p>
            <a:pPr marL="0" marR="0" indent="0" algn="ctr" defTabSz="913923" eaLnBrk="1" fontAlgn="base" latinLnBrk="0" hangingPunct="1">
              <a:lnSpc>
                <a:spcPct val="100000"/>
              </a:lnSpc>
              <a:spcBef>
                <a:spcPct val="0"/>
              </a:spcBef>
              <a:spcAft>
                <a:spcPct val="0"/>
              </a:spcAft>
              <a:buClrTx/>
              <a:buSzTx/>
              <a:buFontTx/>
              <a:buNone/>
              <a:tabLst/>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50350" y="6562763"/>
            <a:ext cx="954588" cy="244197"/>
          </a:xfrm>
          <a:prstGeom prst="rect">
            <a:avLst/>
          </a:prstGeom>
        </p:spPr>
      </p:pic>
    </p:spTree>
    <p:extLst>
      <p:ext uri="{BB962C8B-B14F-4D97-AF65-F5344CB8AC3E}">
        <p14:creationId xmlns:p14="http://schemas.microsoft.com/office/powerpoint/2010/main" val="2435047904"/>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295276"/>
            <a:ext cx="12163425" cy="917575"/>
          </a:xfrm>
        </p:spPr>
        <p:txBody>
          <a:bodyPr lIns="457200">
            <a:noAutofit/>
          </a:bodyPr>
          <a:lstStyle>
            <a:lvl1pPr>
              <a:defRPr sz="4799">
                <a:solidFill>
                  <a:schemeClr val="tx2"/>
                </a:solidFill>
                <a:latin typeface="+mj-lt"/>
              </a:defRPr>
            </a:lvl1pPr>
          </a:lstStyle>
          <a:p>
            <a:r>
              <a:rPr lang="en-US" dirty="0"/>
              <a:t>Click to edit Master title style</a:t>
            </a:r>
          </a:p>
        </p:txBody>
      </p:sp>
      <p:sp>
        <p:nvSpPr>
          <p:cNvPr id="4" name="Footer Placeholder 3"/>
          <p:cNvSpPr>
            <a:spLocks noGrp="1"/>
          </p:cNvSpPr>
          <p:nvPr>
            <p:ph type="ftr" sz="quarter" idx="11"/>
          </p:nvPr>
        </p:nvSpPr>
        <p:spPr/>
        <p:txBody>
          <a:bodyPr/>
          <a:lstStyle/>
          <a:p>
            <a:endParaRPr dirty="0"/>
          </a:p>
        </p:txBody>
      </p:sp>
      <p:sp>
        <p:nvSpPr>
          <p:cNvPr id="5" name="Slide Number Placeholder 4"/>
          <p:cNvSpPr>
            <a:spLocks noGrp="1"/>
          </p:cNvSpPr>
          <p:nvPr>
            <p:ph type="sldNum" sz="quarter" idx="12"/>
          </p:nvPr>
        </p:nvSpPr>
        <p:spPr>
          <a:xfrm>
            <a:off x="11659196" y="6607560"/>
            <a:ext cx="777278" cy="386966"/>
          </a:xfrm>
          <a:prstGeom prst="rect">
            <a:avLst/>
          </a:prstGeom>
        </p:spPr>
        <p:txBody>
          <a:bodyPr/>
          <a:lstStyle/>
          <a:p>
            <a:fld id="{6A4C1A4A-E5E6-4CC1-B72C-A20A4EB3E2D2}" type="slidenum">
              <a:rPr smtClean="0"/>
              <a:pPr/>
              <a:t>‹#›</a:t>
            </a:fld>
            <a:endParaRPr dirty="0"/>
          </a:p>
        </p:txBody>
      </p:sp>
      <p:sp>
        <p:nvSpPr>
          <p:cNvPr id="6" name="Text Placeholder 5"/>
          <p:cNvSpPr>
            <a:spLocks noGrp="1"/>
          </p:cNvSpPr>
          <p:nvPr>
            <p:ph type="body" sz="quarter" idx="13" hasCustomPrompt="1"/>
          </p:nvPr>
        </p:nvSpPr>
        <p:spPr>
          <a:xfrm>
            <a:off x="1" y="1238250"/>
            <a:ext cx="7589838" cy="531812"/>
          </a:xfrm>
          <a:prstGeom prst="rect">
            <a:avLst/>
          </a:prstGeom>
        </p:spPr>
        <p:txBody>
          <a:bodyPr lIns="457200" tIns="0" rIns="0" bIns="0">
            <a:noAutofit/>
          </a:bodyPr>
          <a:lstStyle>
            <a:lvl1pPr marL="0" indent="0">
              <a:buNone/>
              <a:defRPr sz="2800">
                <a:solidFill>
                  <a:srgbClr val="0072C6"/>
                </a:solidFill>
                <a:latin typeface="+mj-lt"/>
              </a:defRPr>
            </a:lvl1pPr>
            <a:lvl2pPr marL="287224" indent="0">
              <a:buNone/>
              <a:defRPr/>
            </a:lvl2pPr>
            <a:lvl3pPr marL="600071" indent="0">
              <a:buNone/>
              <a:defRPr/>
            </a:lvl3pPr>
            <a:lvl4pPr marL="887296" indent="0">
              <a:buNone/>
              <a:defRPr/>
            </a:lvl4pPr>
            <a:lvl5pPr marL="1127323" indent="0">
              <a:buNone/>
              <a:defRPr/>
            </a:lvl5pPr>
          </a:lstStyle>
          <a:p>
            <a:pPr lvl="0"/>
            <a:r>
              <a:rPr lang="en-US" dirty="0"/>
              <a:t>Click to add subtitle</a:t>
            </a:r>
          </a:p>
        </p:txBody>
      </p:sp>
    </p:spTree>
    <p:extLst>
      <p:ext uri="{BB962C8B-B14F-4D97-AF65-F5344CB8AC3E}">
        <p14:creationId xmlns:p14="http://schemas.microsoft.com/office/powerpoint/2010/main" val="356352879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209499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2954934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451105"/>
            <a:ext cx="12436475" cy="543421"/>
          </a:xfrm>
          <a:prstGeom prst="rect">
            <a:avLst/>
          </a:prstGeom>
          <a:solidFill>
            <a:srgbClr val="409AE1"/>
          </a:solidFill>
          <a:ln w="28575">
            <a:noFill/>
          </a:ln>
        </p:spPr>
        <p:txBody>
          <a:bodyPr vert="horz" wrap="square" lIns="93247" tIns="46623" rIns="93247" bIns="46623" numCol="1" anchor="t" anchorCtr="0" compatLnSpc="1">
            <a:prstTxWarp prst="textNoShape">
              <a:avLst/>
            </a:prstTxWarp>
          </a:bodyPr>
          <a:lstStyle/>
          <a:p>
            <a:pPr marR="0" lvl="0" indent="0" defTabSz="951121" fontAlgn="auto">
              <a:lnSpc>
                <a:spcPct val="100000"/>
              </a:lnSpc>
              <a:spcBef>
                <a:spcPts val="0"/>
              </a:spcBef>
              <a:spcAft>
                <a:spcPts val="0"/>
              </a:spcAft>
              <a:buClrTx/>
              <a:buSzTx/>
              <a:buFontTx/>
              <a:buNone/>
              <a:tabLst/>
            </a:pPr>
            <a:endParaRPr kumimoji="0" lang="en-US" sz="1071" b="0" i="0" u="none" strike="noStrike" kern="0" cap="none" spc="0" normalizeH="0" baseline="0" dirty="0">
              <a:ln>
                <a:noFill/>
              </a:ln>
              <a:solidFill>
                <a:srgbClr val="333333"/>
              </a:solidFill>
              <a:effectLst/>
              <a:uLnTx/>
              <a:uFillTx/>
            </a:endParaRPr>
          </a:p>
        </p:txBody>
      </p:sp>
      <p:sp>
        <p:nvSpPr>
          <p:cNvPr id="6" name="Freeform 539"/>
          <p:cNvSpPr>
            <a:spLocks noChangeAspect="1"/>
          </p:cNvSpPr>
          <p:nvPr userDrawn="1"/>
        </p:nvSpPr>
        <p:spPr bwMode="auto">
          <a:xfrm>
            <a:off x="9490356" y="6077722"/>
            <a:ext cx="2007519" cy="11035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3247" tIns="46623" rIns="93247" bIns="46623" numCol="1" anchor="t" anchorCtr="0" compatLnSpc="1">
            <a:prstTxWarp prst="textNoShape">
              <a:avLst/>
            </a:prstTxWarp>
          </a:bodyPr>
          <a:lstStyle/>
          <a:p>
            <a:pPr marL="0" marR="0" lvl="0" indent="0" defTabSz="951121"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525833" y="6339910"/>
            <a:ext cx="1861214" cy="789126"/>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740442" y="3859666"/>
            <a:ext cx="186070" cy="56669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800305" y="6820877"/>
            <a:ext cx="3896736"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90781" y="5824226"/>
            <a:ext cx="8001150" cy="772911"/>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449450" y="6428114"/>
            <a:ext cx="723540" cy="271351"/>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482956"/>
            <a:ext cx="12436475" cy="976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sp>
        <p:nvSpPr>
          <p:cNvPr id="45" name="Bent Arrow 44"/>
          <p:cNvSpPr/>
          <p:nvPr userDrawn="1"/>
        </p:nvSpPr>
        <p:spPr bwMode="auto">
          <a:xfrm rot="16200000">
            <a:off x="11768145" y="6741743"/>
            <a:ext cx="332072" cy="271390"/>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477245" y="6731767"/>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47" name="Freeform 18"/>
          <p:cNvSpPr>
            <a:spLocks/>
          </p:cNvSpPr>
          <p:nvPr userDrawn="1"/>
        </p:nvSpPr>
        <p:spPr bwMode="auto">
          <a:xfrm>
            <a:off x="4520500" y="65912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49" name="Rectangle 48"/>
          <p:cNvSpPr/>
          <p:nvPr userDrawn="1"/>
        </p:nvSpPr>
        <p:spPr bwMode="auto">
          <a:xfrm>
            <a:off x="-221962" y="6994525"/>
            <a:ext cx="12784400"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sp>
        <p:nvSpPr>
          <p:cNvPr id="52" name="Rectangle 51"/>
          <p:cNvSpPr/>
          <p:nvPr userDrawn="1"/>
        </p:nvSpPr>
        <p:spPr bwMode="auto">
          <a:xfrm>
            <a:off x="-399744" y="6195152"/>
            <a:ext cx="399744"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sp>
        <p:nvSpPr>
          <p:cNvPr id="53" name="Rectangle 52"/>
          <p:cNvSpPr/>
          <p:nvPr userDrawn="1"/>
        </p:nvSpPr>
        <p:spPr bwMode="auto">
          <a:xfrm>
            <a:off x="0" y="6471310"/>
            <a:ext cx="12436475" cy="523216"/>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a:biLevel thresh="25000"/>
          </a:blip>
          <a:stretch>
            <a:fillRect/>
          </a:stretch>
        </p:blipFill>
        <p:spPr>
          <a:xfrm>
            <a:off x="174950" y="6620265"/>
            <a:ext cx="955390" cy="210480"/>
          </a:xfrm>
          <a:prstGeom prst="rect">
            <a:avLst/>
          </a:prstGeom>
        </p:spPr>
      </p:pic>
    </p:spTree>
    <p:extLst>
      <p:ext uri="{BB962C8B-B14F-4D97-AF65-F5344CB8AC3E}">
        <p14:creationId xmlns:p14="http://schemas.microsoft.com/office/powerpoint/2010/main" val="90763725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8131811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850058"/>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047916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451105"/>
            <a:ext cx="12436475" cy="543421"/>
          </a:xfrm>
          <a:prstGeom prst="rect">
            <a:avLst/>
          </a:prstGeom>
          <a:solidFill>
            <a:srgbClr val="409AE1"/>
          </a:solidFill>
          <a:ln w="28575">
            <a:noFill/>
          </a:ln>
        </p:spPr>
        <p:txBody>
          <a:bodyPr vert="horz" wrap="square" lIns="93247" tIns="46623" rIns="93247" bIns="46623" numCol="1" anchor="t" anchorCtr="0" compatLnSpc="1">
            <a:prstTxWarp prst="textNoShape">
              <a:avLst/>
            </a:prstTxWarp>
          </a:bodyPr>
          <a:lstStyle/>
          <a:p>
            <a:pPr marR="0" lvl="0" indent="0" defTabSz="951121" fontAlgn="auto">
              <a:lnSpc>
                <a:spcPct val="100000"/>
              </a:lnSpc>
              <a:spcBef>
                <a:spcPts val="0"/>
              </a:spcBef>
              <a:spcAft>
                <a:spcPts val="0"/>
              </a:spcAft>
              <a:buClrTx/>
              <a:buSzTx/>
              <a:buFontTx/>
              <a:buNone/>
              <a:tabLst/>
            </a:pPr>
            <a:endParaRPr kumimoji="0" lang="en-US" sz="1071" b="0" i="0" u="none" strike="noStrike" kern="0" cap="none" spc="0" normalizeH="0" baseline="0" dirty="0">
              <a:ln>
                <a:noFill/>
              </a:ln>
              <a:solidFill>
                <a:srgbClr val="333333"/>
              </a:solidFill>
              <a:effectLst/>
              <a:uLnTx/>
              <a:uFillTx/>
            </a:endParaRPr>
          </a:p>
        </p:txBody>
      </p:sp>
      <p:sp>
        <p:nvSpPr>
          <p:cNvPr id="6" name="Freeform 539"/>
          <p:cNvSpPr>
            <a:spLocks noChangeAspect="1"/>
          </p:cNvSpPr>
          <p:nvPr userDrawn="1"/>
        </p:nvSpPr>
        <p:spPr bwMode="auto">
          <a:xfrm>
            <a:off x="9490356" y="6077722"/>
            <a:ext cx="2007519" cy="11035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3247" tIns="46623" rIns="93247" bIns="46623" numCol="1" anchor="t" anchorCtr="0" compatLnSpc="1">
            <a:prstTxWarp prst="textNoShape">
              <a:avLst/>
            </a:prstTxWarp>
          </a:bodyPr>
          <a:lstStyle/>
          <a:p>
            <a:pPr marL="0" marR="0" lvl="0" indent="0" defTabSz="951121"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525833" y="6339910"/>
            <a:ext cx="1861214" cy="789126"/>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740442" y="3859666"/>
            <a:ext cx="186070" cy="56669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800305" y="6820877"/>
            <a:ext cx="3896736"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90781" y="5824226"/>
            <a:ext cx="8001150" cy="772911"/>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449450" y="6428114"/>
            <a:ext cx="723540" cy="271351"/>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482956"/>
            <a:ext cx="12436475" cy="976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sp>
        <p:nvSpPr>
          <p:cNvPr id="45" name="Bent Arrow 44"/>
          <p:cNvSpPr/>
          <p:nvPr userDrawn="1"/>
        </p:nvSpPr>
        <p:spPr bwMode="auto">
          <a:xfrm rot="16200000">
            <a:off x="11768145" y="6741743"/>
            <a:ext cx="332072" cy="271390"/>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477245" y="6731767"/>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47" name="Freeform 18"/>
          <p:cNvSpPr>
            <a:spLocks/>
          </p:cNvSpPr>
          <p:nvPr userDrawn="1"/>
        </p:nvSpPr>
        <p:spPr bwMode="auto">
          <a:xfrm>
            <a:off x="4520500" y="65912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49" name="Rectangle 48"/>
          <p:cNvSpPr/>
          <p:nvPr userDrawn="1"/>
        </p:nvSpPr>
        <p:spPr bwMode="auto">
          <a:xfrm>
            <a:off x="-221962" y="6994525"/>
            <a:ext cx="12784400"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sp>
        <p:nvSpPr>
          <p:cNvPr id="52" name="Rectangle 51"/>
          <p:cNvSpPr/>
          <p:nvPr userDrawn="1"/>
        </p:nvSpPr>
        <p:spPr bwMode="auto">
          <a:xfrm>
            <a:off x="-399744" y="6195152"/>
            <a:ext cx="399744"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sp>
        <p:nvSpPr>
          <p:cNvPr id="53" name="Rectangle 52"/>
          <p:cNvSpPr/>
          <p:nvPr userDrawn="1"/>
        </p:nvSpPr>
        <p:spPr bwMode="auto">
          <a:xfrm>
            <a:off x="0" y="6471310"/>
            <a:ext cx="12436475" cy="523216"/>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a:biLevel thresh="25000"/>
          </a:blip>
          <a:stretch>
            <a:fillRect/>
          </a:stretch>
        </p:blipFill>
        <p:spPr>
          <a:xfrm>
            <a:off x="174950" y="6620265"/>
            <a:ext cx="955390" cy="210480"/>
          </a:xfrm>
          <a:prstGeom prst="rect">
            <a:avLst/>
          </a:prstGeom>
        </p:spPr>
      </p:pic>
    </p:spTree>
    <p:extLst>
      <p:ext uri="{BB962C8B-B14F-4D97-AF65-F5344CB8AC3E}">
        <p14:creationId xmlns:p14="http://schemas.microsoft.com/office/powerpoint/2010/main" val="399431081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l="478" t="-1" b="1518"/>
          <a:stretch/>
        </p:blipFill>
        <p:spPr>
          <a:xfrm>
            <a:off x="-7344" y="1"/>
            <a:ext cx="12443819" cy="5265169"/>
          </a:xfrm>
          <a:prstGeom prst="rect">
            <a:avLst/>
          </a:prstGeom>
        </p:spPr>
      </p:pic>
      <p:pic>
        <p:nvPicPr>
          <p:cNvPr id="15" name="Picture 14"/>
          <p:cNvPicPr>
            <a:picLocks noChangeAspect="1"/>
          </p:cNvPicPr>
          <p:nvPr userDrawn="1"/>
        </p:nvPicPr>
        <p:blipFill>
          <a:blip r:embed="rId3"/>
          <a:stretch>
            <a:fillRect/>
          </a:stretch>
        </p:blipFill>
        <p:spPr>
          <a:xfrm>
            <a:off x="10025393" y="6149340"/>
            <a:ext cx="1706819" cy="376026"/>
          </a:xfrm>
          <a:prstGeom prst="rect">
            <a:avLst/>
          </a:prstGeom>
        </p:spPr>
      </p:pic>
      <p:sp>
        <p:nvSpPr>
          <p:cNvPr id="8"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73050" y="3954444"/>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55013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40" y="1212852"/>
            <a:ext cx="11887200"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13" indent="0">
              <a:buNone/>
              <a:defRPr sz="1836">
                <a:solidFill>
                  <a:schemeClr val="bg1"/>
                </a:solidFill>
              </a:defRPr>
            </a:lvl3pPr>
            <a:lvl4pPr marL="457024" indent="0">
              <a:buNone/>
              <a:defRPr sz="1632">
                <a:solidFill>
                  <a:schemeClr val="bg1"/>
                </a:solidFill>
              </a:defRPr>
            </a:lvl4pPr>
            <a:lvl5pPr marL="685537" indent="0">
              <a:buNone/>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3916081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5"/>
            <a:ext cx="10056812"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1" cy="794064"/>
          </a:xfrm>
          <a:noFill/>
        </p:spPr>
        <p:txBody>
          <a:bodyPr lIns="182880" tIns="146304" rIns="182880" bIns="146304">
            <a:sp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51561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451105"/>
            <a:ext cx="12436475" cy="543421"/>
          </a:xfrm>
          <a:prstGeom prst="rect">
            <a:avLst/>
          </a:prstGeom>
          <a:solidFill>
            <a:srgbClr val="409AE1"/>
          </a:solidFill>
          <a:ln w="28575">
            <a:noFill/>
          </a:ln>
        </p:spPr>
        <p:txBody>
          <a:bodyPr vert="horz" wrap="square" lIns="93234" tIns="46616" rIns="93234" bIns="46616" numCol="1" anchor="t" anchorCtr="0" compatLnSpc="1">
            <a:prstTxWarp prst="textNoShape">
              <a:avLst/>
            </a:prstTxWarp>
          </a:bodyPr>
          <a:lstStyle/>
          <a:p>
            <a:pPr marR="0" lvl="0" indent="0" defTabSz="950938" fontAlgn="auto">
              <a:lnSpc>
                <a:spcPct val="100000"/>
              </a:lnSpc>
              <a:spcBef>
                <a:spcPts val="0"/>
              </a:spcBef>
              <a:spcAft>
                <a:spcPts val="0"/>
              </a:spcAft>
              <a:buClrTx/>
              <a:buSzTx/>
              <a:buFontTx/>
              <a:buNone/>
              <a:tabLst/>
            </a:pPr>
            <a:endParaRPr kumimoji="0" lang="en-US" sz="1071"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490357" y="6077722"/>
            <a:ext cx="2007519" cy="11035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3234" tIns="46616" rIns="93234" bIns="46616" numCol="1" anchor="t" anchorCtr="0" compatLnSpc="1">
            <a:prstTxWarp prst="textNoShape">
              <a:avLst/>
            </a:prstTxWarp>
          </a:bodyPr>
          <a:lstStyle/>
          <a:p>
            <a:pPr marL="0" marR="0" lvl="0" indent="0" defTabSz="950938"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525833" y="6339910"/>
            <a:ext cx="1861214" cy="789126"/>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740442" y="3859666"/>
            <a:ext cx="186070" cy="56669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800305" y="6820878"/>
            <a:ext cx="3896736"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90781" y="5824227"/>
            <a:ext cx="8001150" cy="772911"/>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449451" y="6428115"/>
            <a:ext cx="723540" cy="271351"/>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482956"/>
            <a:ext cx="12436475" cy="976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45" name="Bent Arrow 44"/>
          <p:cNvSpPr/>
          <p:nvPr userDrawn="1"/>
        </p:nvSpPr>
        <p:spPr bwMode="auto">
          <a:xfrm rot="16200000">
            <a:off x="11768145" y="6741744"/>
            <a:ext cx="332072" cy="271390"/>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477246" y="6731768"/>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520501" y="65912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21962" y="6994525"/>
            <a:ext cx="12784400"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2" name="Rectangle 51"/>
          <p:cNvSpPr/>
          <p:nvPr userDrawn="1"/>
        </p:nvSpPr>
        <p:spPr bwMode="auto">
          <a:xfrm>
            <a:off x="-399744" y="6195153"/>
            <a:ext cx="399744"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3" name="Rectangle 52"/>
          <p:cNvSpPr/>
          <p:nvPr userDrawn="1"/>
        </p:nvSpPr>
        <p:spPr bwMode="auto">
          <a:xfrm>
            <a:off x="0" y="6471311"/>
            <a:ext cx="12436475" cy="523216"/>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4951" y="6620265"/>
            <a:ext cx="955390" cy="210480"/>
          </a:xfrm>
          <a:prstGeom prst="rect">
            <a:avLst/>
          </a:prstGeom>
        </p:spPr>
      </p:pic>
    </p:spTree>
    <p:extLst>
      <p:ext uri="{BB962C8B-B14F-4D97-AF65-F5344CB8AC3E}">
        <p14:creationId xmlns:p14="http://schemas.microsoft.com/office/powerpoint/2010/main" val="26586654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451105"/>
            <a:ext cx="12436475" cy="543421"/>
          </a:xfrm>
          <a:prstGeom prst="rect">
            <a:avLst/>
          </a:prstGeom>
          <a:solidFill>
            <a:srgbClr val="409AE1"/>
          </a:solidFill>
          <a:ln w="28575">
            <a:noFill/>
          </a:ln>
        </p:spPr>
        <p:txBody>
          <a:bodyPr vert="horz" wrap="square" lIns="93234" tIns="46616" rIns="93234" bIns="46616" numCol="1" anchor="t" anchorCtr="0" compatLnSpc="1">
            <a:prstTxWarp prst="textNoShape">
              <a:avLst/>
            </a:prstTxWarp>
          </a:bodyPr>
          <a:lstStyle/>
          <a:p>
            <a:pPr marR="0" lvl="0" indent="0" defTabSz="950938" fontAlgn="auto">
              <a:lnSpc>
                <a:spcPct val="100000"/>
              </a:lnSpc>
              <a:spcBef>
                <a:spcPts val="0"/>
              </a:spcBef>
              <a:spcAft>
                <a:spcPts val="0"/>
              </a:spcAft>
              <a:buClrTx/>
              <a:buSzTx/>
              <a:buFontTx/>
              <a:buNone/>
              <a:tabLst/>
            </a:pPr>
            <a:endParaRPr kumimoji="0" lang="en-US" sz="1071"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490357" y="6077722"/>
            <a:ext cx="2007519" cy="11035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3234" tIns="46616" rIns="93234" bIns="46616" numCol="1" anchor="t" anchorCtr="0" compatLnSpc="1">
            <a:prstTxWarp prst="textNoShape">
              <a:avLst/>
            </a:prstTxWarp>
          </a:bodyPr>
          <a:lstStyle/>
          <a:p>
            <a:pPr marL="0" marR="0" lvl="0" indent="0" defTabSz="950938"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525833" y="6339910"/>
            <a:ext cx="1861214" cy="789126"/>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740442" y="3859666"/>
            <a:ext cx="186070" cy="56669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800305" y="6820878"/>
            <a:ext cx="3896736"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90781" y="5824227"/>
            <a:ext cx="8001150" cy="772911"/>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449451" y="6428115"/>
            <a:ext cx="723540" cy="271351"/>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482956"/>
            <a:ext cx="12436475" cy="976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45" name="Bent Arrow 44"/>
          <p:cNvSpPr/>
          <p:nvPr userDrawn="1"/>
        </p:nvSpPr>
        <p:spPr bwMode="auto">
          <a:xfrm rot="16200000">
            <a:off x="11768145" y="6741744"/>
            <a:ext cx="332072" cy="271390"/>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477246" y="6731768"/>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520501" y="65912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21962" y="6994525"/>
            <a:ext cx="12784400"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2" name="Rectangle 51"/>
          <p:cNvSpPr/>
          <p:nvPr userDrawn="1"/>
        </p:nvSpPr>
        <p:spPr bwMode="auto">
          <a:xfrm>
            <a:off x="-399744" y="6195153"/>
            <a:ext cx="399744"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3" name="Rectangle 52"/>
          <p:cNvSpPr/>
          <p:nvPr userDrawn="1"/>
        </p:nvSpPr>
        <p:spPr bwMode="auto">
          <a:xfrm>
            <a:off x="0" y="6471311"/>
            <a:ext cx="12436475" cy="523216"/>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4951" y="6620265"/>
            <a:ext cx="955390" cy="210480"/>
          </a:xfrm>
          <a:prstGeom prst="rect">
            <a:avLst/>
          </a:prstGeom>
        </p:spPr>
      </p:pic>
    </p:spTree>
    <p:extLst>
      <p:ext uri="{BB962C8B-B14F-4D97-AF65-F5344CB8AC3E}">
        <p14:creationId xmlns:p14="http://schemas.microsoft.com/office/powerpoint/2010/main" val="20090323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theme" Target="../theme/theme10.xml"/><Relationship Id="rId4" Type="http://schemas.openxmlformats.org/officeDocument/2006/relationships/slideLayout" Target="../slideLayouts/slideLayout5.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12.xml"/><Relationship Id="rId1" Type="http://schemas.openxmlformats.org/officeDocument/2006/relationships/slideLayout" Target="../slideLayouts/slideLayout9.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13.xml"/><Relationship Id="rId1" Type="http://schemas.openxmlformats.org/officeDocument/2006/relationships/slideLayout" Target="../slideLayouts/slideLayout10.xml"/></Relationships>
</file>

<file path=ppt/slideMasters/_rels/slideMaster14.xml.rels><?xml version="1.0" encoding="UTF-8" standalone="yes"?>
<Relationships xmlns="http://schemas.openxmlformats.org/package/2006/relationships"><Relationship Id="rId3" Type="http://schemas.openxmlformats.org/officeDocument/2006/relationships/theme" Target="../theme/theme14.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5" Type="http://schemas.openxmlformats.org/officeDocument/2006/relationships/image" Target="../media/image6.png"/><Relationship Id="rId4" Type="http://schemas.openxmlformats.org/officeDocument/2006/relationships/theme" Target="../theme/theme16.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1"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824" y="280106"/>
            <a:ext cx="11192828" cy="1165754"/>
          </a:xfrm>
          <a:prstGeom prst="rect">
            <a:avLst/>
          </a:prstGeom>
        </p:spPr>
        <p:txBody>
          <a:bodyPr vert="horz" lIns="120838" tIns="60419" rIns="120838" bIns="60419" rtlCol="0" anchor="ctr">
            <a:normAutofit/>
          </a:bodyPr>
          <a:lstStyle/>
          <a:p>
            <a:r>
              <a:rPr lang="en-US" dirty="0"/>
              <a:t>Click to edit Master title style</a:t>
            </a:r>
          </a:p>
        </p:txBody>
      </p:sp>
      <p:sp>
        <p:nvSpPr>
          <p:cNvPr id="3" name="Text Placeholder 2"/>
          <p:cNvSpPr>
            <a:spLocks noGrp="1"/>
          </p:cNvSpPr>
          <p:nvPr>
            <p:ph type="body" idx="1"/>
          </p:nvPr>
        </p:nvSpPr>
        <p:spPr>
          <a:xfrm>
            <a:off x="621824" y="1632058"/>
            <a:ext cx="11192828" cy="4616063"/>
          </a:xfrm>
          <a:prstGeom prst="rect">
            <a:avLst/>
          </a:prstGeom>
        </p:spPr>
        <p:txBody>
          <a:bodyPr vert="horz" lIns="120838" tIns="60419" rIns="120838" bIns="6041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1824" y="6482889"/>
            <a:ext cx="2901844" cy="372394"/>
          </a:xfrm>
          <a:prstGeom prst="rect">
            <a:avLst/>
          </a:prstGeom>
        </p:spPr>
        <p:txBody>
          <a:bodyPr vert="horz" lIns="120838" tIns="60419" rIns="120838" bIns="60419" rtlCol="0" anchor="ctr"/>
          <a:lstStyle>
            <a:lvl1pPr algn="l">
              <a:defRPr sz="1600">
                <a:solidFill>
                  <a:schemeClr val="tx1">
                    <a:tint val="75000"/>
                  </a:schemeClr>
                </a:solidFill>
              </a:defRPr>
            </a:lvl1pPr>
          </a:lstStyle>
          <a:p>
            <a:endParaRPr lang="en-US">
              <a:solidFill>
                <a:srgbClr val="505050">
                  <a:tint val="75000"/>
                </a:srgbClr>
              </a:solidFill>
            </a:endParaRPr>
          </a:p>
        </p:txBody>
      </p:sp>
      <p:sp>
        <p:nvSpPr>
          <p:cNvPr id="5" name="Footer Placeholder 4"/>
          <p:cNvSpPr>
            <a:spLocks noGrp="1"/>
          </p:cNvSpPr>
          <p:nvPr>
            <p:ph type="ftr" sz="quarter" idx="3"/>
          </p:nvPr>
        </p:nvSpPr>
        <p:spPr>
          <a:xfrm>
            <a:off x="4249129" y="6482889"/>
            <a:ext cx="3938217" cy="372394"/>
          </a:xfrm>
          <a:prstGeom prst="rect">
            <a:avLst/>
          </a:prstGeom>
        </p:spPr>
        <p:txBody>
          <a:bodyPr vert="horz" lIns="120838" tIns="60419" rIns="120838" bIns="60419" rtlCol="0" anchor="ctr"/>
          <a:lstStyle>
            <a:lvl1pPr algn="ctr">
              <a:defRPr sz="1600">
                <a:solidFill>
                  <a:schemeClr val="tx1">
                    <a:tint val="75000"/>
                  </a:schemeClr>
                </a:solidFill>
              </a:defRPr>
            </a:lvl1pPr>
          </a:lstStyle>
          <a:p>
            <a:endParaRPr lang="en-US">
              <a:solidFill>
                <a:srgbClr val="505050">
                  <a:tint val="75000"/>
                </a:srgbClr>
              </a:solidFill>
            </a:endParaRPr>
          </a:p>
        </p:txBody>
      </p:sp>
      <p:sp>
        <p:nvSpPr>
          <p:cNvPr id="6" name="Slide Number Placeholder 5"/>
          <p:cNvSpPr>
            <a:spLocks noGrp="1"/>
          </p:cNvSpPr>
          <p:nvPr>
            <p:ph type="sldNum" sz="quarter" idx="4"/>
          </p:nvPr>
        </p:nvSpPr>
        <p:spPr>
          <a:xfrm>
            <a:off x="8912807" y="6482889"/>
            <a:ext cx="2901844" cy="372394"/>
          </a:xfrm>
          <a:prstGeom prst="rect">
            <a:avLst/>
          </a:prstGeom>
        </p:spPr>
        <p:txBody>
          <a:bodyPr vert="horz" lIns="120838" tIns="60419" rIns="120838" bIns="60419" rtlCol="0" anchor="ctr"/>
          <a:lstStyle>
            <a:lvl1pPr algn="r">
              <a:defRPr sz="1600">
                <a:solidFill>
                  <a:schemeClr val="tx1">
                    <a:tint val="75000"/>
                  </a:schemeClr>
                </a:solidFill>
              </a:defRPr>
            </a:lvl1pPr>
          </a:lstStyle>
          <a:p>
            <a:fld id="{63863B58-CBB8-49E9-BA96-0A2E095CB188}" type="slidenum">
              <a:rPr lang="en-US" smtClean="0">
                <a:solidFill>
                  <a:srgbClr val="505050">
                    <a:tint val="75000"/>
                  </a:srgbClr>
                </a:solidFill>
              </a:rPr>
              <a:pPr/>
              <a:t>‹#›</a:t>
            </a:fld>
            <a:endParaRPr lang="en-US">
              <a:solidFill>
                <a:srgbClr val="505050">
                  <a:tint val="75000"/>
                </a:srgbClr>
              </a:solidFill>
            </a:endParaRPr>
          </a:p>
        </p:txBody>
      </p:sp>
    </p:spTree>
    <p:extLst>
      <p:ext uri="{BB962C8B-B14F-4D97-AF65-F5344CB8AC3E}">
        <p14:creationId xmlns:p14="http://schemas.microsoft.com/office/powerpoint/2010/main" val="2457932064"/>
      </p:ext>
    </p:extLst>
  </p:cSld>
  <p:clrMap bg1="lt1" tx1="dk1" bg2="lt2" tx2="dk2" accent1="accent1" accent2="accent2" accent3="accent3" accent4="accent4" accent5="accent5" accent6="accent6" hlink="hlink" folHlink="folHlink"/>
  <p:sldLayoutIdLst>
    <p:sldLayoutId id="2147483672" r:id="rId1"/>
  </p:sldLayoutIdLst>
  <p:hf sldNum="0" hdr="0" ftr="0"/>
  <p:txStyles>
    <p:titleStyle>
      <a:lvl1pPr algn="l" defTabSz="1208380" rtl="0" eaLnBrk="1" latinLnBrk="0" hangingPunct="1">
        <a:spcBef>
          <a:spcPct val="0"/>
        </a:spcBef>
        <a:buNone/>
        <a:defRPr sz="5400" kern="1200">
          <a:solidFill>
            <a:srgbClr val="58595B"/>
          </a:solidFill>
          <a:latin typeface="Segoe UI" panose="020B0502040204020203" pitchFamily="34" charset="0"/>
          <a:ea typeface="Segoe UI" panose="020B0502040204020203" pitchFamily="34" charset="0"/>
          <a:cs typeface="Segoe UI" panose="020B0502040204020203" pitchFamily="34" charset="0"/>
        </a:defRPr>
      </a:lvl1pPr>
    </p:titleStyle>
    <p:bodyStyle>
      <a:lvl1pPr marL="0" indent="0" algn="l" defTabSz="1208380" rtl="0" eaLnBrk="1" latinLnBrk="0" hangingPunct="1">
        <a:lnSpc>
          <a:spcPct val="90000"/>
        </a:lnSpc>
        <a:spcBef>
          <a:spcPts val="600"/>
        </a:spcBef>
        <a:spcAft>
          <a:spcPts val="600"/>
        </a:spcAft>
        <a:buFontTx/>
        <a:buNone/>
        <a:defRPr sz="2000" kern="1200">
          <a:solidFill>
            <a:srgbClr val="58595B"/>
          </a:solidFill>
          <a:latin typeface="Segoe UI" panose="020B0502040204020203" pitchFamily="34" charset="0"/>
          <a:ea typeface="Segoe UI" panose="020B0502040204020203" pitchFamily="34" charset="0"/>
          <a:cs typeface="Segoe UI" panose="020B0502040204020203" pitchFamily="34" charset="0"/>
        </a:defRPr>
      </a:lvl1pPr>
      <a:lvl2pPr marL="604189" indent="0" algn="l" defTabSz="1208380" rtl="0" eaLnBrk="1" latinLnBrk="0" hangingPunct="1">
        <a:lnSpc>
          <a:spcPct val="90000"/>
        </a:lnSpc>
        <a:spcBef>
          <a:spcPts val="600"/>
        </a:spcBef>
        <a:spcAft>
          <a:spcPts val="600"/>
        </a:spcAft>
        <a:buFontTx/>
        <a:buNone/>
        <a:defRPr sz="2000" kern="1200">
          <a:solidFill>
            <a:srgbClr val="58595B"/>
          </a:solidFill>
          <a:latin typeface="Segoe UI" panose="020B0502040204020203" pitchFamily="34" charset="0"/>
          <a:ea typeface="Segoe UI" panose="020B0502040204020203" pitchFamily="34" charset="0"/>
          <a:cs typeface="Segoe UI" panose="020B0502040204020203" pitchFamily="34" charset="0"/>
        </a:defRPr>
      </a:lvl2pPr>
      <a:lvl3pPr marL="1208380" indent="0" algn="l" defTabSz="1208380" rtl="0" eaLnBrk="1" latinLnBrk="0" hangingPunct="1">
        <a:lnSpc>
          <a:spcPct val="90000"/>
        </a:lnSpc>
        <a:spcBef>
          <a:spcPts val="600"/>
        </a:spcBef>
        <a:spcAft>
          <a:spcPts val="600"/>
        </a:spcAft>
        <a:buFontTx/>
        <a:buNone/>
        <a:defRPr sz="2000" kern="1200">
          <a:solidFill>
            <a:srgbClr val="58595B"/>
          </a:solidFill>
          <a:latin typeface="Segoe UI" panose="020B0502040204020203" pitchFamily="34" charset="0"/>
          <a:ea typeface="Segoe UI" panose="020B0502040204020203" pitchFamily="34" charset="0"/>
          <a:cs typeface="Segoe UI" panose="020B0502040204020203" pitchFamily="34" charset="0"/>
        </a:defRPr>
      </a:lvl3pPr>
      <a:lvl4pPr marL="1812569" indent="0" algn="l" defTabSz="1208380" rtl="0" eaLnBrk="1" latinLnBrk="0" hangingPunct="1">
        <a:lnSpc>
          <a:spcPct val="90000"/>
        </a:lnSpc>
        <a:spcBef>
          <a:spcPts val="600"/>
        </a:spcBef>
        <a:spcAft>
          <a:spcPts val="600"/>
        </a:spcAft>
        <a:buFontTx/>
        <a:buNone/>
        <a:defRPr sz="2000" kern="1200">
          <a:solidFill>
            <a:srgbClr val="58595B"/>
          </a:solidFill>
          <a:latin typeface="Segoe UI" panose="020B0502040204020203" pitchFamily="34" charset="0"/>
          <a:ea typeface="Segoe UI" panose="020B0502040204020203" pitchFamily="34" charset="0"/>
          <a:cs typeface="Segoe UI" panose="020B0502040204020203" pitchFamily="34" charset="0"/>
        </a:defRPr>
      </a:lvl4pPr>
      <a:lvl5pPr marL="2416759" indent="0" algn="l" defTabSz="1208380" rtl="0" eaLnBrk="1" latinLnBrk="0" hangingPunct="1">
        <a:lnSpc>
          <a:spcPct val="90000"/>
        </a:lnSpc>
        <a:spcBef>
          <a:spcPts val="600"/>
        </a:spcBef>
        <a:spcAft>
          <a:spcPts val="600"/>
        </a:spcAft>
        <a:buFontTx/>
        <a:buNone/>
        <a:defRPr sz="2000" kern="1200">
          <a:solidFill>
            <a:srgbClr val="58595B"/>
          </a:solidFill>
          <a:latin typeface="Segoe UI" panose="020B0502040204020203" pitchFamily="34" charset="0"/>
          <a:ea typeface="Segoe UI" panose="020B0502040204020203" pitchFamily="34" charset="0"/>
          <a:cs typeface="Segoe UI" panose="020B0502040204020203" pitchFamily="34" charset="0"/>
        </a:defRPr>
      </a:lvl5pPr>
      <a:lvl6pPr marL="3323044" indent="-302095" algn="l" defTabSz="120838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6pPr>
      <a:lvl7pPr marL="3927234" indent="-302095" algn="l" defTabSz="120838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7pPr>
      <a:lvl8pPr marL="4531424" indent="-302095" algn="l" defTabSz="120838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8pPr>
      <a:lvl9pPr marL="5135613" indent="-302095" algn="l" defTabSz="120838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9pPr>
    </p:bodyStyle>
    <p:otherStyle>
      <a:defPPr>
        <a:defRPr lang="en-US"/>
      </a:defPPr>
      <a:lvl1pPr marL="0" algn="l" defTabSz="1208380" rtl="0" eaLnBrk="1" latinLnBrk="0" hangingPunct="1">
        <a:defRPr sz="2400" kern="1200">
          <a:solidFill>
            <a:schemeClr val="tx1"/>
          </a:solidFill>
          <a:latin typeface="+mn-lt"/>
          <a:ea typeface="+mn-ea"/>
          <a:cs typeface="+mn-cs"/>
        </a:defRPr>
      </a:lvl1pPr>
      <a:lvl2pPr marL="604190" algn="l" defTabSz="1208380" rtl="0" eaLnBrk="1" latinLnBrk="0" hangingPunct="1">
        <a:defRPr sz="2400" kern="1200">
          <a:solidFill>
            <a:schemeClr val="tx1"/>
          </a:solidFill>
          <a:latin typeface="+mn-lt"/>
          <a:ea typeface="+mn-ea"/>
          <a:cs typeface="+mn-cs"/>
        </a:defRPr>
      </a:lvl2pPr>
      <a:lvl3pPr marL="1208380" algn="l" defTabSz="1208380" rtl="0" eaLnBrk="1" latinLnBrk="0" hangingPunct="1">
        <a:defRPr sz="2400" kern="1200">
          <a:solidFill>
            <a:schemeClr val="tx1"/>
          </a:solidFill>
          <a:latin typeface="+mn-lt"/>
          <a:ea typeface="+mn-ea"/>
          <a:cs typeface="+mn-cs"/>
        </a:defRPr>
      </a:lvl3pPr>
      <a:lvl4pPr marL="1812569" algn="l" defTabSz="1208380" rtl="0" eaLnBrk="1" latinLnBrk="0" hangingPunct="1">
        <a:defRPr sz="2400" kern="1200">
          <a:solidFill>
            <a:schemeClr val="tx1"/>
          </a:solidFill>
          <a:latin typeface="+mn-lt"/>
          <a:ea typeface="+mn-ea"/>
          <a:cs typeface="+mn-cs"/>
        </a:defRPr>
      </a:lvl4pPr>
      <a:lvl5pPr marL="2416759" algn="l" defTabSz="1208380" rtl="0" eaLnBrk="1" latinLnBrk="0" hangingPunct="1">
        <a:defRPr sz="2400" kern="1200">
          <a:solidFill>
            <a:schemeClr val="tx1"/>
          </a:solidFill>
          <a:latin typeface="+mn-lt"/>
          <a:ea typeface="+mn-ea"/>
          <a:cs typeface="+mn-cs"/>
        </a:defRPr>
      </a:lvl5pPr>
      <a:lvl6pPr marL="3020949" algn="l" defTabSz="1208380" rtl="0" eaLnBrk="1" latinLnBrk="0" hangingPunct="1">
        <a:defRPr sz="2400" kern="1200">
          <a:solidFill>
            <a:schemeClr val="tx1"/>
          </a:solidFill>
          <a:latin typeface="+mn-lt"/>
          <a:ea typeface="+mn-ea"/>
          <a:cs typeface="+mn-cs"/>
        </a:defRPr>
      </a:lvl6pPr>
      <a:lvl7pPr marL="3625139" algn="l" defTabSz="1208380" rtl="0" eaLnBrk="1" latinLnBrk="0" hangingPunct="1">
        <a:defRPr sz="2400" kern="1200">
          <a:solidFill>
            <a:schemeClr val="tx1"/>
          </a:solidFill>
          <a:latin typeface="+mn-lt"/>
          <a:ea typeface="+mn-ea"/>
          <a:cs typeface="+mn-cs"/>
        </a:defRPr>
      </a:lvl7pPr>
      <a:lvl8pPr marL="4229329" algn="l" defTabSz="1208380" rtl="0" eaLnBrk="1" latinLnBrk="0" hangingPunct="1">
        <a:defRPr sz="2400" kern="1200">
          <a:solidFill>
            <a:schemeClr val="tx1"/>
          </a:solidFill>
          <a:latin typeface="+mn-lt"/>
          <a:ea typeface="+mn-ea"/>
          <a:cs typeface="+mn-cs"/>
        </a:defRPr>
      </a:lvl8pPr>
      <a:lvl9pPr marL="4833518" algn="l" defTabSz="1208380" rtl="0" eaLnBrk="1" latinLnBrk="0" hangingPunct="1">
        <a:defRPr sz="24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2"/>
            <a:ext cx="11887198" cy="190539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6"/>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400488334"/>
      </p:ext>
    </p:extLst>
  </p:cSld>
  <p:clrMap bg1="dk1" tx1="lt1" bg2="dk2" tx2="lt2" accent1="accent1" accent2="accent2" accent3="accent3" accent4="accent4" accent5="accent5" accent6="accent6" hlink="hlink" folHlink="folHlink"/>
  <p:sldLayoutIdLst>
    <p:sldLayoutId id="2147483972" r:id="rId1"/>
    <p:sldLayoutId id="2147483980" r:id="rId2"/>
    <p:sldLayoutId id="2147483983" r:id="rId3"/>
    <p:sldLayoutId id="2147483984" r:id="rId4"/>
  </p:sldLayoutIdLst>
  <p:transition>
    <p:fade/>
  </p:transition>
  <p:txStyles>
    <p:titleStyle>
      <a:lvl1pPr algn="l" defTabSz="932563" rtl="0" eaLnBrk="1" latinLnBrk="0" hangingPunct="1">
        <a:lnSpc>
          <a:spcPct val="90000"/>
        </a:lnSpc>
        <a:spcBef>
          <a:spcPct val="0"/>
        </a:spcBef>
        <a:buNone/>
        <a:defRPr lang="en-US" sz="448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2" y="1212853"/>
            <a:ext cx="11887198" cy="190539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3539723602"/>
      </p:ext>
    </p:extLst>
  </p:cSld>
  <p:clrMap bg1="dk1" tx1="lt1" bg2="dk2" tx2="lt2" accent1="accent1" accent2="accent2" accent3="accent3" accent4="accent4" accent5="accent5" accent6="accent6" hlink="hlink" folHlink="folHlink"/>
  <p:sldLayoutIdLst>
    <p:sldLayoutId id="2147483988" r:id="rId1"/>
    <p:sldLayoutId id="2147483996" r:id="rId2"/>
    <p:sldLayoutId id="2147484008" r:id="rId3"/>
  </p:sldLayoutIdLst>
  <p:transition>
    <p:fade/>
  </p:transition>
  <p:txStyles>
    <p:titleStyle>
      <a:lvl1pPr algn="l" defTabSz="932384" rtl="0" eaLnBrk="1" latinLnBrk="0" hangingPunct="1">
        <a:lnSpc>
          <a:spcPct val="90000"/>
        </a:lnSpc>
        <a:spcBef>
          <a:spcPct val="0"/>
        </a:spcBef>
        <a:buNone/>
        <a:defRPr lang="en-US" sz="35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2" y="1212853"/>
            <a:ext cx="11887198" cy="190539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4185875432"/>
      </p:ext>
    </p:extLst>
  </p:cSld>
  <p:clrMap bg1="dk1" tx1="lt1" bg2="dk2" tx2="lt2" accent1="accent1" accent2="accent2" accent3="accent3" accent4="accent4" accent5="accent5" accent6="accent6" hlink="hlink" folHlink="folHlink"/>
  <p:sldLayoutIdLst>
    <p:sldLayoutId id="2147484033" r:id="rId1"/>
  </p:sldLayoutIdLst>
  <p:transition>
    <p:fade/>
  </p:transition>
  <p:txStyles>
    <p:titleStyle>
      <a:lvl1pPr algn="l" defTabSz="932384" rtl="0" eaLnBrk="1" latinLnBrk="0" hangingPunct="1">
        <a:lnSpc>
          <a:spcPct val="90000"/>
        </a:lnSpc>
        <a:spcBef>
          <a:spcPct val="0"/>
        </a:spcBef>
        <a:buNone/>
        <a:defRPr lang="en-US" sz="35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3"/>
          <a:stretch>
            <a:fillRect/>
          </a:stretch>
        </p:blipFill>
        <p:spPr>
          <a:xfrm rot="5400000">
            <a:off x="9393899" y="3050514"/>
            <a:ext cx="6995160" cy="894134"/>
          </a:xfrm>
          <a:prstGeom prst="rect">
            <a:avLst/>
          </a:prstGeom>
        </p:spPr>
      </p:pic>
      <p:pic>
        <p:nvPicPr>
          <p:cNvPr id="5" name="Picture 4"/>
          <p:cNvPicPr>
            <a:picLocks noChangeAspect="1"/>
          </p:cNvPicPr>
          <p:nvPr userDrawn="1"/>
        </p:nvPicPr>
        <p:blipFill>
          <a:blip r:embed="rId3"/>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163116817"/>
      </p:ext>
    </p:extLst>
  </p:cSld>
  <p:clrMap bg1="lt1" tx1="dk1" bg2="lt2" tx2="dk2" accent1="accent1" accent2="accent2" accent3="accent3" accent4="accent4" accent5="accent5" accent6="accent6" hlink="hlink" folHlink="folHlink"/>
  <p:sldLayoutIdLst>
    <p:sldLayoutId id="2147484053" r:id="rId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solidFill>
            <a:schemeClr val="accent1"/>
          </a:soli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2203">
          <p15:clr>
            <a:srgbClr val="F26B43"/>
          </p15:clr>
        </p15:guide>
        <p15:guide id="28" orient="horz" pos="979">
          <p15:clr>
            <a:srgbClr val="F26B43"/>
          </p15:clr>
        </p15:guide>
        <p15:guide id="29" orient="horz" pos="1195">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2051" name="Text Placeholder 3"/>
          <p:cNvSpPr>
            <a:spLocks noGrp="1"/>
          </p:cNvSpPr>
          <p:nvPr>
            <p:ph type="body" idx="1"/>
          </p:nvPr>
        </p:nvSpPr>
        <p:spPr bwMode="auto">
          <a:xfrm>
            <a:off x="274639" y="1212851"/>
            <a:ext cx="11887200" cy="209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1"/>
            <a:ext cx="3937000" cy="136525"/>
          </a:xfrm>
          <a:prstGeom prst="rect">
            <a:avLst/>
          </a:prstGeom>
        </p:spPr>
        <p:txBody>
          <a:bodyPr vert="horz" lIns="0" tIns="0" rIns="91440" bIns="0" rtlCol="0" anchor="ctr"/>
          <a:lstStyle>
            <a:lvl1pPr marL="0" algn="l" defTabSz="932563" rtl="0" eaLnBrk="1" fontAlgn="auto" latinLnBrk="0" hangingPunct="1">
              <a:spcBef>
                <a:spcPts val="0"/>
              </a:spcBef>
              <a:spcAft>
                <a:spcPts val="0"/>
              </a:spcAft>
              <a:defRPr lang="en-US" sz="900" kern="1200" dirty="0" smtClean="0">
                <a:solidFill>
                  <a:srgbClr val="505050"/>
                </a:solidFill>
                <a:latin typeface="+mn-lt"/>
                <a:ea typeface="+mn-ea"/>
                <a:cs typeface="+mn-cs"/>
              </a:defRPr>
            </a:lvl1pPr>
          </a:lstStyle>
          <a:p>
            <a:pPr>
              <a:defRPr/>
            </a:pPr>
            <a:r>
              <a:rPr dirty="0"/>
              <a:t>Microsoft Confidential</a:t>
            </a:r>
          </a:p>
        </p:txBody>
      </p:sp>
      <p:sp>
        <p:nvSpPr>
          <p:cNvPr id="5" name="Slide Number Placeholder 4"/>
          <p:cNvSpPr>
            <a:spLocks noGrp="1"/>
          </p:cNvSpPr>
          <p:nvPr>
            <p:ph type="sldNum" sz="quarter" idx="4"/>
          </p:nvPr>
        </p:nvSpPr>
        <p:spPr>
          <a:xfrm>
            <a:off x="11595101" y="6565901"/>
            <a:ext cx="566738" cy="136525"/>
          </a:xfrm>
          <a:prstGeom prst="rect">
            <a:avLst/>
          </a:prstGeom>
        </p:spPr>
        <p:txBody>
          <a:bodyPr vert="horz" lIns="91440" tIns="0" rIns="0" bIns="0" rtlCol="0" anchor="ctr"/>
          <a:lstStyle>
            <a:lvl1pPr algn="r" defTabSz="932563" fontAlgn="auto">
              <a:spcBef>
                <a:spcPts val="0"/>
              </a:spcBef>
              <a:spcAft>
                <a:spcPts val="0"/>
              </a:spcAft>
              <a:defRPr lang="en-US" sz="900" b="0" kern="1200">
                <a:solidFill>
                  <a:srgbClr val="505050"/>
                </a:solidFill>
                <a:latin typeface="+mn-lt"/>
                <a:ea typeface="+mn-ea"/>
                <a:cs typeface="+mn-cs"/>
              </a:defRPr>
            </a:lvl1pPr>
          </a:lstStyle>
          <a:p>
            <a:pPr>
              <a:defRPr/>
            </a:pPr>
            <a:fld id="{75FAD755-3BD0-2447-A9DF-109DAABEFD99}" type="slidenum">
              <a:rPr/>
              <a:pPr>
                <a:defRPr/>
              </a:pPr>
              <a:t>‹#›</a:t>
            </a:fld>
            <a:endParaRPr dirty="0"/>
          </a:p>
        </p:txBody>
      </p:sp>
    </p:spTree>
    <p:extLst>
      <p:ext uri="{BB962C8B-B14F-4D97-AF65-F5344CB8AC3E}">
        <p14:creationId xmlns:p14="http://schemas.microsoft.com/office/powerpoint/2010/main" val="3674624689"/>
      </p:ext>
    </p:extLst>
  </p:cSld>
  <p:clrMap bg1="lt1" tx1="dk1" bg2="lt2" tx2="dk2" accent1="accent1" accent2="accent2" accent3="accent3" accent4="accent4" accent5="accent5" accent6="accent6" hlink="hlink" folHlink="folHlink"/>
  <p:sldLayoutIdLst>
    <p:sldLayoutId id="2147484084" r:id="rId1"/>
    <p:sldLayoutId id="2147484086" r:id="rId2"/>
  </p:sldLayoutIdLst>
  <p:transition>
    <p:fade/>
  </p:transition>
  <p:txStyles>
    <p:titleStyle>
      <a:lvl1pPr algn="l" defTabSz="931684" rtl="0" fontAlgn="base">
        <a:lnSpc>
          <a:spcPct val="90000"/>
        </a:lnSpc>
        <a:spcBef>
          <a:spcPct val="0"/>
        </a:spcBef>
        <a:spcAft>
          <a:spcPct val="0"/>
        </a:spcAft>
        <a:defRPr lang="en-US" sz="5399" kern="1200" spc="-102" dirty="0">
          <a:ln w="3175">
            <a:noFill/>
          </a:ln>
          <a:solidFill>
            <a:schemeClr val="tx2"/>
          </a:solidFill>
          <a:latin typeface="+mj-lt"/>
          <a:ea typeface="ＭＳ Ｐゴシック" charset="0"/>
          <a:cs typeface="Segoe UI" pitchFamily="34" charset="0"/>
        </a:defRPr>
      </a:lvl1pPr>
      <a:lvl2pPr algn="l" defTabSz="931684"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2pPr>
      <a:lvl3pPr algn="l" defTabSz="931684"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3pPr>
      <a:lvl4pPr algn="l" defTabSz="931684"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4pPr>
      <a:lvl5pPr algn="l" defTabSz="931684"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5pPr>
      <a:lvl6pPr marL="457112" algn="l" defTabSz="931684"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6pPr>
      <a:lvl7pPr marL="914224" algn="l" defTabSz="931684"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7pPr>
      <a:lvl8pPr marL="1371336" algn="l" defTabSz="931684"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8pPr>
      <a:lvl9pPr marL="1828449" algn="l" defTabSz="931684"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9pPr>
    </p:titleStyle>
    <p:bodyStyle>
      <a:lvl1pPr marL="342834" indent="-342834" algn="l" defTabSz="931684" rtl="0" fontAlgn="base">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fontAlgn="base">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fontAlgn="base">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F26B43"/>
          </p15:clr>
        </p15:guide>
        <p15:guide id="2" pos="749">
          <p15:clr>
            <a:srgbClr val="F26B43"/>
          </p15:clr>
        </p15:guide>
        <p15:guide id="3" pos="1325">
          <p15:clr>
            <a:srgbClr val="F26B43"/>
          </p15:clr>
        </p15:guide>
        <p15:guide id="4" pos="1901">
          <p15:clr>
            <a:srgbClr val="F26B43"/>
          </p15:clr>
        </p15:guide>
        <p15:guide id="5" pos="2477">
          <p15:clr>
            <a:srgbClr val="F26B43"/>
          </p15:clr>
        </p15:guide>
        <p15:guide id="6" pos="3053">
          <p15:clr>
            <a:srgbClr val="F26B43"/>
          </p15:clr>
        </p15:guide>
        <p15:guide id="7" pos="3629">
          <p15:clr>
            <a:srgbClr val="F26B43"/>
          </p15:clr>
        </p15:guide>
        <p15:guide id="8" pos="4205">
          <p15:clr>
            <a:srgbClr val="F26B43"/>
          </p15:clr>
        </p15:guide>
        <p15:guide id="9" pos="4781">
          <p15:clr>
            <a:srgbClr val="F26B43"/>
          </p15:clr>
        </p15:guide>
        <p15:guide id="10" pos="5357">
          <p15:clr>
            <a:srgbClr val="F26B43"/>
          </p15:clr>
        </p15:guide>
        <p15:guide id="11" pos="5933">
          <p15:clr>
            <a:srgbClr val="F26B43"/>
          </p15:clr>
        </p15:guide>
        <p15:guide id="12" pos="6509">
          <p15:clr>
            <a:srgbClr val="F26B43"/>
          </p15:clr>
        </p15:guide>
        <p15:guide id="13" pos="7085">
          <p15:clr>
            <a:srgbClr val="F26B43"/>
          </p15:clr>
        </p15:guide>
        <p15:guide id="14" pos="7661">
          <p15:clr>
            <a:srgbClr val="F26B43"/>
          </p15:clr>
        </p15:guide>
        <p15:guide id="15" orient="horz" pos="187">
          <p15:clr>
            <a:srgbClr val="F26B43"/>
          </p15:clr>
        </p15:guide>
        <p15:guide id="16" orient="horz" pos="763">
          <p15:clr>
            <a:srgbClr val="F26B43"/>
          </p15:clr>
        </p15:guide>
        <p15:guide id="17" orient="horz" pos="1339">
          <p15:clr>
            <a:srgbClr val="F26B43"/>
          </p15:clr>
        </p15:guide>
        <p15:guide id="18" orient="horz" pos="1915">
          <p15:clr>
            <a:srgbClr val="F26B43"/>
          </p15:clr>
        </p15:guide>
        <p15:guide id="19" orient="horz" pos="2491">
          <p15:clr>
            <a:srgbClr val="F26B43"/>
          </p15:clr>
        </p15:guide>
        <p15:guide id="20" orient="horz" pos="3067">
          <p15:clr>
            <a:srgbClr val="F26B43"/>
          </p15:clr>
        </p15:guide>
        <p15:guide id="21" orient="horz" pos="3643">
          <p15:clr>
            <a:srgbClr val="F26B43"/>
          </p15:clr>
        </p15:guide>
        <p15:guide id="22" orient="horz" pos="4219">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2051" name="Text Placeholder 3"/>
          <p:cNvSpPr>
            <a:spLocks noGrp="1"/>
          </p:cNvSpPr>
          <p:nvPr>
            <p:ph type="body" idx="1"/>
          </p:nvPr>
        </p:nvSpPr>
        <p:spPr bwMode="auto">
          <a:xfrm>
            <a:off x="274639" y="1212851"/>
            <a:ext cx="11887200" cy="2092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1"/>
            <a:ext cx="3937000" cy="136525"/>
          </a:xfrm>
          <a:prstGeom prst="rect">
            <a:avLst/>
          </a:prstGeom>
        </p:spPr>
        <p:txBody>
          <a:bodyPr vert="horz" lIns="0" tIns="0" rIns="91440" bIns="0" rtlCol="0" anchor="ctr"/>
          <a:lstStyle>
            <a:lvl1pPr marL="0" algn="l" defTabSz="932563" rtl="0" eaLnBrk="1" fontAlgn="auto" latinLnBrk="0" hangingPunct="1">
              <a:spcBef>
                <a:spcPts val="0"/>
              </a:spcBef>
              <a:spcAft>
                <a:spcPts val="0"/>
              </a:spcAft>
              <a:defRPr lang="en-US" sz="900" kern="1200" dirty="0" smtClean="0">
                <a:solidFill>
                  <a:srgbClr val="505050"/>
                </a:solidFill>
                <a:latin typeface="+mn-lt"/>
                <a:ea typeface="+mn-ea"/>
                <a:cs typeface="+mn-cs"/>
              </a:defRPr>
            </a:lvl1pPr>
          </a:lstStyle>
          <a:p>
            <a:pPr>
              <a:defRPr/>
            </a:pPr>
            <a:r>
              <a:rPr dirty="0"/>
              <a:t>Microsoft Confidential</a:t>
            </a:r>
          </a:p>
        </p:txBody>
      </p:sp>
      <p:sp>
        <p:nvSpPr>
          <p:cNvPr id="5" name="Slide Number Placeholder 4"/>
          <p:cNvSpPr>
            <a:spLocks noGrp="1"/>
          </p:cNvSpPr>
          <p:nvPr>
            <p:ph type="sldNum" sz="quarter" idx="4"/>
          </p:nvPr>
        </p:nvSpPr>
        <p:spPr>
          <a:xfrm>
            <a:off x="11595101" y="6565901"/>
            <a:ext cx="566738" cy="136525"/>
          </a:xfrm>
          <a:prstGeom prst="rect">
            <a:avLst/>
          </a:prstGeom>
        </p:spPr>
        <p:txBody>
          <a:bodyPr vert="horz" lIns="91440" tIns="0" rIns="0" bIns="0" rtlCol="0" anchor="ctr"/>
          <a:lstStyle>
            <a:lvl1pPr algn="r" defTabSz="932563" fontAlgn="auto">
              <a:spcBef>
                <a:spcPts val="0"/>
              </a:spcBef>
              <a:spcAft>
                <a:spcPts val="0"/>
              </a:spcAft>
              <a:defRPr lang="en-US" sz="900" b="0" kern="1200">
                <a:solidFill>
                  <a:srgbClr val="505050"/>
                </a:solidFill>
                <a:latin typeface="+mn-lt"/>
                <a:ea typeface="+mn-ea"/>
                <a:cs typeface="+mn-cs"/>
              </a:defRPr>
            </a:lvl1pPr>
          </a:lstStyle>
          <a:p>
            <a:pPr>
              <a:defRPr/>
            </a:pPr>
            <a:fld id="{75FAD755-3BD0-2447-A9DF-109DAABEFD99}" type="slidenum">
              <a:rPr/>
              <a:pPr>
                <a:defRPr/>
              </a:pPr>
              <a:t>‹#›</a:t>
            </a:fld>
            <a:endParaRPr dirty="0"/>
          </a:p>
        </p:txBody>
      </p:sp>
    </p:spTree>
    <p:extLst>
      <p:ext uri="{BB962C8B-B14F-4D97-AF65-F5344CB8AC3E}">
        <p14:creationId xmlns:p14="http://schemas.microsoft.com/office/powerpoint/2010/main" val="281307151"/>
      </p:ext>
    </p:extLst>
  </p:cSld>
  <p:clrMap bg1="lt1" tx1="dk1" bg2="lt2" tx2="dk2" accent1="accent1" accent2="accent2" accent3="accent3" accent4="accent4" accent5="accent5" accent6="accent6" hlink="hlink" folHlink="folHlink"/>
  <p:sldLayoutIdLst>
    <p:sldLayoutId id="2147484109" r:id="rId1"/>
    <p:sldLayoutId id="2147484110" r:id="rId2"/>
  </p:sldLayoutIdLst>
  <p:transition>
    <p:fade/>
  </p:transition>
  <p:txStyles>
    <p:titleStyle>
      <a:lvl1pPr algn="l" defTabSz="931684" rtl="0" fontAlgn="base">
        <a:lnSpc>
          <a:spcPct val="90000"/>
        </a:lnSpc>
        <a:spcBef>
          <a:spcPct val="0"/>
        </a:spcBef>
        <a:spcAft>
          <a:spcPct val="0"/>
        </a:spcAft>
        <a:defRPr lang="en-US" sz="5399" kern="1200" spc="-102" dirty="0">
          <a:ln w="3175">
            <a:noFill/>
          </a:ln>
          <a:solidFill>
            <a:schemeClr val="tx2"/>
          </a:solidFill>
          <a:latin typeface="+mj-lt"/>
          <a:ea typeface="ＭＳ Ｐゴシック" charset="0"/>
          <a:cs typeface="Segoe UI" pitchFamily="34" charset="0"/>
        </a:defRPr>
      </a:lvl1pPr>
      <a:lvl2pPr algn="l" defTabSz="931684"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2pPr>
      <a:lvl3pPr algn="l" defTabSz="931684"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3pPr>
      <a:lvl4pPr algn="l" defTabSz="931684"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4pPr>
      <a:lvl5pPr algn="l" defTabSz="931684"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5pPr>
      <a:lvl6pPr marL="457112" algn="l" defTabSz="931684"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6pPr>
      <a:lvl7pPr marL="914224" algn="l" defTabSz="931684"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7pPr>
      <a:lvl8pPr marL="1371336" algn="l" defTabSz="931684"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8pPr>
      <a:lvl9pPr marL="1828449" algn="l" defTabSz="931684"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9pPr>
    </p:titleStyle>
    <p:bodyStyle>
      <a:lvl1pPr marL="342834" indent="-342834" algn="l" defTabSz="931684" rtl="0" fontAlgn="base">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fontAlgn="base">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fontAlgn="base">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F26B43"/>
          </p15:clr>
        </p15:guide>
        <p15:guide id="2" pos="749">
          <p15:clr>
            <a:srgbClr val="F26B43"/>
          </p15:clr>
        </p15:guide>
        <p15:guide id="3" pos="1325">
          <p15:clr>
            <a:srgbClr val="F26B43"/>
          </p15:clr>
        </p15:guide>
        <p15:guide id="4" pos="1901">
          <p15:clr>
            <a:srgbClr val="F26B43"/>
          </p15:clr>
        </p15:guide>
        <p15:guide id="5" pos="2477">
          <p15:clr>
            <a:srgbClr val="F26B43"/>
          </p15:clr>
        </p15:guide>
        <p15:guide id="6" pos="3053">
          <p15:clr>
            <a:srgbClr val="F26B43"/>
          </p15:clr>
        </p15:guide>
        <p15:guide id="7" pos="3629">
          <p15:clr>
            <a:srgbClr val="F26B43"/>
          </p15:clr>
        </p15:guide>
        <p15:guide id="8" pos="4205">
          <p15:clr>
            <a:srgbClr val="F26B43"/>
          </p15:clr>
        </p15:guide>
        <p15:guide id="9" pos="4781">
          <p15:clr>
            <a:srgbClr val="F26B43"/>
          </p15:clr>
        </p15:guide>
        <p15:guide id="10" pos="5357">
          <p15:clr>
            <a:srgbClr val="F26B43"/>
          </p15:clr>
        </p15:guide>
        <p15:guide id="11" pos="5933">
          <p15:clr>
            <a:srgbClr val="F26B43"/>
          </p15:clr>
        </p15:guide>
        <p15:guide id="12" pos="6509">
          <p15:clr>
            <a:srgbClr val="F26B43"/>
          </p15:clr>
        </p15:guide>
        <p15:guide id="13" pos="7085">
          <p15:clr>
            <a:srgbClr val="F26B43"/>
          </p15:clr>
        </p15:guide>
        <p15:guide id="14" pos="7661">
          <p15:clr>
            <a:srgbClr val="F26B43"/>
          </p15:clr>
        </p15:guide>
        <p15:guide id="15" orient="horz" pos="187">
          <p15:clr>
            <a:srgbClr val="F26B43"/>
          </p15:clr>
        </p15:guide>
        <p15:guide id="16" orient="horz" pos="763">
          <p15:clr>
            <a:srgbClr val="F26B43"/>
          </p15:clr>
        </p15:guide>
        <p15:guide id="17" orient="horz" pos="1339">
          <p15:clr>
            <a:srgbClr val="F26B43"/>
          </p15:clr>
        </p15:guide>
        <p15:guide id="18" orient="horz" pos="1915">
          <p15:clr>
            <a:srgbClr val="F26B43"/>
          </p15:clr>
        </p15:guide>
        <p15:guide id="19" orient="horz" pos="2491">
          <p15:clr>
            <a:srgbClr val="F26B43"/>
          </p15:clr>
        </p15:guide>
        <p15:guide id="20" orient="horz" pos="3067">
          <p15:clr>
            <a:srgbClr val="F26B43"/>
          </p15:clr>
        </p15:guide>
        <p15:guide id="21" orient="horz" pos="3643">
          <p15:clr>
            <a:srgbClr val="F26B43"/>
          </p15:clr>
        </p15:guide>
        <p15:guide id="22" orient="horz" pos="4219">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2"/>
            <a:ext cx="11887198" cy="190539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5"/>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1363509929"/>
      </p:ext>
    </p:extLst>
  </p:cSld>
  <p:clrMap bg1="dk1" tx1="lt1" bg2="dk2" tx2="lt2" accent1="accent1" accent2="accent2" accent3="accent3" accent4="accent4" accent5="accent5" accent6="accent6" hlink="hlink" folHlink="folHlink"/>
  <p:sldLayoutIdLst>
    <p:sldLayoutId id="2147484112" r:id="rId1"/>
    <p:sldLayoutId id="2147484113" r:id="rId2"/>
    <p:sldLayoutId id="2147484114" r:id="rId3"/>
  </p:sldLayoutIdLst>
  <p:transition>
    <p:fade/>
  </p:transition>
  <p:txStyles>
    <p:titleStyle>
      <a:lvl1pPr algn="l" defTabSz="932563" rtl="0" eaLnBrk="1" latinLnBrk="0" hangingPunct="1">
        <a:lnSpc>
          <a:spcPct val="90000"/>
        </a:lnSpc>
        <a:spcBef>
          <a:spcPct val="0"/>
        </a:spcBef>
        <a:buNone/>
        <a:defRPr lang="en-US" sz="448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2"/>
            <a:ext cx="11375537" cy="772203"/>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29661" y="1476625"/>
            <a:ext cx="11375535" cy="204037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7736144"/>
      </p:ext>
    </p:extLst>
  </p:cSld>
  <p:clrMap bg1="lt1" tx1="dk1" bg2="lt2" tx2="dk2" accent1="accent1" accent2="accent2" accent3="accent3" accent4="accent4" accent5="accent5" accent6="accent6" hlink="hlink" folHlink="folHlink"/>
  <p:transition>
    <p:fade/>
  </p:transition>
  <p:txStyles>
    <p:titleStyle>
      <a:lvl1pPr algn="l" defTabSz="932357" rtl="0" eaLnBrk="1" latinLnBrk="0" hangingPunct="1">
        <a:lnSpc>
          <a:spcPct val="90000"/>
        </a:lnSpc>
        <a:spcBef>
          <a:spcPct val="0"/>
        </a:spcBef>
        <a:buNone/>
        <a:defRPr lang="en-US" sz="5576" b="0" kern="1200" cap="none" spc="-102" baseline="0" dirty="0" smtClean="0">
          <a:ln w="3175">
            <a:noFill/>
          </a:ln>
          <a:gradFill flip="none" rotWithShape="1">
            <a:gsLst>
              <a:gs pos="0">
                <a:srgbClr val="595959"/>
              </a:gs>
              <a:gs pos="86000">
                <a:srgbClr val="595959"/>
              </a:gs>
            </a:gsLst>
            <a:lin ang="5400000" scaled="0"/>
            <a:tileRect/>
          </a:gradFill>
          <a:effectLst/>
          <a:latin typeface="Segoe UI" panose="020B0502040204020203" pitchFamily="34" charset="0"/>
          <a:ea typeface="+mn-ea"/>
          <a:cs typeface="Arial" charset="0"/>
        </a:defRPr>
      </a:lvl1pPr>
    </p:titleStyle>
    <p:bodyStyle>
      <a:lvl1pPr marL="469427" indent="-469427" algn="l" defTabSz="932357" rtl="0" eaLnBrk="1" latinLnBrk="0" hangingPunct="1">
        <a:lnSpc>
          <a:spcPct val="90000"/>
        </a:lnSpc>
        <a:spcBef>
          <a:spcPct val="20000"/>
        </a:spcBef>
        <a:buSzPct val="80000"/>
        <a:buFont typeface="Arial" pitchFamily="34" charset="0"/>
        <a:buChar char="•"/>
        <a:defRPr sz="3264" kern="1200">
          <a:gradFill>
            <a:gsLst>
              <a:gs pos="0">
                <a:srgbClr val="595959"/>
              </a:gs>
              <a:gs pos="86000">
                <a:srgbClr val="595959"/>
              </a:gs>
            </a:gsLst>
            <a:lin ang="5400000" scaled="0"/>
          </a:gradFill>
          <a:latin typeface="+mn-lt"/>
          <a:ea typeface="+mn-ea"/>
          <a:cs typeface="+mn-cs"/>
        </a:defRPr>
      </a:lvl1pPr>
      <a:lvl2pPr marL="872500" indent="-403072" algn="l" defTabSz="932357" rtl="0" eaLnBrk="1" latinLnBrk="0" hangingPunct="1">
        <a:lnSpc>
          <a:spcPct val="90000"/>
        </a:lnSpc>
        <a:spcBef>
          <a:spcPct val="20000"/>
        </a:spcBef>
        <a:buSzPct val="80000"/>
        <a:buFont typeface="Arial" pitchFamily="34" charset="0"/>
        <a:buChar char="•"/>
        <a:defRPr sz="2856" kern="1200">
          <a:gradFill>
            <a:gsLst>
              <a:gs pos="0">
                <a:srgbClr val="595959"/>
              </a:gs>
              <a:gs pos="86000">
                <a:srgbClr val="595959"/>
              </a:gs>
            </a:gsLst>
            <a:lin ang="5400000" scaled="0"/>
          </a:gradFill>
          <a:latin typeface="+mn-lt"/>
          <a:ea typeface="+mn-ea"/>
          <a:cs typeface="+mn-cs"/>
        </a:defRPr>
      </a:lvl2pPr>
      <a:lvl3pPr marL="1283665" indent="-411166" algn="l" defTabSz="932357" rtl="0" eaLnBrk="1" latinLnBrk="0" hangingPunct="1">
        <a:lnSpc>
          <a:spcPct val="90000"/>
        </a:lnSpc>
        <a:spcBef>
          <a:spcPct val="20000"/>
        </a:spcBef>
        <a:buSzPct val="80000"/>
        <a:buFont typeface="Arial" pitchFamily="34" charset="0"/>
        <a:buChar char="•"/>
        <a:defRPr sz="2448" kern="1200">
          <a:gradFill>
            <a:gsLst>
              <a:gs pos="0">
                <a:srgbClr val="595959"/>
              </a:gs>
              <a:gs pos="86000">
                <a:srgbClr val="595959"/>
              </a:gs>
            </a:gsLst>
            <a:lin ang="5400000" scaled="0"/>
          </a:gradFill>
          <a:latin typeface="+mn-lt"/>
          <a:ea typeface="+mn-ea"/>
          <a:cs typeface="+mn-cs"/>
        </a:defRPr>
      </a:lvl3pPr>
      <a:lvl4pPr marL="1636539" indent="-352883" algn="l" defTabSz="932357" rtl="0" eaLnBrk="1" latinLnBrk="0" hangingPunct="1">
        <a:lnSpc>
          <a:spcPct val="90000"/>
        </a:lnSpc>
        <a:spcBef>
          <a:spcPct val="20000"/>
        </a:spcBef>
        <a:buSzPct val="80000"/>
        <a:buFont typeface="Arial" pitchFamily="34" charset="0"/>
        <a:buChar char="•"/>
        <a:defRPr sz="2040" kern="1200">
          <a:gradFill>
            <a:gsLst>
              <a:gs pos="0">
                <a:srgbClr val="595959"/>
              </a:gs>
              <a:gs pos="86000">
                <a:srgbClr val="595959"/>
              </a:gs>
            </a:gsLst>
            <a:lin ang="5400000" scaled="0"/>
          </a:gradFill>
          <a:latin typeface="+mn-lt"/>
          <a:ea typeface="+mn-ea"/>
          <a:cs typeface="+mn-cs"/>
        </a:defRPr>
      </a:lvl4pPr>
      <a:lvl5pPr marL="1979725" indent="-343173" algn="l" defTabSz="932357" rtl="0" eaLnBrk="1" latinLnBrk="0" hangingPunct="1">
        <a:lnSpc>
          <a:spcPct val="90000"/>
        </a:lnSpc>
        <a:spcBef>
          <a:spcPct val="20000"/>
        </a:spcBef>
        <a:buSzPct val="80000"/>
        <a:buFont typeface="Arial" pitchFamily="34" charset="0"/>
        <a:buChar char="•"/>
        <a:defRPr sz="2040" kern="1200">
          <a:gradFill>
            <a:gsLst>
              <a:gs pos="0">
                <a:srgbClr val="595959"/>
              </a:gs>
              <a:gs pos="86000">
                <a:srgbClr val="595959"/>
              </a:gs>
            </a:gsLst>
            <a:lin ang="5400000" scaled="0"/>
          </a:gradFill>
          <a:latin typeface="+mn-lt"/>
          <a:ea typeface="+mn-ea"/>
          <a:cs typeface="+mn-cs"/>
        </a:defRPr>
      </a:lvl5pPr>
      <a:lvl6pPr marL="2563988" indent="-233091" algn="l" defTabSz="932357"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158" indent="-233091" algn="l" defTabSz="932357"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6340" indent="-233091" algn="l" defTabSz="932357"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2516" indent="-233091" algn="l" defTabSz="932357"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357" rtl="0" eaLnBrk="1" latinLnBrk="0" hangingPunct="1">
        <a:defRPr sz="1904" kern="1200">
          <a:solidFill>
            <a:schemeClr val="tx1"/>
          </a:solidFill>
          <a:latin typeface="+mn-lt"/>
          <a:ea typeface="+mn-ea"/>
          <a:cs typeface="+mn-cs"/>
        </a:defRPr>
      </a:lvl1pPr>
      <a:lvl2pPr marL="466172" algn="l" defTabSz="932357" rtl="0" eaLnBrk="1" latinLnBrk="0" hangingPunct="1">
        <a:defRPr sz="1904" kern="1200">
          <a:solidFill>
            <a:schemeClr val="tx1"/>
          </a:solidFill>
          <a:latin typeface="+mn-lt"/>
          <a:ea typeface="+mn-ea"/>
          <a:cs typeface="+mn-cs"/>
        </a:defRPr>
      </a:lvl2pPr>
      <a:lvl3pPr marL="932357" algn="l" defTabSz="932357" rtl="0" eaLnBrk="1" latinLnBrk="0" hangingPunct="1">
        <a:defRPr sz="1904" kern="1200">
          <a:solidFill>
            <a:schemeClr val="tx1"/>
          </a:solidFill>
          <a:latin typeface="+mn-lt"/>
          <a:ea typeface="+mn-ea"/>
          <a:cs typeface="+mn-cs"/>
        </a:defRPr>
      </a:lvl3pPr>
      <a:lvl4pPr marL="1398533" algn="l" defTabSz="932357" rtl="0" eaLnBrk="1" latinLnBrk="0" hangingPunct="1">
        <a:defRPr sz="1904" kern="1200">
          <a:solidFill>
            <a:schemeClr val="tx1"/>
          </a:solidFill>
          <a:latin typeface="+mn-lt"/>
          <a:ea typeface="+mn-ea"/>
          <a:cs typeface="+mn-cs"/>
        </a:defRPr>
      </a:lvl4pPr>
      <a:lvl5pPr marL="1864715" algn="l" defTabSz="932357" rtl="0" eaLnBrk="1" latinLnBrk="0" hangingPunct="1">
        <a:defRPr sz="1904" kern="1200">
          <a:solidFill>
            <a:schemeClr val="tx1"/>
          </a:solidFill>
          <a:latin typeface="+mn-lt"/>
          <a:ea typeface="+mn-ea"/>
          <a:cs typeface="+mn-cs"/>
        </a:defRPr>
      </a:lvl5pPr>
      <a:lvl6pPr marL="2330885" algn="l" defTabSz="932357" rtl="0" eaLnBrk="1" latinLnBrk="0" hangingPunct="1">
        <a:defRPr sz="1904" kern="1200">
          <a:solidFill>
            <a:schemeClr val="tx1"/>
          </a:solidFill>
          <a:latin typeface="+mn-lt"/>
          <a:ea typeface="+mn-ea"/>
          <a:cs typeface="+mn-cs"/>
        </a:defRPr>
      </a:lvl6pPr>
      <a:lvl7pPr marL="2797070" algn="l" defTabSz="932357" rtl="0" eaLnBrk="1" latinLnBrk="0" hangingPunct="1">
        <a:defRPr sz="1904" kern="1200">
          <a:solidFill>
            <a:schemeClr val="tx1"/>
          </a:solidFill>
          <a:latin typeface="+mn-lt"/>
          <a:ea typeface="+mn-ea"/>
          <a:cs typeface="+mn-cs"/>
        </a:defRPr>
      </a:lvl7pPr>
      <a:lvl8pPr marL="3263249" algn="l" defTabSz="932357" rtl="0" eaLnBrk="1" latinLnBrk="0" hangingPunct="1">
        <a:defRPr sz="1904" kern="1200">
          <a:solidFill>
            <a:schemeClr val="tx1"/>
          </a:solidFill>
          <a:latin typeface="+mn-lt"/>
          <a:ea typeface="+mn-ea"/>
          <a:cs typeface="+mn-cs"/>
        </a:defRPr>
      </a:lvl8pPr>
      <a:lvl9pPr marL="3729429" algn="l" defTabSz="932357" rtl="0" eaLnBrk="1" latinLnBrk="0" hangingPunct="1">
        <a:defRPr sz="1904"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29660" y="1476622"/>
            <a:ext cx="11375535" cy="204037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2015303"/>
      </p:ext>
    </p:extLst>
  </p:cSld>
  <p:clrMap bg1="lt1" tx1="dk1" bg2="lt2" tx2="dk2" accent1="accent1" accent2="accent2" accent3="accent3" accent4="accent4" accent5="accent5" accent6="accent6" hlink="hlink" folHlink="folHlink"/>
  <p:transition>
    <p:fade/>
  </p:transition>
  <p:txStyles>
    <p:titleStyle>
      <a:lvl1pPr algn="l" defTabSz="932559" rtl="0" eaLnBrk="1" latinLnBrk="0" hangingPunct="1">
        <a:lnSpc>
          <a:spcPct val="90000"/>
        </a:lnSpc>
        <a:spcBef>
          <a:spcPct val="0"/>
        </a:spcBef>
        <a:buNone/>
        <a:defRPr lang="en-US" sz="5507" b="0" kern="1200" cap="none" spc="-102" baseline="0" dirty="0" smtClean="0">
          <a:ln w="3175">
            <a:noFill/>
          </a:ln>
          <a:gradFill flip="none" rotWithShape="1">
            <a:gsLst>
              <a:gs pos="0">
                <a:srgbClr val="595959"/>
              </a:gs>
              <a:gs pos="86000">
                <a:srgbClr val="595959"/>
              </a:gs>
            </a:gsLst>
            <a:lin ang="5400000" scaled="0"/>
            <a:tileRect/>
          </a:gradFill>
          <a:effectLst/>
          <a:latin typeface="Segoe UI" panose="020B0502040204020203" pitchFamily="34" charset="0"/>
          <a:ea typeface="+mn-ea"/>
          <a:cs typeface="Arial" charset="0"/>
        </a:defRPr>
      </a:lvl1pPr>
    </p:titleStyle>
    <p:bodyStyle>
      <a:lvl1pPr marL="469536" indent="-469536" algn="l" defTabSz="932559" rtl="0" eaLnBrk="1" latinLnBrk="0" hangingPunct="1">
        <a:lnSpc>
          <a:spcPct val="90000"/>
        </a:lnSpc>
        <a:spcBef>
          <a:spcPct val="20000"/>
        </a:spcBef>
        <a:buSzPct val="80000"/>
        <a:buFont typeface="Arial" pitchFamily="34" charset="0"/>
        <a:buChar char="•"/>
        <a:defRPr sz="3264" kern="1200">
          <a:gradFill>
            <a:gsLst>
              <a:gs pos="0">
                <a:srgbClr val="595959"/>
              </a:gs>
              <a:gs pos="86000">
                <a:srgbClr val="595959"/>
              </a:gs>
            </a:gsLst>
            <a:lin ang="5400000" scaled="0"/>
          </a:gradFill>
          <a:latin typeface="+mn-lt"/>
          <a:ea typeface="+mn-ea"/>
          <a:cs typeface="+mn-cs"/>
        </a:defRPr>
      </a:lvl1pPr>
      <a:lvl2pPr marL="872691" indent="-403154" algn="l" defTabSz="932559" rtl="0" eaLnBrk="1" latinLnBrk="0" hangingPunct="1">
        <a:lnSpc>
          <a:spcPct val="90000"/>
        </a:lnSpc>
        <a:spcBef>
          <a:spcPct val="20000"/>
        </a:spcBef>
        <a:buSzPct val="80000"/>
        <a:buFont typeface="Arial" pitchFamily="34" charset="0"/>
        <a:buChar char="•"/>
        <a:defRPr sz="2856" kern="1200">
          <a:gradFill>
            <a:gsLst>
              <a:gs pos="0">
                <a:srgbClr val="595959"/>
              </a:gs>
              <a:gs pos="86000">
                <a:srgbClr val="595959"/>
              </a:gs>
            </a:gsLst>
            <a:lin ang="5400000" scaled="0"/>
          </a:gradFill>
          <a:latin typeface="+mn-lt"/>
          <a:ea typeface="+mn-ea"/>
          <a:cs typeface="+mn-cs"/>
        </a:defRPr>
      </a:lvl2pPr>
      <a:lvl3pPr marL="1283940" indent="-411249" algn="l" defTabSz="932559" rtl="0" eaLnBrk="1" latinLnBrk="0" hangingPunct="1">
        <a:lnSpc>
          <a:spcPct val="90000"/>
        </a:lnSpc>
        <a:spcBef>
          <a:spcPct val="20000"/>
        </a:spcBef>
        <a:buSzPct val="80000"/>
        <a:buFont typeface="Arial" pitchFamily="34" charset="0"/>
        <a:buChar char="•"/>
        <a:defRPr sz="2448" kern="1200">
          <a:gradFill>
            <a:gsLst>
              <a:gs pos="0">
                <a:srgbClr val="595959"/>
              </a:gs>
              <a:gs pos="86000">
                <a:srgbClr val="595959"/>
              </a:gs>
            </a:gsLst>
            <a:lin ang="5400000" scaled="0"/>
          </a:gradFill>
          <a:latin typeface="+mn-lt"/>
          <a:ea typeface="+mn-ea"/>
          <a:cs typeface="+mn-cs"/>
        </a:defRPr>
      </a:lvl3pPr>
      <a:lvl4pPr marL="1636902" indent="-352962" algn="l" defTabSz="932559" rtl="0" eaLnBrk="1" latinLnBrk="0" hangingPunct="1">
        <a:lnSpc>
          <a:spcPct val="90000"/>
        </a:lnSpc>
        <a:spcBef>
          <a:spcPct val="20000"/>
        </a:spcBef>
        <a:buSzPct val="80000"/>
        <a:buFont typeface="Arial" pitchFamily="34" charset="0"/>
        <a:buChar char="•"/>
        <a:defRPr sz="2040" kern="1200">
          <a:gradFill>
            <a:gsLst>
              <a:gs pos="0">
                <a:srgbClr val="595959"/>
              </a:gs>
              <a:gs pos="86000">
                <a:srgbClr val="595959"/>
              </a:gs>
            </a:gsLst>
            <a:lin ang="5400000" scaled="0"/>
          </a:gradFill>
          <a:latin typeface="+mn-lt"/>
          <a:ea typeface="+mn-ea"/>
          <a:cs typeface="+mn-cs"/>
        </a:defRPr>
      </a:lvl4pPr>
      <a:lvl5pPr marL="1980149" indent="-343247" algn="l" defTabSz="932559" rtl="0" eaLnBrk="1" latinLnBrk="0" hangingPunct="1">
        <a:lnSpc>
          <a:spcPct val="90000"/>
        </a:lnSpc>
        <a:spcBef>
          <a:spcPct val="20000"/>
        </a:spcBef>
        <a:buSzPct val="80000"/>
        <a:buFont typeface="Arial" pitchFamily="34" charset="0"/>
        <a:buChar char="•"/>
        <a:defRPr sz="2040" kern="1200">
          <a:gradFill>
            <a:gsLst>
              <a:gs pos="0">
                <a:srgbClr val="595959"/>
              </a:gs>
              <a:gs pos="86000">
                <a:srgbClr val="595959"/>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2" y="233153"/>
            <a:ext cx="11375536" cy="772204"/>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29660" y="1476625"/>
            <a:ext cx="11375535" cy="204037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7800705"/>
      </p:ext>
    </p:extLst>
  </p:cSld>
  <p:clrMap bg1="lt1" tx1="dk1" bg2="lt2" tx2="dk2" accent1="accent1" accent2="accent2" accent3="accent3" accent4="accent4" accent5="accent5" accent6="accent6" hlink="hlink" folHlink="folHlink"/>
  <p:transition>
    <p:fade/>
  </p:transition>
  <p:hf sldNum="0" hdr="0" ftr="0"/>
  <p:txStyles>
    <p:titleStyle>
      <a:lvl1pPr algn="l" defTabSz="932218" rtl="0" eaLnBrk="1" latinLnBrk="0" hangingPunct="1">
        <a:lnSpc>
          <a:spcPct val="90000"/>
        </a:lnSpc>
        <a:spcBef>
          <a:spcPct val="0"/>
        </a:spcBef>
        <a:buNone/>
        <a:defRPr lang="en-US" sz="5574" b="0" kern="1200" cap="none" spc="-102" baseline="0" dirty="0" smtClean="0">
          <a:ln w="3175">
            <a:noFill/>
          </a:ln>
          <a:gradFill flip="none" rotWithShape="1">
            <a:gsLst>
              <a:gs pos="0">
                <a:srgbClr val="595959"/>
              </a:gs>
              <a:gs pos="86000">
                <a:srgbClr val="595959"/>
              </a:gs>
            </a:gsLst>
            <a:lin ang="5400000" scaled="0"/>
            <a:tileRect/>
          </a:gradFill>
          <a:effectLst/>
          <a:latin typeface="Segoe UI" panose="020B0502040204020203" pitchFamily="34" charset="0"/>
          <a:ea typeface="+mn-ea"/>
          <a:cs typeface="Arial" charset="0"/>
        </a:defRPr>
      </a:lvl1pPr>
    </p:titleStyle>
    <p:bodyStyle>
      <a:lvl1pPr marL="469359" indent="-469359" algn="l" defTabSz="932218" rtl="0" eaLnBrk="1" latinLnBrk="0" hangingPunct="1">
        <a:lnSpc>
          <a:spcPct val="90000"/>
        </a:lnSpc>
        <a:spcBef>
          <a:spcPct val="20000"/>
        </a:spcBef>
        <a:buSzPct val="80000"/>
        <a:buFont typeface="Arial" pitchFamily="34" charset="0"/>
        <a:buChar char="•"/>
        <a:defRPr sz="3263" kern="1200">
          <a:gradFill>
            <a:gsLst>
              <a:gs pos="0">
                <a:srgbClr val="595959"/>
              </a:gs>
              <a:gs pos="86000">
                <a:srgbClr val="595959"/>
              </a:gs>
            </a:gsLst>
            <a:lin ang="5400000" scaled="0"/>
          </a:gradFill>
          <a:latin typeface="+mn-lt"/>
          <a:ea typeface="+mn-ea"/>
          <a:cs typeface="+mn-cs"/>
        </a:defRPr>
      </a:lvl1pPr>
      <a:lvl2pPr marL="872370" indent="-403010" algn="l" defTabSz="932218" rtl="0" eaLnBrk="1" latinLnBrk="0" hangingPunct="1">
        <a:lnSpc>
          <a:spcPct val="90000"/>
        </a:lnSpc>
        <a:spcBef>
          <a:spcPct val="20000"/>
        </a:spcBef>
        <a:buSzPct val="80000"/>
        <a:buFont typeface="Arial" pitchFamily="34" charset="0"/>
        <a:buChar char="•"/>
        <a:defRPr sz="2855" kern="1200">
          <a:gradFill>
            <a:gsLst>
              <a:gs pos="0">
                <a:srgbClr val="595959"/>
              </a:gs>
              <a:gs pos="86000">
                <a:srgbClr val="595959"/>
              </a:gs>
            </a:gsLst>
            <a:lin ang="5400000" scaled="0"/>
          </a:gradFill>
          <a:latin typeface="+mn-lt"/>
          <a:ea typeface="+mn-ea"/>
          <a:cs typeface="+mn-cs"/>
        </a:defRPr>
      </a:lvl2pPr>
      <a:lvl3pPr marL="1283472" indent="-411102" algn="l" defTabSz="932218" rtl="0" eaLnBrk="1" latinLnBrk="0" hangingPunct="1">
        <a:lnSpc>
          <a:spcPct val="90000"/>
        </a:lnSpc>
        <a:spcBef>
          <a:spcPct val="20000"/>
        </a:spcBef>
        <a:buSzPct val="80000"/>
        <a:buFont typeface="Arial" pitchFamily="34" charset="0"/>
        <a:buChar char="•"/>
        <a:defRPr sz="2447" kern="1200">
          <a:gradFill>
            <a:gsLst>
              <a:gs pos="0">
                <a:srgbClr val="595959"/>
              </a:gs>
              <a:gs pos="86000">
                <a:srgbClr val="595959"/>
              </a:gs>
            </a:gsLst>
            <a:lin ang="5400000" scaled="0"/>
          </a:gradFill>
          <a:latin typeface="+mn-lt"/>
          <a:ea typeface="+mn-ea"/>
          <a:cs typeface="+mn-cs"/>
        </a:defRPr>
      </a:lvl3pPr>
      <a:lvl4pPr marL="1636295" indent="-352831" algn="l" defTabSz="932218" rtl="0" eaLnBrk="1" latinLnBrk="0" hangingPunct="1">
        <a:lnSpc>
          <a:spcPct val="90000"/>
        </a:lnSpc>
        <a:spcBef>
          <a:spcPct val="20000"/>
        </a:spcBef>
        <a:buSzPct val="80000"/>
        <a:buFont typeface="Arial" pitchFamily="34" charset="0"/>
        <a:buChar char="•"/>
        <a:defRPr sz="2040" kern="1200">
          <a:gradFill>
            <a:gsLst>
              <a:gs pos="0">
                <a:srgbClr val="595959"/>
              </a:gs>
              <a:gs pos="86000">
                <a:srgbClr val="595959"/>
              </a:gs>
            </a:gsLst>
            <a:lin ang="5400000" scaled="0"/>
          </a:gradFill>
          <a:latin typeface="+mn-lt"/>
          <a:ea typeface="+mn-ea"/>
          <a:cs typeface="+mn-cs"/>
        </a:defRPr>
      </a:lvl4pPr>
      <a:lvl5pPr marL="1979426" indent="-343122" algn="l" defTabSz="932218" rtl="0" eaLnBrk="1" latinLnBrk="0" hangingPunct="1">
        <a:lnSpc>
          <a:spcPct val="90000"/>
        </a:lnSpc>
        <a:spcBef>
          <a:spcPct val="20000"/>
        </a:spcBef>
        <a:buSzPct val="80000"/>
        <a:buFont typeface="Arial" pitchFamily="34" charset="0"/>
        <a:buChar char="•"/>
        <a:defRPr sz="2040" kern="1200">
          <a:gradFill>
            <a:gsLst>
              <a:gs pos="0">
                <a:srgbClr val="595959"/>
              </a:gs>
              <a:gs pos="86000">
                <a:srgbClr val="595959"/>
              </a:gs>
            </a:gsLst>
            <a:lin ang="5400000" scaled="0"/>
          </a:gradFill>
          <a:latin typeface="+mn-lt"/>
          <a:ea typeface="+mn-ea"/>
          <a:cs typeface="+mn-cs"/>
        </a:defRPr>
      </a:lvl5pPr>
      <a:lvl6pPr marL="2563602" indent="-233055" algn="l" defTabSz="932218"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29706" indent="-233055" algn="l" defTabSz="932218"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5816" indent="-233055" algn="l" defTabSz="932218"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1923" indent="-233055" algn="l" defTabSz="932218"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218" rtl="0" eaLnBrk="1" latinLnBrk="0" hangingPunct="1">
        <a:defRPr sz="1903" kern="1200">
          <a:solidFill>
            <a:schemeClr val="tx1"/>
          </a:solidFill>
          <a:latin typeface="+mn-lt"/>
          <a:ea typeface="+mn-ea"/>
          <a:cs typeface="+mn-cs"/>
        </a:defRPr>
      </a:lvl1pPr>
      <a:lvl2pPr marL="466106" algn="l" defTabSz="932218" rtl="0" eaLnBrk="1" latinLnBrk="0" hangingPunct="1">
        <a:defRPr sz="1903" kern="1200">
          <a:solidFill>
            <a:schemeClr val="tx1"/>
          </a:solidFill>
          <a:latin typeface="+mn-lt"/>
          <a:ea typeface="+mn-ea"/>
          <a:cs typeface="+mn-cs"/>
        </a:defRPr>
      </a:lvl2pPr>
      <a:lvl3pPr marL="932218" algn="l" defTabSz="932218" rtl="0" eaLnBrk="1" latinLnBrk="0" hangingPunct="1">
        <a:defRPr sz="1903" kern="1200">
          <a:solidFill>
            <a:schemeClr val="tx1"/>
          </a:solidFill>
          <a:latin typeface="+mn-lt"/>
          <a:ea typeface="+mn-ea"/>
          <a:cs typeface="+mn-cs"/>
        </a:defRPr>
      </a:lvl3pPr>
      <a:lvl4pPr marL="1398325" algn="l" defTabSz="932218" rtl="0" eaLnBrk="1" latinLnBrk="0" hangingPunct="1">
        <a:defRPr sz="1903" kern="1200">
          <a:solidFill>
            <a:schemeClr val="tx1"/>
          </a:solidFill>
          <a:latin typeface="+mn-lt"/>
          <a:ea typeface="+mn-ea"/>
          <a:cs typeface="+mn-cs"/>
        </a:defRPr>
      </a:lvl4pPr>
      <a:lvl5pPr marL="1864436" algn="l" defTabSz="932218" rtl="0" eaLnBrk="1" latinLnBrk="0" hangingPunct="1">
        <a:defRPr sz="1903" kern="1200">
          <a:solidFill>
            <a:schemeClr val="tx1"/>
          </a:solidFill>
          <a:latin typeface="+mn-lt"/>
          <a:ea typeface="+mn-ea"/>
          <a:cs typeface="+mn-cs"/>
        </a:defRPr>
      </a:lvl5pPr>
      <a:lvl6pPr marL="2330539" algn="l" defTabSz="932218" rtl="0" eaLnBrk="1" latinLnBrk="0" hangingPunct="1">
        <a:defRPr sz="1903" kern="1200">
          <a:solidFill>
            <a:schemeClr val="tx1"/>
          </a:solidFill>
          <a:latin typeface="+mn-lt"/>
          <a:ea typeface="+mn-ea"/>
          <a:cs typeface="+mn-cs"/>
        </a:defRPr>
      </a:lvl6pPr>
      <a:lvl7pPr marL="2796652" algn="l" defTabSz="932218" rtl="0" eaLnBrk="1" latinLnBrk="0" hangingPunct="1">
        <a:defRPr sz="1903" kern="1200">
          <a:solidFill>
            <a:schemeClr val="tx1"/>
          </a:solidFill>
          <a:latin typeface="+mn-lt"/>
          <a:ea typeface="+mn-ea"/>
          <a:cs typeface="+mn-cs"/>
        </a:defRPr>
      </a:lvl7pPr>
      <a:lvl8pPr marL="3262761" algn="l" defTabSz="932218" rtl="0" eaLnBrk="1" latinLnBrk="0" hangingPunct="1">
        <a:defRPr sz="1903" kern="1200">
          <a:solidFill>
            <a:schemeClr val="tx1"/>
          </a:solidFill>
          <a:latin typeface="+mn-lt"/>
          <a:ea typeface="+mn-ea"/>
          <a:cs typeface="+mn-cs"/>
        </a:defRPr>
      </a:lvl8pPr>
      <a:lvl9pPr marL="3728871" algn="l" defTabSz="932218" rtl="0" eaLnBrk="1" latinLnBrk="0" hangingPunct="1">
        <a:defRPr sz="190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8"/>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563"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pt-B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pPr defTabSz="932563"/>
            <a:fld id="{27258FFF-F925-446B-8502-81C933981705}" type="slidenum">
              <a:rPr lang="pt-BR" smtClean="0">
                <a:gradFill>
                  <a:gsLst>
                    <a:gs pos="2239">
                      <a:srgbClr val="505050"/>
                    </a:gs>
                    <a:gs pos="11940">
                      <a:srgbClr val="505050"/>
                    </a:gs>
                  </a:gsLst>
                  <a:lin ang="5400000" scaled="0"/>
                </a:gradFill>
              </a:rPr>
              <a:pPr defTabSz="932563"/>
              <a:t>‹#›</a:t>
            </a:fld>
            <a:endParaRPr lang="pt-B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3920172176"/>
      </p:ext>
    </p:extLst>
  </p:cSld>
  <p:clrMap bg1="lt1" tx1="dk1" bg2="lt2" tx2="dk2" accent1="accent1" accent2="accent2" accent3="accent3" accent4="accent4" accent5="accent5" accent6="accent6" hlink="hlink" folHlink="folHlink"/>
  <p:transition>
    <p:fade/>
  </p:transition>
  <p:hf sldNum="0" hdr="0" dt="0"/>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pos="173">
          <p15:clr>
            <a:srgbClr val="5ACBF0"/>
          </p15:clr>
        </p15:guide>
        <p15:guide id="24">
          <p15:clr>
            <a:srgbClr val="F26B43"/>
          </p15:clr>
        </p15:guide>
        <p15:guide id="25" pos="7834">
          <p15:clr>
            <a:srgbClr val="F26B43"/>
          </p15:clr>
        </p15:guide>
        <p15:guide id="26" orient="horz" pos="4406">
          <p15:clr>
            <a:srgbClr val="F26B43"/>
          </p15:clr>
        </p15:guide>
        <p15:guide id="27" orient="horz">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9"/>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384"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pt-B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pPr defTabSz="932384"/>
            <a:fld id="{27258FFF-F925-446B-8502-81C933981705}" type="slidenum">
              <a:rPr lang="pt-BR" smtClean="0">
                <a:gradFill>
                  <a:gsLst>
                    <a:gs pos="2239">
                      <a:srgbClr val="505050"/>
                    </a:gs>
                    <a:gs pos="11940">
                      <a:srgbClr val="505050"/>
                    </a:gs>
                  </a:gsLst>
                  <a:lin ang="5400000" scaled="0"/>
                </a:gradFill>
              </a:rPr>
              <a:pPr defTabSz="932384"/>
              <a:t>‹#›</a:t>
            </a:fld>
            <a:endParaRPr lang="pt-B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884643135"/>
      </p:ext>
    </p:extLst>
  </p:cSld>
  <p:clrMap bg1="lt1" tx1="dk1" bg2="lt2" tx2="dk2" accent1="accent1" accent2="accent2" accent3="accent3" accent4="accent4" accent5="accent5" accent6="accent6" hlink="hlink" folHlink="folHlink"/>
  <p:transition>
    <p:fade/>
  </p:transition>
  <p:hf sldNum="0" hdr="0" dt="0"/>
  <p:txStyles>
    <p:titleStyle>
      <a:lvl1pPr algn="l" defTabSz="932384"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pos="173">
          <p15:clr>
            <a:srgbClr val="5ACBF0"/>
          </p15:clr>
        </p15:guide>
        <p15:guide id="24">
          <p15:clr>
            <a:srgbClr val="F26B43"/>
          </p15:clr>
        </p15:guide>
        <p15:guide id="25" pos="7834">
          <p15:clr>
            <a:srgbClr val="F26B43"/>
          </p15:clr>
        </p15:guide>
        <p15:guide id="26" orient="horz" pos="4406">
          <p15:clr>
            <a:srgbClr val="F26B43"/>
          </p15:clr>
        </p15:guide>
        <p15:guide id="27" orient="horz">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2071307263"/>
      </p:ext>
    </p:extLst>
  </p:cSld>
  <p:clrMap bg1="lt1" tx1="dk1" bg2="lt2" tx2="dk2" accent1="accent1" accent2="accent2" accent3="accent3" accent4="accent4" accent5="accent5" accent6="accent6" hlink="hlink" folHlink="folHlink"/>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2"/>
            <a:ext cx="11375537" cy="678646"/>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29665" y="1476629"/>
            <a:ext cx="11375535" cy="235141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userDrawn="1"/>
        </p:nvSpPr>
        <p:spPr>
          <a:xfrm>
            <a:off x="189188" y="6652357"/>
            <a:ext cx="3972911" cy="170751"/>
          </a:xfrm>
          <a:prstGeom prst="rect">
            <a:avLst/>
          </a:prstGeom>
          <a:noFill/>
        </p:spPr>
        <p:txBody>
          <a:bodyPr wrap="square" lIns="0" tIns="0" rIns="0" bIns="0" rtlCol="0">
            <a:spAutoFit/>
          </a:bodyPr>
          <a:lstStyle/>
          <a:p>
            <a:pPr marL="0" marR="0" lvl="0" indent="0" algn="l" defTabSz="832333" rtl="0" eaLnBrk="1" fontAlgn="auto" latinLnBrk="0" hangingPunct="1">
              <a:lnSpc>
                <a:spcPct val="100000"/>
              </a:lnSpc>
              <a:spcBef>
                <a:spcPts val="0"/>
              </a:spcBef>
              <a:spcAft>
                <a:spcPts val="0"/>
              </a:spcAft>
              <a:buClrTx/>
              <a:buSzTx/>
              <a:buFontTx/>
              <a:buNone/>
              <a:tabLst/>
              <a:defRPr/>
            </a:pPr>
            <a:r>
              <a:rPr kumimoji="0" lang="en-US" sz="1088" b="0" i="0" u="none" strike="noStrike" kern="1200" cap="none" spc="0" normalizeH="0" baseline="0" noProof="0" dirty="0">
                <a:ln>
                  <a:noFill/>
                </a:ln>
                <a:solidFill>
                  <a:srgbClr val="000000">
                    <a:lumMod val="75000"/>
                    <a:lumOff val="25000"/>
                  </a:srgbClr>
                </a:solidFill>
                <a:effectLst/>
                <a:uLnTx/>
                <a:uFillTx/>
                <a:latin typeface="Segoe UI"/>
                <a:ea typeface="+mn-ea"/>
                <a:cs typeface="+mn-cs"/>
              </a:rPr>
              <a:t>MICROSOFT INTERNAL USE ONLY</a:t>
            </a:r>
          </a:p>
        </p:txBody>
      </p:sp>
    </p:spTree>
    <p:extLst>
      <p:ext uri="{BB962C8B-B14F-4D97-AF65-F5344CB8AC3E}">
        <p14:creationId xmlns:p14="http://schemas.microsoft.com/office/powerpoint/2010/main" val="1956984611"/>
      </p:ext>
    </p:extLst>
  </p:cSld>
  <p:clrMap bg1="dk1" tx1="lt1" bg2="dk2" tx2="lt2" accent1="accent1" accent2="accent2" accent3="accent3" accent4="accent4" accent5="accent5" accent6="accent6" hlink="hlink" folHlink="folHlink"/>
  <p:transition>
    <p:fade/>
  </p:transition>
  <p:hf hdr="0" ftr="0" dt="0"/>
  <p:txStyles>
    <p:titleStyle>
      <a:lvl1pPr algn="l" defTabSz="832333" rtl="0" eaLnBrk="1" latinLnBrk="0" hangingPunct="1">
        <a:lnSpc>
          <a:spcPct val="90000"/>
        </a:lnSpc>
        <a:spcBef>
          <a:spcPct val="0"/>
        </a:spcBef>
        <a:buNone/>
        <a:defRPr lang="en-US" sz="4896" b="0" kern="1200" cap="none" spc="-121"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15027" indent="-315027" algn="l" defTabSz="832333" rtl="0" eaLnBrk="1" latinLnBrk="0" hangingPunct="1">
        <a:lnSpc>
          <a:spcPct val="90000"/>
        </a:lnSpc>
        <a:spcBef>
          <a:spcPct val="20000"/>
        </a:spcBef>
        <a:buSzPct val="90000"/>
        <a:buFont typeface="Wingdings" pitchFamily="2" charset="2"/>
        <a:buChar char="§"/>
        <a:defRPr sz="3942"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573696" indent="-258667" algn="l" defTabSz="832333" rtl="0" eaLnBrk="1" latinLnBrk="0" hangingPunct="1">
        <a:lnSpc>
          <a:spcPct val="90000"/>
        </a:lnSpc>
        <a:spcBef>
          <a:spcPct val="20000"/>
        </a:spcBef>
        <a:buSzPct val="90000"/>
        <a:buFont typeface="Wingdings" pitchFamily="2" charset="2"/>
        <a:buChar char="§"/>
        <a:tabLst>
          <a:tab pos="573696" algn="l"/>
        </a:tabLst>
        <a:defRPr sz="3398"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832366" indent="-258667" algn="l" defTabSz="832333" rtl="0" eaLnBrk="1" latinLnBrk="0" hangingPunct="1">
        <a:lnSpc>
          <a:spcPct val="90000"/>
        </a:lnSpc>
        <a:spcBef>
          <a:spcPct val="20000"/>
        </a:spcBef>
        <a:buSzPct val="90000"/>
        <a:buFont typeface="Wingdings" pitchFamily="2" charset="2"/>
        <a:buChar char="§"/>
        <a:defRPr sz="2856"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349708" indent="-203756" algn="l" defTabSz="832333" rtl="0" eaLnBrk="1" latinLnBrk="0" hangingPunct="1">
        <a:lnSpc>
          <a:spcPct val="90000"/>
        </a:lnSpc>
        <a:spcBef>
          <a:spcPct val="20000"/>
        </a:spcBef>
        <a:buSzPct val="90000"/>
        <a:buFont typeface="Wingdings" pitchFamily="2" charset="2"/>
        <a:buChar char="§"/>
        <a:tabLst>
          <a:tab pos="832366" algn="l"/>
        </a:tabLst>
        <a:defRPr sz="2174"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559242" indent="-209535" algn="l" defTabSz="832333" rtl="0" eaLnBrk="1" latinLnBrk="0" hangingPunct="1">
        <a:lnSpc>
          <a:spcPct val="90000"/>
        </a:lnSpc>
        <a:spcBef>
          <a:spcPct val="20000"/>
        </a:spcBef>
        <a:buSzPct val="90000"/>
        <a:buFont typeface="Wingdings" pitchFamily="2" charset="2"/>
        <a:buChar char="§"/>
        <a:defRPr sz="2174"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288918" indent="-208084" algn="l" defTabSz="832333" rtl="0" eaLnBrk="1" latinLnBrk="0" hangingPunct="1">
        <a:spcBef>
          <a:spcPct val="20000"/>
        </a:spcBef>
        <a:buFont typeface="Arial" pitchFamily="34" charset="0"/>
        <a:buChar char="•"/>
        <a:defRPr sz="1766" kern="1200">
          <a:solidFill>
            <a:schemeClr val="tx1"/>
          </a:solidFill>
          <a:latin typeface="+mn-lt"/>
          <a:ea typeface="+mn-ea"/>
          <a:cs typeface="+mn-cs"/>
        </a:defRPr>
      </a:lvl6pPr>
      <a:lvl7pPr marL="2705083" indent="-208084" algn="l" defTabSz="832333" rtl="0" eaLnBrk="1" latinLnBrk="0" hangingPunct="1">
        <a:spcBef>
          <a:spcPct val="20000"/>
        </a:spcBef>
        <a:buFont typeface="Arial" pitchFamily="34" charset="0"/>
        <a:buChar char="•"/>
        <a:defRPr sz="1766" kern="1200">
          <a:solidFill>
            <a:schemeClr val="tx1"/>
          </a:solidFill>
          <a:latin typeface="+mn-lt"/>
          <a:ea typeface="+mn-ea"/>
          <a:cs typeface="+mn-cs"/>
        </a:defRPr>
      </a:lvl7pPr>
      <a:lvl8pPr marL="3121252" indent="-208084" algn="l" defTabSz="832333" rtl="0" eaLnBrk="1" latinLnBrk="0" hangingPunct="1">
        <a:spcBef>
          <a:spcPct val="20000"/>
        </a:spcBef>
        <a:buFont typeface="Arial" pitchFamily="34" charset="0"/>
        <a:buChar char="•"/>
        <a:defRPr sz="1766" kern="1200">
          <a:solidFill>
            <a:schemeClr val="tx1"/>
          </a:solidFill>
          <a:latin typeface="+mn-lt"/>
          <a:ea typeface="+mn-ea"/>
          <a:cs typeface="+mn-cs"/>
        </a:defRPr>
      </a:lvl8pPr>
      <a:lvl9pPr marL="3537417" indent="-208084" algn="l" defTabSz="832333" rtl="0" eaLnBrk="1" latinLnBrk="0" hangingPunct="1">
        <a:spcBef>
          <a:spcPct val="20000"/>
        </a:spcBef>
        <a:buFont typeface="Arial" pitchFamily="34" charset="0"/>
        <a:buChar char="•"/>
        <a:defRPr sz="1766" kern="1200">
          <a:solidFill>
            <a:schemeClr val="tx1"/>
          </a:solidFill>
          <a:latin typeface="+mn-lt"/>
          <a:ea typeface="+mn-ea"/>
          <a:cs typeface="+mn-cs"/>
        </a:defRPr>
      </a:lvl9pPr>
    </p:bodyStyle>
    <p:otherStyle>
      <a:defPPr>
        <a:defRPr lang="en-US"/>
      </a:defPPr>
      <a:lvl1pPr marL="0" algn="l" defTabSz="832333" rtl="0" eaLnBrk="1" latinLnBrk="0" hangingPunct="1">
        <a:defRPr sz="1632" kern="1200">
          <a:solidFill>
            <a:schemeClr val="tx1"/>
          </a:solidFill>
          <a:latin typeface="+mn-lt"/>
          <a:ea typeface="+mn-ea"/>
          <a:cs typeface="+mn-cs"/>
        </a:defRPr>
      </a:lvl1pPr>
      <a:lvl2pPr marL="416168" algn="l" defTabSz="832333" rtl="0" eaLnBrk="1" latinLnBrk="0" hangingPunct="1">
        <a:defRPr sz="1632" kern="1200">
          <a:solidFill>
            <a:schemeClr val="tx1"/>
          </a:solidFill>
          <a:latin typeface="+mn-lt"/>
          <a:ea typeface="+mn-ea"/>
          <a:cs typeface="+mn-cs"/>
        </a:defRPr>
      </a:lvl2pPr>
      <a:lvl3pPr marL="832333" algn="l" defTabSz="832333" rtl="0" eaLnBrk="1" latinLnBrk="0" hangingPunct="1">
        <a:defRPr sz="1632" kern="1200">
          <a:solidFill>
            <a:schemeClr val="tx1"/>
          </a:solidFill>
          <a:latin typeface="+mn-lt"/>
          <a:ea typeface="+mn-ea"/>
          <a:cs typeface="+mn-cs"/>
        </a:defRPr>
      </a:lvl3pPr>
      <a:lvl4pPr marL="1248500" algn="l" defTabSz="832333" rtl="0" eaLnBrk="1" latinLnBrk="0" hangingPunct="1">
        <a:defRPr sz="1632" kern="1200">
          <a:solidFill>
            <a:schemeClr val="tx1"/>
          </a:solidFill>
          <a:latin typeface="+mn-lt"/>
          <a:ea typeface="+mn-ea"/>
          <a:cs typeface="+mn-cs"/>
        </a:defRPr>
      </a:lvl4pPr>
      <a:lvl5pPr marL="1664669" algn="l" defTabSz="832333" rtl="0" eaLnBrk="1" latinLnBrk="0" hangingPunct="1">
        <a:defRPr sz="1632" kern="1200">
          <a:solidFill>
            <a:schemeClr val="tx1"/>
          </a:solidFill>
          <a:latin typeface="+mn-lt"/>
          <a:ea typeface="+mn-ea"/>
          <a:cs typeface="+mn-cs"/>
        </a:defRPr>
      </a:lvl5pPr>
      <a:lvl6pPr marL="2080834" algn="l" defTabSz="832333" rtl="0" eaLnBrk="1" latinLnBrk="0" hangingPunct="1">
        <a:defRPr sz="1632" kern="1200">
          <a:solidFill>
            <a:schemeClr val="tx1"/>
          </a:solidFill>
          <a:latin typeface="+mn-lt"/>
          <a:ea typeface="+mn-ea"/>
          <a:cs typeface="+mn-cs"/>
        </a:defRPr>
      </a:lvl6pPr>
      <a:lvl7pPr marL="2497001" algn="l" defTabSz="832333" rtl="0" eaLnBrk="1" latinLnBrk="0" hangingPunct="1">
        <a:defRPr sz="1632" kern="1200">
          <a:solidFill>
            <a:schemeClr val="tx1"/>
          </a:solidFill>
          <a:latin typeface="+mn-lt"/>
          <a:ea typeface="+mn-ea"/>
          <a:cs typeface="+mn-cs"/>
        </a:defRPr>
      </a:lvl7pPr>
      <a:lvl8pPr marL="2913167" algn="l" defTabSz="832333" rtl="0" eaLnBrk="1" latinLnBrk="0" hangingPunct="1">
        <a:defRPr sz="1632" kern="1200">
          <a:solidFill>
            <a:schemeClr val="tx1"/>
          </a:solidFill>
          <a:latin typeface="+mn-lt"/>
          <a:ea typeface="+mn-ea"/>
          <a:cs typeface="+mn-cs"/>
        </a:defRPr>
      </a:lvl8pPr>
      <a:lvl9pPr marL="3329335" algn="l" defTabSz="832333" rtl="0" eaLnBrk="1" latinLnBrk="0" hangingPunct="1">
        <a:defRPr sz="1632"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530625503"/>
      </p:ext>
    </p:extLst>
  </p:cSld>
  <p:clrMap bg1="lt1" tx1="dk1" bg2="lt2" tx2="dk2" accent1="accent1" accent2="accent2" accent3="accent3" accent4="accent4" accent5="accent5" accent6="accent6" hlink="hlink" folHlink="folHlink"/>
  <p:transition>
    <p:fade/>
  </p:transition>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9.xml"/><Relationship Id="rId1" Type="http://schemas.openxmlformats.org/officeDocument/2006/relationships/tags" Target="../tags/tag1.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image" Target="../media/image1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slide" Target="slide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jp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1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81" y="3433162"/>
            <a:ext cx="6403132" cy="3561363"/>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5"/>
          <p:cNvSpPr>
            <a:spLocks noGrp="1"/>
          </p:cNvSpPr>
          <p:nvPr>
            <p:ph type="title"/>
          </p:nvPr>
        </p:nvSpPr>
        <p:spPr>
          <a:xfrm>
            <a:off x="342092" y="3566388"/>
            <a:ext cx="5408815" cy="1828800"/>
          </a:xfrm>
        </p:spPr>
        <p:txBody>
          <a:bodyPr/>
          <a:lstStyle/>
          <a:p>
            <a:r>
              <a:rPr lang="en-US" dirty="0"/>
              <a:t>Cortana </a:t>
            </a:r>
            <a:br>
              <a:rPr lang="en-US" dirty="0"/>
            </a:br>
            <a:r>
              <a:rPr lang="en-US" dirty="0"/>
              <a:t>Intelligence Suite</a:t>
            </a:r>
          </a:p>
        </p:txBody>
      </p:sp>
      <p:sp>
        <p:nvSpPr>
          <p:cNvPr id="7" name="Text Placeholder 6"/>
          <p:cNvSpPr>
            <a:spLocks noGrp="1"/>
          </p:cNvSpPr>
          <p:nvPr>
            <p:ph type="body" sz="quarter" idx="14"/>
          </p:nvPr>
        </p:nvSpPr>
        <p:spPr>
          <a:xfrm>
            <a:off x="340696" y="5395168"/>
            <a:ext cx="5410210" cy="1732583"/>
          </a:xfrm>
        </p:spPr>
        <p:txBody>
          <a:bodyPr/>
          <a:lstStyle/>
          <a:p>
            <a:r>
              <a:rPr lang="en-US" dirty="0"/>
              <a:t>Transform data </a:t>
            </a:r>
            <a:br>
              <a:rPr lang="en-US" dirty="0"/>
            </a:br>
            <a:r>
              <a:rPr lang="en-US" dirty="0"/>
              <a:t>into intelligent action</a:t>
            </a:r>
          </a:p>
        </p:txBody>
      </p:sp>
      <p:sp>
        <p:nvSpPr>
          <p:cNvPr id="2" name="TextBox 1"/>
          <p:cNvSpPr txBox="1"/>
          <p:nvPr/>
        </p:nvSpPr>
        <p:spPr>
          <a:xfrm>
            <a:off x="920532" y="1645009"/>
            <a:ext cx="376751" cy="647165"/>
          </a:xfrm>
          <a:prstGeom prst="rect">
            <a:avLst/>
          </a:prstGeom>
          <a:noFill/>
        </p:spPr>
        <p:txBody>
          <a:bodyPr wrap="none" lIns="186521" tIns="149217" rIns="186521" bIns="149217" rtlCol="0">
            <a:spAutoFit/>
          </a:bodyPr>
          <a:lstStyle/>
          <a:p>
            <a:pPr defTabSz="932597">
              <a:lnSpc>
                <a:spcPct val="90000"/>
              </a:lnSpc>
              <a:spcAft>
                <a:spcPts val="612"/>
              </a:spcAft>
            </a:pPr>
            <a:endParaRPr lang="en-US" sz="2448" kern="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87200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183" y="2125662"/>
            <a:ext cx="4476820" cy="2990819"/>
          </a:xfrm>
        </p:spPr>
        <p:txBody>
          <a:bodyPr vert="horz" wrap="square" lIns="0" tIns="0" rIns="0" bIns="0" rtlCol="0" anchor="t" anchorCtr="0">
            <a:spAutoFit/>
          </a:bodyPr>
          <a:lstStyle/>
          <a:p>
            <a:r>
              <a:rPr lang="en-US" dirty="0"/>
              <a:t>Introducing </a:t>
            </a:r>
            <a:br>
              <a:rPr lang="en-US" dirty="0"/>
            </a:br>
            <a:r>
              <a:rPr lang="en-US" dirty="0"/>
              <a:t>Cortana Intelligence</a:t>
            </a:r>
          </a:p>
        </p:txBody>
      </p:sp>
      <p:sp>
        <p:nvSpPr>
          <p:cNvPr id="25" name="Freeform 539"/>
          <p:cNvSpPr>
            <a:spLocks noChangeAspect="1"/>
          </p:cNvSpPr>
          <p:nvPr/>
        </p:nvSpPr>
        <p:spPr bwMode="auto">
          <a:xfrm>
            <a:off x="5844920" y="1968830"/>
            <a:ext cx="5793851" cy="3185381"/>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3247" tIns="46623" rIns="93247" bIns="46623" numCol="1" anchor="t" anchorCtr="0" compatLnSpc="1">
            <a:prstTxWarp prst="textNoShape">
              <a:avLst/>
            </a:prstTxWarp>
          </a:bodyPr>
          <a:lstStyle/>
          <a:p>
            <a:pPr defTabSz="951121">
              <a:defRPr/>
            </a:pPr>
            <a:endParaRPr lang="en-US" sz="1071" kern="0" dirty="0">
              <a:solidFill>
                <a:srgbClr val="333333"/>
              </a:solidFill>
            </a:endParaRPr>
          </a:p>
        </p:txBody>
      </p:sp>
      <p:grpSp>
        <p:nvGrpSpPr>
          <p:cNvPr id="16" name="Group 15"/>
          <p:cNvGrpSpPr/>
          <p:nvPr/>
        </p:nvGrpSpPr>
        <p:grpSpPr>
          <a:xfrm>
            <a:off x="6298135" y="2934716"/>
            <a:ext cx="4865478" cy="2063182"/>
            <a:chOff x="4494770" y="2621197"/>
            <a:chExt cx="3127126" cy="1326043"/>
          </a:xfrm>
        </p:grpSpPr>
        <p:sp>
          <p:nvSpPr>
            <p:cNvPr id="17"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8"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9"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20"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23"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26"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30"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grpSp>
          <p:nvGrpSpPr>
            <p:cNvPr id="35" name="Group 34"/>
            <p:cNvGrpSpPr/>
            <p:nvPr/>
          </p:nvGrpSpPr>
          <p:grpSpPr>
            <a:xfrm>
              <a:off x="5413104" y="2621197"/>
              <a:ext cx="1326042" cy="1326043"/>
              <a:chOff x="5413104" y="2598477"/>
              <a:chExt cx="1326042" cy="1326043"/>
            </a:xfrm>
          </p:grpSpPr>
          <p:sp>
            <p:nvSpPr>
              <p:cNvPr id="3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40"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42"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43"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44"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45"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46"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47" name="Oval 46"/>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 name="Group 1"/>
          <p:cNvGrpSpPr/>
          <p:nvPr/>
        </p:nvGrpSpPr>
        <p:grpSpPr>
          <a:xfrm>
            <a:off x="9763917" y="0"/>
            <a:ext cx="971411" cy="3207743"/>
            <a:chOff x="9572473" y="44450"/>
            <a:chExt cx="952450" cy="3145132"/>
          </a:xfrm>
        </p:grpSpPr>
        <p:sp>
          <p:nvSpPr>
            <p:cNvPr id="48" name="Bent Arrow 47"/>
            <p:cNvSpPr/>
            <p:nvPr/>
          </p:nvSpPr>
          <p:spPr bwMode="auto">
            <a:xfrm flipH="1">
              <a:off x="9832467" y="1756229"/>
              <a:ext cx="692456" cy="1433353"/>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49" name="Bent Arrow 48"/>
            <p:cNvSpPr/>
            <p:nvPr/>
          </p:nvSpPr>
          <p:spPr bwMode="auto">
            <a:xfrm rot="10800000" flipH="1">
              <a:off x="9572473" y="44450"/>
              <a:ext cx="805098" cy="1711160"/>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52" name="Bent Arrow 51"/>
          <p:cNvSpPr/>
          <p:nvPr/>
        </p:nvSpPr>
        <p:spPr bwMode="auto">
          <a:xfrm>
            <a:off x="5325942" y="4196764"/>
            <a:ext cx="1115489" cy="2797760"/>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53" name="Group 52"/>
          <p:cNvGrpSpPr/>
          <p:nvPr/>
        </p:nvGrpSpPr>
        <p:grpSpPr>
          <a:xfrm flipH="1">
            <a:off x="8930244" y="4724060"/>
            <a:ext cx="1258315" cy="2270464"/>
            <a:chOff x="9572473" y="44449"/>
            <a:chExt cx="1233754" cy="2226147"/>
          </a:xfrm>
        </p:grpSpPr>
        <p:sp>
          <p:nvSpPr>
            <p:cNvPr id="54" name="Bent Arrow 53"/>
            <p:cNvSpPr/>
            <p:nvPr/>
          </p:nvSpPr>
          <p:spPr bwMode="auto">
            <a:xfrm flipH="1">
              <a:off x="9832467" y="1112969"/>
              <a:ext cx="973760" cy="1157627"/>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55" name="Bent Arrow 54"/>
            <p:cNvSpPr/>
            <p:nvPr/>
          </p:nvSpPr>
          <p:spPr bwMode="auto">
            <a:xfrm rot="10800000" flipH="1">
              <a:off x="9572473" y="44449"/>
              <a:ext cx="805098" cy="1068519"/>
            </a:xfrm>
            <a:prstGeom prst="bentArrow">
              <a:avLst>
                <a:gd name="adj1" fmla="val 25000"/>
                <a:gd name="adj2" fmla="val 0"/>
                <a:gd name="adj3" fmla="val 25000"/>
                <a:gd name="adj4" fmla="val 1696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56" name="Group 55"/>
          <p:cNvGrpSpPr/>
          <p:nvPr/>
        </p:nvGrpSpPr>
        <p:grpSpPr>
          <a:xfrm>
            <a:off x="7357892" y="4835012"/>
            <a:ext cx="1285893" cy="2159511"/>
            <a:chOff x="9572473" y="44450"/>
            <a:chExt cx="1260794" cy="2117360"/>
          </a:xfrm>
        </p:grpSpPr>
        <p:sp>
          <p:nvSpPr>
            <p:cNvPr id="57" name="Bent Arrow 56"/>
            <p:cNvSpPr/>
            <p:nvPr/>
          </p:nvSpPr>
          <p:spPr bwMode="auto">
            <a:xfrm flipH="1">
              <a:off x="9832467" y="1004183"/>
              <a:ext cx="1000800" cy="1157627"/>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58" name="Bent Arrow 57"/>
            <p:cNvSpPr/>
            <p:nvPr/>
          </p:nvSpPr>
          <p:spPr bwMode="auto">
            <a:xfrm rot="10800000" flipH="1">
              <a:off x="9572473" y="44450"/>
              <a:ext cx="805098" cy="959733"/>
            </a:xfrm>
            <a:prstGeom prst="bentArrow">
              <a:avLst>
                <a:gd name="adj1" fmla="val 25000"/>
                <a:gd name="adj2" fmla="val 0"/>
                <a:gd name="adj3" fmla="val 25000"/>
                <a:gd name="adj4" fmla="val 18152"/>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65152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Cortana Intelligence Suite</a:t>
            </a:r>
            <a:br>
              <a:rPr lang="en-US" dirty="0"/>
            </a:br>
            <a:r>
              <a:rPr lang="en-US" sz="2856" dirty="0"/>
              <a:t>Transform data into intelligent action</a:t>
            </a:r>
            <a:endParaRPr lang="en-US" i="1" dirty="0">
              <a:solidFill>
                <a:schemeClr val="bg2">
                  <a:lumMod val="50000"/>
                  <a:lumOff val="50000"/>
                </a:schemeClr>
              </a:solidFill>
            </a:endParaRPr>
          </a:p>
        </p:txBody>
      </p:sp>
      <p:grpSp>
        <p:nvGrpSpPr>
          <p:cNvPr id="365" name="Group 364"/>
          <p:cNvGrpSpPr/>
          <p:nvPr/>
        </p:nvGrpSpPr>
        <p:grpSpPr>
          <a:xfrm>
            <a:off x="7957731" y="3260267"/>
            <a:ext cx="318964" cy="186197"/>
            <a:chOff x="-4411663" y="4275138"/>
            <a:chExt cx="312738" cy="182563"/>
          </a:xfrm>
          <a:solidFill>
            <a:srgbClr val="002050">
              <a:lumMod val="25000"/>
              <a:lumOff val="75000"/>
            </a:srgbClr>
          </a:solidFill>
        </p:grpSpPr>
        <p:sp>
          <p:nvSpPr>
            <p:cNvPr id="366" name="Freeform 9"/>
            <p:cNvSpPr>
              <a:spLocks/>
            </p:cNvSpPr>
            <p:nvPr/>
          </p:nvSpPr>
          <p:spPr bwMode="auto">
            <a:xfrm>
              <a:off x="-4411663" y="4352925"/>
              <a:ext cx="312738" cy="26988"/>
            </a:xfrm>
            <a:custGeom>
              <a:avLst/>
              <a:gdLst>
                <a:gd name="T0" fmla="*/ 377 w 394"/>
                <a:gd name="T1" fmla="*/ 33 h 33"/>
                <a:gd name="T2" fmla="*/ 16 w 394"/>
                <a:gd name="T3" fmla="*/ 33 h 33"/>
                <a:gd name="T4" fmla="*/ 16 w 394"/>
                <a:gd name="T5" fmla="*/ 33 h 33"/>
                <a:gd name="T6" fmla="*/ 10 w 394"/>
                <a:gd name="T7" fmla="*/ 32 h 33"/>
                <a:gd name="T8" fmla="*/ 4 w 394"/>
                <a:gd name="T9" fmla="*/ 28 h 33"/>
                <a:gd name="T10" fmla="*/ 1 w 394"/>
                <a:gd name="T11" fmla="*/ 23 h 33"/>
                <a:gd name="T12" fmla="*/ 0 w 394"/>
                <a:gd name="T13" fmla="*/ 17 h 33"/>
                <a:gd name="T14" fmla="*/ 0 w 394"/>
                <a:gd name="T15" fmla="*/ 17 h 33"/>
                <a:gd name="T16" fmla="*/ 1 w 394"/>
                <a:gd name="T17" fmla="*/ 10 h 33"/>
                <a:gd name="T18" fmla="*/ 4 w 394"/>
                <a:gd name="T19" fmla="*/ 6 h 33"/>
                <a:gd name="T20" fmla="*/ 10 w 394"/>
                <a:gd name="T21" fmla="*/ 1 h 33"/>
                <a:gd name="T22" fmla="*/ 16 w 394"/>
                <a:gd name="T23" fmla="*/ 0 h 33"/>
                <a:gd name="T24" fmla="*/ 377 w 394"/>
                <a:gd name="T25" fmla="*/ 0 h 33"/>
                <a:gd name="T26" fmla="*/ 377 w 394"/>
                <a:gd name="T27" fmla="*/ 0 h 33"/>
                <a:gd name="T28" fmla="*/ 383 w 394"/>
                <a:gd name="T29" fmla="*/ 1 h 33"/>
                <a:gd name="T30" fmla="*/ 389 w 394"/>
                <a:gd name="T31" fmla="*/ 6 h 33"/>
                <a:gd name="T32" fmla="*/ 392 w 394"/>
                <a:gd name="T33" fmla="*/ 10 h 33"/>
                <a:gd name="T34" fmla="*/ 394 w 394"/>
                <a:gd name="T35" fmla="*/ 17 h 33"/>
                <a:gd name="T36" fmla="*/ 394 w 394"/>
                <a:gd name="T37" fmla="*/ 17 h 33"/>
                <a:gd name="T38" fmla="*/ 392 w 394"/>
                <a:gd name="T39" fmla="*/ 23 h 33"/>
                <a:gd name="T40" fmla="*/ 389 w 394"/>
                <a:gd name="T41" fmla="*/ 28 h 33"/>
                <a:gd name="T42" fmla="*/ 383 w 394"/>
                <a:gd name="T43" fmla="*/ 32 h 33"/>
                <a:gd name="T44" fmla="*/ 377 w 394"/>
                <a:gd name="T45" fmla="*/ 33 h 33"/>
                <a:gd name="T46" fmla="*/ 377 w 39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4" h="33">
                  <a:moveTo>
                    <a:pt x="377" y="33"/>
                  </a:moveTo>
                  <a:lnTo>
                    <a:pt x="16" y="33"/>
                  </a:lnTo>
                  <a:lnTo>
                    <a:pt x="16" y="33"/>
                  </a:lnTo>
                  <a:lnTo>
                    <a:pt x="10" y="32"/>
                  </a:lnTo>
                  <a:lnTo>
                    <a:pt x="4" y="28"/>
                  </a:lnTo>
                  <a:lnTo>
                    <a:pt x="1" y="23"/>
                  </a:lnTo>
                  <a:lnTo>
                    <a:pt x="0" y="17"/>
                  </a:lnTo>
                  <a:lnTo>
                    <a:pt x="0" y="17"/>
                  </a:lnTo>
                  <a:lnTo>
                    <a:pt x="1" y="10"/>
                  </a:lnTo>
                  <a:lnTo>
                    <a:pt x="4" y="6"/>
                  </a:lnTo>
                  <a:lnTo>
                    <a:pt x="10" y="1"/>
                  </a:lnTo>
                  <a:lnTo>
                    <a:pt x="16" y="0"/>
                  </a:lnTo>
                  <a:lnTo>
                    <a:pt x="377" y="0"/>
                  </a:lnTo>
                  <a:lnTo>
                    <a:pt x="377" y="0"/>
                  </a:lnTo>
                  <a:lnTo>
                    <a:pt x="383" y="1"/>
                  </a:lnTo>
                  <a:lnTo>
                    <a:pt x="389" y="6"/>
                  </a:lnTo>
                  <a:lnTo>
                    <a:pt x="392" y="10"/>
                  </a:lnTo>
                  <a:lnTo>
                    <a:pt x="394" y="17"/>
                  </a:lnTo>
                  <a:lnTo>
                    <a:pt x="394" y="17"/>
                  </a:lnTo>
                  <a:lnTo>
                    <a:pt x="392" y="23"/>
                  </a:lnTo>
                  <a:lnTo>
                    <a:pt x="389" y="28"/>
                  </a:lnTo>
                  <a:lnTo>
                    <a:pt x="383" y="32"/>
                  </a:lnTo>
                  <a:lnTo>
                    <a:pt x="377" y="33"/>
                  </a:lnTo>
                  <a:lnTo>
                    <a:pt x="377"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367" name="Freeform 10"/>
            <p:cNvSpPr>
              <a:spLocks/>
            </p:cNvSpPr>
            <p:nvPr/>
          </p:nvSpPr>
          <p:spPr bwMode="auto">
            <a:xfrm>
              <a:off x="-4198938" y="4275138"/>
              <a:ext cx="100013" cy="182563"/>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grpSp>
      <p:sp>
        <p:nvSpPr>
          <p:cNvPr id="368" name="TextBox 367"/>
          <p:cNvSpPr txBox="1"/>
          <p:nvPr/>
        </p:nvSpPr>
        <p:spPr>
          <a:xfrm>
            <a:off x="2030405" y="2011485"/>
            <a:ext cx="1111759" cy="696823"/>
          </a:xfrm>
          <a:prstGeom prst="rect">
            <a:avLst/>
          </a:prstGeom>
          <a:noFill/>
        </p:spPr>
        <p:txBody>
          <a:bodyPr wrap="square" lIns="0" tIns="149195" rIns="186494" bIns="149195" rtlCol="0">
            <a:noAutofit/>
          </a:bodyPr>
          <a:lstStyle/>
          <a:p>
            <a:pPr defTabSz="951121">
              <a:lnSpc>
                <a:spcPct val="90000"/>
              </a:lnSpc>
              <a:spcAft>
                <a:spcPts val="612"/>
              </a:spcAft>
              <a:defRPr/>
            </a:pPr>
            <a:r>
              <a:rPr lang="en-US" sz="1428" kern="0" spc="-31" dirty="0">
                <a:solidFill>
                  <a:srgbClr val="002050"/>
                </a:solidFill>
                <a:latin typeface="Segoe UI Semilight" panose="020B0402040204020203" pitchFamily="34" charset="0"/>
                <a:cs typeface="Segoe UI Semilight" panose="020B0402040204020203" pitchFamily="34" charset="0"/>
              </a:rPr>
              <a:t>Data</a:t>
            </a:r>
            <a:br>
              <a:rPr lang="en-US" sz="1428" kern="0" spc="-31" dirty="0">
                <a:solidFill>
                  <a:srgbClr val="002050"/>
                </a:solidFill>
                <a:latin typeface="Segoe UI Semilight" panose="020B0402040204020203" pitchFamily="34" charset="0"/>
                <a:cs typeface="Segoe UI Semilight" panose="020B0402040204020203" pitchFamily="34" charset="0"/>
              </a:rPr>
            </a:br>
            <a:r>
              <a:rPr lang="en-US" sz="1428" kern="0" spc="-31" dirty="0">
                <a:solidFill>
                  <a:srgbClr val="002050"/>
                </a:solidFill>
                <a:latin typeface="Segoe UI Semilight" panose="020B0402040204020203" pitchFamily="34" charset="0"/>
                <a:cs typeface="Segoe UI Semilight" panose="020B0402040204020203" pitchFamily="34" charset="0"/>
              </a:rPr>
              <a:t>Sources</a:t>
            </a:r>
          </a:p>
        </p:txBody>
      </p:sp>
      <p:sp>
        <p:nvSpPr>
          <p:cNvPr id="369" name="TextBox 368"/>
          <p:cNvSpPr txBox="1"/>
          <p:nvPr/>
        </p:nvSpPr>
        <p:spPr>
          <a:xfrm>
            <a:off x="1982333" y="3348972"/>
            <a:ext cx="1111759" cy="696823"/>
          </a:xfrm>
          <a:prstGeom prst="rect">
            <a:avLst/>
          </a:prstGeom>
          <a:noFill/>
        </p:spPr>
        <p:txBody>
          <a:bodyPr wrap="square" lIns="0" tIns="149195" rIns="186494" bIns="149195" rtlCol="0" anchor="ctr">
            <a:noAutofit/>
          </a:bodyPr>
          <a:lstStyle/>
          <a:p>
            <a:pPr defTabSz="951121">
              <a:lnSpc>
                <a:spcPct val="90000"/>
              </a:lnSpc>
              <a:spcBef>
                <a:spcPct val="0"/>
              </a:spcBef>
              <a:spcAft>
                <a:spcPts val="612"/>
              </a:spcAft>
              <a:defRPr/>
            </a:pPr>
            <a:r>
              <a:rPr lang="en-US" sz="1428" kern="0" spc="-31" dirty="0">
                <a:solidFill>
                  <a:srgbClr val="002050"/>
                </a:solidFill>
                <a:latin typeface="Segoe UI Semilight" panose="020B0402040204020203" pitchFamily="34" charset="0"/>
                <a:cs typeface="Segoe UI Semilight" panose="020B0402040204020203" pitchFamily="34" charset="0"/>
              </a:rPr>
              <a:t>Apps</a:t>
            </a:r>
          </a:p>
        </p:txBody>
      </p:sp>
      <p:sp>
        <p:nvSpPr>
          <p:cNvPr id="370" name="TextBox 369"/>
          <p:cNvSpPr txBox="1"/>
          <p:nvPr/>
        </p:nvSpPr>
        <p:spPr>
          <a:xfrm>
            <a:off x="2030404" y="4546787"/>
            <a:ext cx="1390860" cy="894582"/>
          </a:xfrm>
          <a:prstGeom prst="rect">
            <a:avLst/>
          </a:prstGeom>
          <a:noFill/>
        </p:spPr>
        <p:txBody>
          <a:bodyPr wrap="square" lIns="0" tIns="149195" rIns="186494" bIns="149195" rtlCol="0">
            <a:noAutofit/>
          </a:bodyPr>
          <a:lstStyle/>
          <a:p>
            <a:pPr defTabSz="951121">
              <a:lnSpc>
                <a:spcPct val="90000"/>
              </a:lnSpc>
              <a:spcBef>
                <a:spcPct val="0"/>
              </a:spcBef>
              <a:spcAft>
                <a:spcPts val="612"/>
              </a:spcAft>
              <a:defRPr/>
            </a:pPr>
            <a:r>
              <a:rPr lang="en-US" sz="1428" kern="0" spc="-31" dirty="0">
                <a:solidFill>
                  <a:srgbClr val="002050"/>
                </a:solidFill>
                <a:latin typeface="Segoe UI Semilight" panose="020B0402040204020203" pitchFamily="34" charset="0"/>
                <a:cs typeface="Segoe UI Semilight" panose="020B0402040204020203" pitchFamily="34" charset="0"/>
              </a:rPr>
              <a:t>Sensors </a:t>
            </a:r>
            <a:br>
              <a:rPr lang="en-US" sz="1428" kern="0" spc="-31" dirty="0">
                <a:solidFill>
                  <a:srgbClr val="002050"/>
                </a:solidFill>
                <a:latin typeface="Segoe UI Semilight" panose="020B0402040204020203" pitchFamily="34" charset="0"/>
                <a:cs typeface="Segoe UI Semilight" panose="020B0402040204020203" pitchFamily="34" charset="0"/>
              </a:rPr>
            </a:br>
            <a:r>
              <a:rPr lang="en-US" sz="1428" kern="0" spc="-31" dirty="0">
                <a:solidFill>
                  <a:srgbClr val="002050"/>
                </a:solidFill>
                <a:latin typeface="Segoe UI Semilight" panose="020B0402040204020203" pitchFamily="34" charset="0"/>
                <a:cs typeface="Segoe UI Semilight" panose="020B0402040204020203" pitchFamily="34" charset="0"/>
              </a:rPr>
              <a:t>&amp; </a:t>
            </a:r>
            <a:br>
              <a:rPr lang="en-US" sz="1428" kern="0" spc="-31" dirty="0">
                <a:solidFill>
                  <a:srgbClr val="002050"/>
                </a:solidFill>
                <a:latin typeface="Segoe UI Semilight" panose="020B0402040204020203" pitchFamily="34" charset="0"/>
                <a:cs typeface="Segoe UI Semilight" panose="020B0402040204020203" pitchFamily="34" charset="0"/>
              </a:rPr>
            </a:br>
            <a:r>
              <a:rPr lang="en-US" sz="1428" kern="0" spc="-31" dirty="0">
                <a:solidFill>
                  <a:srgbClr val="002050"/>
                </a:solidFill>
                <a:latin typeface="Segoe UI Semilight" panose="020B0402040204020203" pitchFamily="34" charset="0"/>
                <a:cs typeface="Segoe UI Semilight" panose="020B0402040204020203" pitchFamily="34" charset="0"/>
              </a:rPr>
              <a:t>Devices</a:t>
            </a:r>
          </a:p>
        </p:txBody>
      </p:sp>
      <p:sp>
        <p:nvSpPr>
          <p:cNvPr id="371" name="TextBox 370"/>
          <p:cNvSpPr txBox="1"/>
          <p:nvPr/>
        </p:nvSpPr>
        <p:spPr>
          <a:xfrm>
            <a:off x="10074183" y="2110365"/>
            <a:ext cx="1111758" cy="499063"/>
          </a:xfrm>
          <a:prstGeom prst="rect">
            <a:avLst/>
          </a:prstGeom>
          <a:noFill/>
        </p:spPr>
        <p:txBody>
          <a:bodyPr wrap="square" lIns="186494" tIns="149195" rIns="186494" bIns="149195" rtlCol="0">
            <a:spAutoFit/>
          </a:bodyPr>
          <a:lstStyle/>
          <a:p>
            <a:pPr defTabSz="951121">
              <a:lnSpc>
                <a:spcPct val="90000"/>
              </a:lnSpc>
              <a:spcBef>
                <a:spcPct val="0"/>
              </a:spcBef>
              <a:spcAft>
                <a:spcPts val="612"/>
              </a:spcAft>
              <a:defRPr/>
            </a:pPr>
            <a:r>
              <a:rPr lang="en-US" sz="1428" kern="0" spc="-31" dirty="0">
                <a:solidFill>
                  <a:srgbClr val="002050"/>
                </a:solidFill>
                <a:latin typeface="Segoe UI Semilight" panose="020B0402040204020203" pitchFamily="34" charset="0"/>
                <a:cs typeface="Segoe UI Semilight" panose="020B0402040204020203" pitchFamily="34" charset="0"/>
              </a:rPr>
              <a:t>People</a:t>
            </a:r>
          </a:p>
        </p:txBody>
      </p:sp>
      <p:sp>
        <p:nvSpPr>
          <p:cNvPr id="372" name="Rectangle 371"/>
          <p:cNvSpPr/>
          <p:nvPr/>
        </p:nvSpPr>
        <p:spPr>
          <a:xfrm>
            <a:off x="2030405" y="5844152"/>
            <a:ext cx="952182" cy="327537"/>
          </a:xfrm>
          <a:prstGeom prst="rect">
            <a:avLst/>
          </a:prstGeom>
        </p:spPr>
        <p:txBody>
          <a:bodyPr wrap="none" lIns="0" tIns="0" rIns="0" bIns="0" anchor="ctr">
            <a:noAutofit/>
          </a:bodyPr>
          <a:lstStyle/>
          <a:p>
            <a:pPr defTabSz="932597">
              <a:lnSpc>
                <a:spcPct val="90000"/>
              </a:lnSpc>
              <a:defRPr/>
            </a:pPr>
            <a:r>
              <a:rPr lang="en-US" sz="2448" kern="0" dirty="0">
                <a:solidFill>
                  <a:srgbClr val="002050"/>
                </a:solidFill>
                <a:latin typeface="Segoe UI Light"/>
              </a:rPr>
              <a:t>Data</a:t>
            </a:r>
          </a:p>
        </p:txBody>
      </p:sp>
      <p:sp>
        <p:nvSpPr>
          <p:cNvPr id="373" name="Rectangle 372"/>
          <p:cNvSpPr/>
          <p:nvPr/>
        </p:nvSpPr>
        <p:spPr>
          <a:xfrm>
            <a:off x="5430604" y="5815818"/>
            <a:ext cx="1515566" cy="384205"/>
          </a:xfrm>
          <a:prstGeom prst="rect">
            <a:avLst/>
          </a:prstGeom>
        </p:spPr>
        <p:txBody>
          <a:bodyPr wrap="none" lIns="0" tIns="0" rIns="0" bIns="0" anchor="ctr">
            <a:spAutoFit/>
          </a:bodyPr>
          <a:lstStyle/>
          <a:p>
            <a:pPr algn="ctr" defTabSz="739440">
              <a:spcBef>
                <a:spcPct val="0"/>
              </a:spcBef>
              <a:spcAft>
                <a:spcPct val="35000"/>
              </a:spcAft>
              <a:defRPr/>
            </a:pPr>
            <a:r>
              <a:rPr lang="en-US" sz="2448" kern="0" dirty="0">
                <a:solidFill>
                  <a:srgbClr val="002050"/>
                </a:solidFill>
                <a:latin typeface="Segoe UI Light"/>
              </a:rPr>
              <a:t>Intelligence</a:t>
            </a:r>
            <a:endParaRPr lang="en-US" sz="1836" b="1" kern="0" spc="-31" dirty="0">
              <a:solidFill>
                <a:srgbClr val="002050"/>
              </a:solidFill>
              <a:latin typeface="Segoe UI Semilight" panose="020B0402040204020203" pitchFamily="34" charset="0"/>
              <a:cs typeface="Segoe UI Semilight" panose="020B0402040204020203" pitchFamily="34" charset="0"/>
            </a:endParaRPr>
          </a:p>
        </p:txBody>
      </p:sp>
      <p:grpSp>
        <p:nvGrpSpPr>
          <p:cNvPr id="374" name="Group 373"/>
          <p:cNvGrpSpPr/>
          <p:nvPr/>
        </p:nvGrpSpPr>
        <p:grpSpPr>
          <a:xfrm>
            <a:off x="9583270" y="2105519"/>
            <a:ext cx="498045" cy="508756"/>
            <a:chOff x="6112510" y="6954657"/>
            <a:chExt cx="1181100" cy="1206500"/>
          </a:xfrm>
          <a:solidFill>
            <a:srgbClr val="0078D7"/>
          </a:solidFill>
        </p:grpSpPr>
        <p:sp>
          <p:nvSpPr>
            <p:cNvPr id="375"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376"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377"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378"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grpSp>
      <p:grpSp>
        <p:nvGrpSpPr>
          <p:cNvPr id="379" name="Group 378"/>
          <p:cNvGrpSpPr/>
          <p:nvPr/>
        </p:nvGrpSpPr>
        <p:grpSpPr>
          <a:xfrm>
            <a:off x="9615458" y="4661150"/>
            <a:ext cx="532685" cy="665856"/>
            <a:chOff x="2954338" y="6831013"/>
            <a:chExt cx="1041400" cy="1301750"/>
          </a:xfrm>
          <a:solidFill>
            <a:srgbClr val="0078D7"/>
          </a:solidFill>
        </p:grpSpPr>
        <p:sp>
          <p:nvSpPr>
            <p:cNvPr id="380"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381"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grpSp>
      <p:sp>
        <p:nvSpPr>
          <p:cNvPr id="404" name="Freeform 539"/>
          <p:cNvSpPr>
            <a:spLocks noChangeAspect="1"/>
          </p:cNvSpPr>
          <p:nvPr/>
        </p:nvSpPr>
        <p:spPr bwMode="auto">
          <a:xfrm>
            <a:off x="4179135" y="2553436"/>
            <a:ext cx="4019002" cy="2209595"/>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505050">
              <a:lumMod val="20000"/>
              <a:lumOff val="80000"/>
            </a:srgbClr>
          </a:solidFill>
          <a:ln w="28575">
            <a:noFill/>
          </a:ln>
          <a:extLst/>
        </p:spPr>
        <p:txBody>
          <a:bodyPr vert="horz" wrap="square" lIns="93247" tIns="46623" rIns="93247" bIns="46623" numCol="1" anchor="t" anchorCtr="0" compatLnSpc="1">
            <a:prstTxWarp prst="textNoShape">
              <a:avLst/>
            </a:prstTxWarp>
          </a:bodyPr>
          <a:lstStyle/>
          <a:p>
            <a:pPr defTabSz="951121">
              <a:defRPr/>
            </a:pPr>
            <a:endParaRPr lang="en-US" sz="1071" kern="0" dirty="0">
              <a:solidFill>
                <a:srgbClr val="333333"/>
              </a:solidFill>
            </a:endParaRPr>
          </a:p>
        </p:txBody>
      </p:sp>
      <p:sp>
        <p:nvSpPr>
          <p:cNvPr id="405" name="TextBox 404"/>
          <p:cNvSpPr txBox="1"/>
          <p:nvPr/>
        </p:nvSpPr>
        <p:spPr>
          <a:xfrm>
            <a:off x="4791744" y="4770454"/>
            <a:ext cx="2832692" cy="583860"/>
          </a:xfrm>
          <a:prstGeom prst="rect">
            <a:avLst/>
          </a:prstGeom>
          <a:noFill/>
        </p:spPr>
        <p:txBody>
          <a:bodyPr wrap="square" lIns="186521" tIns="149217" rIns="186521" bIns="149217" rtlCol="0">
            <a:spAutoFit/>
          </a:bodyPr>
          <a:lstStyle/>
          <a:p>
            <a:pPr algn="ctr" defTabSz="932597">
              <a:lnSpc>
                <a:spcPct val="90000"/>
              </a:lnSpc>
              <a:defRPr/>
            </a:pPr>
            <a:r>
              <a:rPr lang="en-US" sz="2040" kern="0" dirty="0">
                <a:solidFill>
                  <a:srgbClr val="002050"/>
                </a:solidFill>
                <a:latin typeface="Segoe UI Light"/>
              </a:rPr>
              <a:t>Cortana Intelligence</a:t>
            </a:r>
          </a:p>
        </p:txBody>
      </p:sp>
      <p:grpSp>
        <p:nvGrpSpPr>
          <p:cNvPr id="406" name="Group 405"/>
          <p:cNvGrpSpPr/>
          <p:nvPr/>
        </p:nvGrpSpPr>
        <p:grpSpPr>
          <a:xfrm>
            <a:off x="3333527" y="5915365"/>
            <a:ext cx="1383700" cy="185111"/>
            <a:chOff x="3299791" y="5593822"/>
            <a:chExt cx="1356692" cy="181498"/>
          </a:xfrm>
          <a:solidFill>
            <a:srgbClr val="FFFFFF">
              <a:lumMod val="85000"/>
            </a:srgbClr>
          </a:solidFill>
        </p:grpSpPr>
        <p:cxnSp>
          <p:nvCxnSpPr>
            <p:cNvPr id="407" name="Straight Connector 406"/>
            <p:cNvCxnSpPr/>
            <p:nvPr/>
          </p:nvCxnSpPr>
          <p:spPr>
            <a:xfrm>
              <a:off x="3299791" y="5685183"/>
              <a:ext cx="1356692" cy="0"/>
            </a:xfrm>
            <a:prstGeom prst="line">
              <a:avLst/>
            </a:prstGeom>
            <a:grpFill/>
            <a:ln w="28575" cap="flat" cmpd="sng" algn="ctr">
              <a:solidFill>
                <a:srgbClr val="002050"/>
              </a:solidFill>
              <a:prstDash val="solid"/>
              <a:headEnd type="none"/>
              <a:tailEnd type="none"/>
            </a:ln>
            <a:effectLst/>
          </p:spPr>
        </p:cxnSp>
        <p:grpSp>
          <p:nvGrpSpPr>
            <p:cNvPr id="408" name="Group 407"/>
            <p:cNvGrpSpPr/>
            <p:nvPr/>
          </p:nvGrpSpPr>
          <p:grpSpPr>
            <a:xfrm rot="13500000">
              <a:off x="4445751" y="5595178"/>
              <a:ext cx="181498" cy="178786"/>
              <a:chOff x="402446" y="5872915"/>
              <a:chExt cx="292608" cy="288235"/>
            </a:xfrm>
            <a:grpFill/>
          </p:grpSpPr>
          <p:cxnSp>
            <p:nvCxnSpPr>
              <p:cNvPr id="409" name="Straight Connector 408"/>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410" name="Straight Connector 409"/>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grpSp>
      <p:grpSp>
        <p:nvGrpSpPr>
          <p:cNvPr id="411" name="Group 410"/>
          <p:cNvGrpSpPr/>
          <p:nvPr/>
        </p:nvGrpSpPr>
        <p:grpSpPr>
          <a:xfrm>
            <a:off x="7838922" y="5915365"/>
            <a:ext cx="1383700" cy="185111"/>
            <a:chOff x="3299791" y="5593822"/>
            <a:chExt cx="1356692" cy="181498"/>
          </a:xfrm>
          <a:solidFill>
            <a:srgbClr val="FFFFFF">
              <a:lumMod val="85000"/>
            </a:srgbClr>
          </a:solidFill>
        </p:grpSpPr>
        <p:cxnSp>
          <p:nvCxnSpPr>
            <p:cNvPr id="412" name="Straight Connector 411"/>
            <p:cNvCxnSpPr/>
            <p:nvPr/>
          </p:nvCxnSpPr>
          <p:spPr>
            <a:xfrm>
              <a:off x="3299791" y="5685183"/>
              <a:ext cx="1356692" cy="0"/>
            </a:xfrm>
            <a:prstGeom prst="line">
              <a:avLst/>
            </a:prstGeom>
            <a:grpFill/>
            <a:ln w="28575" cap="flat" cmpd="sng" algn="ctr">
              <a:solidFill>
                <a:srgbClr val="002050"/>
              </a:solidFill>
              <a:prstDash val="solid"/>
              <a:headEnd type="none"/>
              <a:tailEnd type="none"/>
            </a:ln>
            <a:effectLst/>
          </p:spPr>
        </p:cxnSp>
        <p:grpSp>
          <p:nvGrpSpPr>
            <p:cNvPr id="413" name="Group 412"/>
            <p:cNvGrpSpPr/>
            <p:nvPr/>
          </p:nvGrpSpPr>
          <p:grpSpPr>
            <a:xfrm rot="13500000">
              <a:off x="4445751" y="5595178"/>
              <a:ext cx="181498" cy="178786"/>
              <a:chOff x="402446" y="5872915"/>
              <a:chExt cx="292608" cy="288235"/>
            </a:xfrm>
            <a:grpFill/>
          </p:grpSpPr>
          <p:cxnSp>
            <p:nvCxnSpPr>
              <p:cNvPr id="414" name="Straight Connector 413"/>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415" name="Straight Connector 414"/>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grpSp>
      <p:sp>
        <p:nvSpPr>
          <p:cNvPr id="416" name="Rectangle 415"/>
          <p:cNvSpPr/>
          <p:nvPr/>
        </p:nvSpPr>
        <p:spPr>
          <a:xfrm>
            <a:off x="10023085" y="5840700"/>
            <a:ext cx="1530480" cy="334440"/>
          </a:xfrm>
          <a:prstGeom prst="rect">
            <a:avLst/>
          </a:prstGeom>
        </p:spPr>
        <p:txBody>
          <a:bodyPr wrap="none" lIns="0" tIns="0" rIns="0" bIns="0" anchor="ctr">
            <a:noAutofit/>
          </a:bodyPr>
          <a:lstStyle/>
          <a:p>
            <a:pPr defTabSz="932597">
              <a:lnSpc>
                <a:spcPct val="90000"/>
              </a:lnSpc>
              <a:defRPr/>
            </a:pPr>
            <a:r>
              <a:rPr lang="en-US" sz="2448" kern="0" dirty="0">
                <a:solidFill>
                  <a:srgbClr val="002050"/>
                </a:solidFill>
                <a:latin typeface="Segoe UI Light"/>
              </a:rPr>
              <a:t>Action</a:t>
            </a:r>
          </a:p>
        </p:txBody>
      </p:sp>
      <p:sp>
        <p:nvSpPr>
          <p:cNvPr id="417" name="Freeform 539"/>
          <p:cNvSpPr>
            <a:spLocks noChangeAspect="1"/>
          </p:cNvSpPr>
          <p:nvPr/>
        </p:nvSpPr>
        <p:spPr bwMode="auto">
          <a:xfrm>
            <a:off x="4040834" y="2340030"/>
            <a:ext cx="817936" cy="44969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EEEEEE"/>
          </a:solidFill>
          <a:ln w="28575">
            <a:noFill/>
          </a:ln>
          <a:extLst/>
        </p:spPr>
        <p:txBody>
          <a:bodyPr vert="horz" wrap="square" lIns="93247" tIns="46623" rIns="93247" bIns="46623" numCol="1" anchor="t" anchorCtr="0" compatLnSpc="1">
            <a:prstTxWarp prst="textNoShape">
              <a:avLst/>
            </a:prstTxWarp>
          </a:bodyPr>
          <a:lstStyle/>
          <a:p>
            <a:pPr defTabSz="951121">
              <a:defRPr/>
            </a:pPr>
            <a:endParaRPr lang="en-US" sz="1071" kern="0" dirty="0">
              <a:solidFill>
                <a:srgbClr val="333333"/>
              </a:solidFill>
            </a:endParaRPr>
          </a:p>
        </p:txBody>
      </p:sp>
      <p:sp>
        <p:nvSpPr>
          <p:cNvPr id="418" name="Freeform 539"/>
          <p:cNvSpPr>
            <a:spLocks noChangeAspect="1"/>
          </p:cNvSpPr>
          <p:nvPr/>
        </p:nvSpPr>
        <p:spPr bwMode="auto">
          <a:xfrm>
            <a:off x="3685888" y="4556296"/>
            <a:ext cx="461972" cy="253987"/>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EEEEEE"/>
          </a:solidFill>
          <a:ln w="28575">
            <a:noFill/>
          </a:ln>
          <a:extLst/>
        </p:spPr>
        <p:txBody>
          <a:bodyPr vert="horz" wrap="square" lIns="93247" tIns="46623" rIns="93247" bIns="46623" numCol="1" anchor="t" anchorCtr="0" compatLnSpc="1">
            <a:prstTxWarp prst="textNoShape">
              <a:avLst/>
            </a:prstTxWarp>
          </a:bodyPr>
          <a:lstStyle/>
          <a:p>
            <a:pPr defTabSz="951121">
              <a:defRPr/>
            </a:pPr>
            <a:endParaRPr lang="en-US" sz="1071" kern="0" dirty="0">
              <a:solidFill>
                <a:srgbClr val="333333"/>
              </a:solidFill>
            </a:endParaRPr>
          </a:p>
        </p:txBody>
      </p:sp>
      <p:sp>
        <p:nvSpPr>
          <p:cNvPr id="419" name="Freeform 539"/>
          <p:cNvSpPr>
            <a:spLocks noChangeAspect="1"/>
          </p:cNvSpPr>
          <p:nvPr/>
        </p:nvSpPr>
        <p:spPr bwMode="auto">
          <a:xfrm>
            <a:off x="7137913" y="2357024"/>
            <a:ext cx="546507" cy="30046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EEEEEE"/>
          </a:solidFill>
          <a:ln w="28575">
            <a:noFill/>
          </a:ln>
          <a:extLst/>
        </p:spPr>
        <p:txBody>
          <a:bodyPr vert="horz" wrap="square" lIns="93247" tIns="46623" rIns="93247" bIns="46623" numCol="1" anchor="t" anchorCtr="0" compatLnSpc="1">
            <a:prstTxWarp prst="textNoShape">
              <a:avLst/>
            </a:prstTxWarp>
          </a:bodyPr>
          <a:lstStyle/>
          <a:p>
            <a:pPr defTabSz="951121">
              <a:defRPr/>
            </a:pPr>
            <a:endParaRPr lang="en-US" sz="1071" kern="0" dirty="0">
              <a:solidFill>
                <a:srgbClr val="333333"/>
              </a:solidFill>
            </a:endParaRPr>
          </a:p>
        </p:txBody>
      </p:sp>
      <p:sp>
        <p:nvSpPr>
          <p:cNvPr id="420" name="TextBox 419"/>
          <p:cNvSpPr txBox="1"/>
          <p:nvPr/>
        </p:nvSpPr>
        <p:spPr>
          <a:xfrm>
            <a:off x="10074183" y="3426137"/>
            <a:ext cx="1111758" cy="499063"/>
          </a:xfrm>
          <a:prstGeom prst="rect">
            <a:avLst/>
          </a:prstGeom>
          <a:noFill/>
        </p:spPr>
        <p:txBody>
          <a:bodyPr wrap="square" lIns="186494" tIns="149195" rIns="186494" bIns="149195" rtlCol="0">
            <a:spAutoFit/>
          </a:bodyPr>
          <a:lstStyle/>
          <a:p>
            <a:pPr defTabSz="951121">
              <a:lnSpc>
                <a:spcPct val="90000"/>
              </a:lnSpc>
              <a:spcBef>
                <a:spcPct val="0"/>
              </a:spcBef>
              <a:spcAft>
                <a:spcPts val="612"/>
              </a:spcAft>
              <a:defRPr/>
            </a:pPr>
            <a:r>
              <a:rPr lang="en-US" sz="1428" kern="0" spc="-31" dirty="0">
                <a:solidFill>
                  <a:srgbClr val="002050"/>
                </a:solidFill>
                <a:latin typeface="Segoe UI Semilight" panose="020B0402040204020203" pitchFamily="34" charset="0"/>
                <a:cs typeface="Segoe UI Semilight" panose="020B0402040204020203" pitchFamily="34" charset="0"/>
              </a:rPr>
              <a:t>Apps</a:t>
            </a:r>
          </a:p>
        </p:txBody>
      </p:sp>
      <p:grpSp>
        <p:nvGrpSpPr>
          <p:cNvPr id="421" name="Group 420"/>
          <p:cNvGrpSpPr/>
          <p:nvPr/>
        </p:nvGrpSpPr>
        <p:grpSpPr>
          <a:xfrm>
            <a:off x="4599516" y="2795344"/>
            <a:ext cx="3174994" cy="1760526"/>
            <a:chOff x="4508874" y="2221077"/>
            <a:chExt cx="3113022" cy="1726163"/>
          </a:xfrm>
        </p:grpSpPr>
        <p:sp>
          <p:nvSpPr>
            <p:cNvPr id="422" name="Freeform 12"/>
            <p:cNvSpPr>
              <a:spLocks/>
            </p:cNvSpPr>
            <p:nvPr/>
          </p:nvSpPr>
          <p:spPr bwMode="auto">
            <a:xfrm>
              <a:off x="4508874"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423" name="Freeform 13"/>
            <p:cNvSpPr>
              <a:spLocks/>
            </p:cNvSpPr>
            <p:nvPr/>
          </p:nvSpPr>
          <p:spPr bwMode="auto">
            <a:xfrm>
              <a:off x="4903745"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424"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425"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426" name="Freeform 16"/>
            <p:cNvSpPr>
              <a:spLocks noEditPoints="1"/>
            </p:cNvSpPr>
            <p:nvPr/>
          </p:nvSpPr>
          <p:spPr bwMode="auto">
            <a:xfrm>
              <a:off x="5069687" y="3003551"/>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2 w 344"/>
                <a:gd name="T33" fmla="*/ 34 h 344"/>
                <a:gd name="T34" fmla="*/ 126 w 344"/>
                <a:gd name="T35" fmla="*/ 26 h 344"/>
                <a:gd name="T36" fmla="*/ 144 w 344"/>
                <a:gd name="T37" fmla="*/ 10 h 344"/>
                <a:gd name="T38" fmla="*/ 172 w 344"/>
                <a:gd name="T39" fmla="*/ 0 h 344"/>
                <a:gd name="T40" fmla="*/ 180 w 344"/>
                <a:gd name="T41" fmla="*/ 2 h 344"/>
                <a:gd name="T42" fmla="*/ 202 w 344"/>
                <a:gd name="T43" fmla="*/ 10 h 344"/>
                <a:gd name="T44" fmla="*/ 218 w 344"/>
                <a:gd name="T45" fmla="*/ 28 h 344"/>
                <a:gd name="T46" fmla="*/ 222 w 344"/>
                <a:gd name="T47" fmla="*/ 34 h 344"/>
                <a:gd name="T48" fmla="*/ 232 w 344"/>
                <a:gd name="T49" fmla="*/ 54 h 344"/>
                <a:gd name="T50" fmla="*/ 254 w 344"/>
                <a:gd name="T51" fmla="*/ 82 h 344"/>
                <a:gd name="T52" fmla="*/ 290 w 344"/>
                <a:gd name="T53" fmla="*/ 112 h 344"/>
                <a:gd name="T54" fmla="*/ 314 w 344"/>
                <a:gd name="T55" fmla="*/ 124 h 344"/>
                <a:gd name="T56" fmla="*/ 328 w 344"/>
                <a:gd name="T57" fmla="*/ 134 h 344"/>
                <a:gd name="T58" fmla="*/ 342 w 344"/>
                <a:gd name="T59" fmla="*/ 160 h 344"/>
                <a:gd name="T60" fmla="*/ 344 w 344"/>
                <a:gd name="T61" fmla="*/ 176 h 344"/>
                <a:gd name="T62" fmla="*/ 340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6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8"/>
                  </a:lnTo>
                  <a:lnTo>
                    <a:pt x="88" y="262"/>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2" y="34"/>
                  </a:lnTo>
                  <a:lnTo>
                    <a:pt x="122" y="34"/>
                  </a:lnTo>
                  <a:lnTo>
                    <a:pt x="126" y="26"/>
                  </a:lnTo>
                  <a:lnTo>
                    <a:pt x="132" y="20"/>
                  </a:lnTo>
                  <a:lnTo>
                    <a:pt x="144" y="10"/>
                  </a:lnTo>
                  <a:lnTo>
                    <a:pt x="158" y="4"/>
                  </a:lnTo>
                  <a:lnTo>
                    <a:pt x="172" y="0"/>
                  </a:lnTo>
                  <a:lnTo>
                    <a:pt x="172" y="0"/>
                  </a:lnTo>
                  <a:lnTo>
                    <a:pt x="180" y="2"/>
                  </a:lnTo>
                  <a:lnTo>
                    <a:pt x="188" y="2"/>
                  </a:lnTo>
                  <a:lnTo>
                    <a:pt x="202" y="10"/>
                  </a:lnTo>
                  <a:lnTo>
                    <a:pt x="214" y="20"/>
                  </a:lnTo>
                  <a:lnTo>
                    <a:pt x="218" y="28"/>
                  </a:lnTo>
                  <a:lnTo>
                    <a:pt x="222" y="34"/>
                  </a:lnTo>
                  <a:lnTo>
                    <a:pt x="222" y="34"/>
                  </a:lnTo>
                  <a:lnTo>
                    <a:pt x="226" y="44"/>
                  </a:lnTo>
                  <a:lnTo>
                    <a:pt x="232" y="54"/>
                  </a:lnTo>
                  <a:lnTo>
                    <a:pt x="242" y="68"/>
                  </a:lnTo>
                  <a:lnTo>
                    <a:pt x="254" y="82"/>
                  </a:lnTo>
                  <a:lnTo>
                    <a:pt x="270" y="96"/>
                  </a:lnTo>
                  <a:lnTo>
                    <a:pt x="290" y="112"/>
                  </a:lnTo>
                  <a:lnTo>
                    <a:pt x="314" y="124"/>
                  </a:lnTo>
                  <a:lnTo>
                    <a:pt x="314" y="124"/>
                  </a:lnTo>
                  <a:lnTo>
                    <a:pt x="320" y="128"/>
                  </a:lnTo>
                  <a:lnTo>
                    <a:pt x="328" y="134"/>
                  </a:lnTo>
                  <a:lnTo>
                    <a:pt x="336" y="146"/>
                  </a:lnTo>
                  <a:lnTo>
                    <a:pt x="342" y="160"/>
                  </a:lnTo>
                  <a:lnTo>
                    <a:pt x="344" y="176"/>
                  </a:lnTo>
                  <a:lnTo>
                    <a:pt x="344" y="176"/>
                  </a:lnTo>
                  <a:lnTo>
                    <a:pt x="342" y="182"/>
                  </a:lnTo>
                  <a:lnTo>
                    <a:pt x="340"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0" y="292"/>
                  </a:lnTo>
                  <a:lnTo>
                    <a:pt x="220" y="312"/>
                  </a:lnTo>
                  <a:lnTo>
                    <a:pt x="220" y="312"/>
                  </a:lnTo>
                  <a:lnTo>
                    <a:pt x="212" y="326"/>
                  </a:lnTo>
                  <a:lnTo>
                    <a:pt x="202" y="336"/>
                  </a:lnTo>
                  <a:lnTo>
                    <a:pt x="188" y="342"/>
                  </a:lnTo>
                  <a:lnTo>
                    <a:pt x="172" y="344"/>
                  </a:lnTo>
                  <a:lnTo>
                    <a:pt x="172" y="344"/>
                  </a:lnTo>
                  <a:close/>
                  <a:moveTo>
                    <a:pt x="146" y="172"/>
                  </a:moveTo>
                  <a:lnTo>
                    <a:pt x="146" y="172"/>
                  </a:lnTo>
                  <a:lnTo>
                    <a:pt x="170" y="196"/>
                  </a:lnTo>
                  <a:lnTo>
                    <a:pt x="170" y="196"/>
                  </a:lnTo>
                  <a:lnTo>
                    <a:pt x="182" y="184"/>
                  </a:lnTo>
                  <a:lnTo>
                    <a:pt x="196" y="170"/>
                  </a:lnTo>
                  <a:lnTo>
                    <a:pt x="196" y="170"/>
                  </a:lnTo>
                  <a:lnTo>
                    <a:pt x="172" y="148"/>
                  </a:lnTo>
                  <a:lnTo>
                    <a:pt x="172" y="148"/>
                  </a:lnTo>
                  <a:lnTo>
                    <a:pt x="146" y="172"/>
                  </a:lnTo>
                  <a:lnTo>
                    <a:pt x="146" y="172"/>
                  </a:ln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427" name="Freeform 17"/>
            <p:cNvSpPr>
              <a:spLocks noEditPoints="1"/>
            </p:cNvSpPr>
            <p:nvPr/>
          </p:nvSpPr>
          <p:spPr bwMode="auto">
            <a:xfrm>
              <a:off x="5628079" y="2221077"/>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6 h 344"/>
                <a:gd name="T12" fmla="*/ 74 w 344"/>
                <a:gd name="T13" fmla="*/ 248 h 344"/>
                <a:gd name="T14" fmla="*/ 28 w 344"/>
                <a:gd name="T15" fmla="*/ 218 h 344"/>
                <a:gd name="T16" fmla="*/ 16 w 344"/>
                <a:gd name="T17" fmla="*/ 210 h 344"/>
                <a:gd name="T18" fmla="*/ 2 w 344"/>
                <a:gd name="T19" fmla="*/ 186 h 344"/>
                <a:gd name="T20" fmla="*/ 0 w 344"/>
                <a:gd name="T21" fmla="*/ 170 h 344"/>
                <a:gd name="T22" fmla="*/ 8 w 344"/>
                <a:gd name="T23" fmla="*/ 144 h 344"/>
                <a:gd name="T24" fmla="*/ 30 w 344"/>
                <a:gd name="T25" fmla="*/ 124 h 344"/>
                <a:gd name="T26" fmla="*/ 54 w 344"/>
                <a:gd name="T27" fmla="*/ 110 h 344"/>
                <a:gd name="T28" fmla="*/ 90 w 344"/>
                <a:gd name="T29" fmla="*/ 82 h 344"/>
                <a:gd name="T30" fmla="*/ 112 w 344"/>
                <a:gd name="T31" fmla="*/ 54 h 344"/>
                <a:gd name="T32" fmla="*/ 124 w 344"/>
                <a:gd name="T33" fmla="*/ 34 h 344"/>
                <a:gd name="T34" fmla="*/ 126 w 344"/>
                <a:gd name="T35" fmla="*/ 26 h 344"/>
                <a:gd name="T36" fmla="*/ 144 w 344"/>
                <a:gd name="T37" fmla="*/ 10 h 344"/>
                <a:gd name="T38" fmla="*/ 172 w 344"/>
                <a:gd name="T39" fmla="*/ 0 h 344"/>
                <a:gd name="T40" fmla="*/ 180 w 344"/>
                <a:gd name="T41" fmla="*/ 0 h 344"/>
                <a:gd name="T42" fmla="*/ 202 w 344"/>
                <a:gd name="T43" fmla="*/ 10 h 344"/>
                <a:gd name="T44" fmla="*/ 218 w 344"/>
                <a:gd name="T45" fmla="*/ 26 h 344"/>
                <a:gd name="T46" fmla="*/ 222 w 344"/>
                <a:gd name="T47" fmla="*/ 34 h 344"/>
                <a:gd name="T48" fmla="*/ 234 w 344"/>
                <a:gd name="T49" fmla="*/ 54 h 344"/>
                <a:gd name="T50" fmla="*/ 254 w 344"/>
                <a:gd name="T51" fmla="*/ 82 h 344"/>
                <a:gd name="T52" fmla="*/ 290 w 344"/>
                <a:gd name="T53" fmla="*/ 110 h 344"/>
                <a:gd name="T54" fmla="*/ 314 w 344"/>
                <a:gd name="T55" fmla="*/ 124 h 344"/>
                <a:gd name="T56" fmla="*/ 328 w 344"/>
                <a:gd name="T57" fmla="*/ 132 h 344"/>
                <a:gd name="T58" fmla="*/ 342 w 344"/>
                <a:gd name="T59" fmla="*/ 160 h 344"/>
                <a:gd name="T60" fmla="*/ 344 w 344"/>
                <a:gd name="T61" fmla="*/ 174 h 344"/>
                <a:gd name="T62" fmla="*/ 342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4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6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6"/>
                  </a:lnTo>
                  <a:lnTo>
                    <a:pt x="90" y="262"/>
                  </a:lnTo>
                  <a:lnTo>
                    <a:pt x="74" y="248"/>
                  </a:lnTo>
                  <a:lnTo>
                    <a:pt x="54" y="232"/>
                  </a:lnTo>
                  <a:lnTo>
                    <a:pt x="28" y="218"/>
                  </a:lnTo>
                  <a:lnTo>
                    <a:pt x="28" y="218"/>
                  </a:lnTo>
                  <a:lnTo>
                    <a:pt x="16" y="210"/>
                  </a:lnTo>
                  <a:lnTo>
                    <a:pt x="8" y="198"/>
                  </a:lnTo>
                  <a:lnTo>
                    <a:pt x="2" y="186"/>
                  </a:lnTo>
                  <a:lnTo>
                    <a:pt x="0" y="170"/>
                  </a:lnTo>
                  <a:lnTo>
                    <a:pt x="0" y="170"/>
                  </a:lnTo>
                  <a:lnTo>
                    <a:pt x="2" y="156"/>
                  </a:lnTo>
                  <a:lnTo>
                    <a:pt x="8" y="144"/>
                  </a:lnTo>
                  <a:lnTo>
                    <a:pt x="18" y="132"/>
                  </a:lnTo>
                  <a:lnTo>
                    <a:pt x="30" y="124"/>
                  </a:lnTo>
                  <a:lnTo>
                    <a:pt x="30" y="124"/>
                  </a:lnTo>
                  <a:lnTo>
                    <a:pt x="54" y="110"/>
                  </a:lnTo>
                  <a:lnTo>
                    <a:pt x="74" y="96"/>
                  </a:lnTo>
                  <a:lnTo>
                    <a:pt x="90" y="82"/>
                  </a:lnTo>
                  <a:lnTo>
                    <a:pt x="102" y="68"/>
                  </a:lnTo>
                  <a:lnTo>
                    <a:pt x="112" y="54"/>
                  </a:lnTo>
                  <a:lnTo>
                    <a:pt x="118" y="44"/>
                  </a:lnTo>
                  <a:lnTo>
                    <a:pt x="124" y="34"/>
                  </a:lnTo>
                  <a:lnTo>
                    <a:pt x="124" y="34"/>
                  </a:lnTo>
                  <a:lnTo>
                    <a:pt x="126" y="26"/>
                  </a:lnTo>
                  <a:lnTo>
                    <a:pt x="132" y="20"/>
                  </a:lnTo>
                  <a:lnTo>
                    <a:pt x="144" y="10"/>
                  </a:lnTo>
                  <a:lnTo>
                    <a:pt x="158" y="2"/>
                  </a:lnTo>
                  <a:lnTo>
                    <a:pt x="172" y="0"/>
                  </a:lnTo>
                  <a:lnTo>
                    <a:pt x="172" y="0"/>
                  </a:lnTo>
                  <a:lnTo>
                    <a:pt x="180" y="0"/>
                  </a:lnTo>
                  <a:lnTo>
                    <a:pt x="188" y="2"/>
                  </a:lnTo>
                  <a:lnTo>
                    <a:pt x="202" y="10"/>
                  </a:lnTo>
                  <a:lnTo>
                    <a:pt x="214" y="20"/>
                  </a:lnTo>
                  <a:lnTo>
                    <a:pt x="218" y="26"/>
                  </a:lnTo>
                  <a:lnTo>
                    <a:pt x="222" y="34"/>
                  </a:lnTo>
                  <a:lnTo>
                    <a:pt x="222" y="34"/>
                  </a:lnTo>
                  <a:lnTo>
                    <a:pt x="226" y="44"/>
                  </a:lnTo>
                  <a:lnTo>
                    <a:pt x="234" y="54"/>
                  </a:lnTo>
                  <a:lnTo>
                    <a:pt x="242" y="68"/>
                  </a:lnTo>
                  <a:lnTo>
                    <a:pt x="254" y="82"/>
                  </a:lnTo>
                  <a:lnTo>
                    <a:pt x="270" y="96"/>
                  </a:lnTo>
                  <a:lnTo>
                    <a:pt x="290" y="110"/>
                  </a:lnTo>
                  <a:lnTo>
                    <a:pt x="314" y="124"/>
                  </a:lnTo>
                  <a:lnTo>
                    <a:pt x="314" y="124"/>
                  </a:lnTo>
                  <a:lnTo>
                    <a:pt x="322" y="128"/>
                  </a:lnTo>
                  <a:lnTo>
                    <a:pt x="328" y="132"/>
                  </a:lnTo>
                  <a:lnTo>
                    <a:pt x="338" y="144"/>
                  </a:lnTo>
                  <a:lnTo>
                    <a:pt x="342" y="160"/>
                  </a:lnTo>
                  <a:lnTo>
                    <a:pt x="344" y="174"/>
                  </a:lnTo>
                  <a:lnTo>
                    <a:pt x="344" y="174"/>
                  </a:lnTo>
                  <a:lnTo>
                    <a:pt x="344" y="182"/>
                  </a:lnTo>
                  <a:lnTo>
                    <a:pt x="342"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2" y="292"/>
                  </a:lnTo>
                  <a:lnTo>
                    <a:pt x="220" y="312"/>
                  </a:lnTo>
                  <a:lnTo>
                    <a:pt x="220" y="312"/>
                  </a:lnTo>
                  <a:lnTo>
                    <a:pt x="212" y="324"/>
                  </a:lnTo>
                  <a:lnTo>
                    <a:pt x="202" y="334"/>
                  </a:lnTo>
                  <a:lnTo>
                    <a:pt x="188" y="342"/>
                  </a:lnTo>
                  <a:lnTo>
                    <a:pt x="172" y="344"/>
                  </a:lnTo>
                  <a:lnTo>
                    <a:pt x="172" y="344"/>
                  </a:lnTo>
                  <a:close/>
                  <a:moveTo>
                    <a:pt x="146" y="172"/>
                  </a:moveTo>
                  <a:lnTo>
                    <a:pt x="146" y="172"/>
                  </a:lnTo>
                  <a:lnTo>
                    <a:pt x="170" y="196"/>
                  </a:lnTo>
                  <a:lnTo>
                    <a:pt x="170" y="196"/>
                  </a:lnTo>
                  <a:lnTo>
                    <a:pt x="182" y="182"/>
                  </a:lnTo>
                  <a:lnTo>
                    <a:pt x="196" y="170"/>
                  </a:lnTo>
                  <a:lnTo>
                    <a:pt x="196" y="170"/>
                  </a:lnTo>
                  <a:lnTo>
                    <a:pt x="172" y="146"/>
                  </a:lnTo>
                  <a:lnTo>
                    <a:pt x="172" y="146"/>
                  </a:lnTo>
                  <a:lnTo>
                    <a:pt x="146" y="172"/>
                  </a:lnTo>
                  <a:lnTo>
                    <a:pt x="146" y="172"/>
                  </a:ln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428"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429" name="Freeform 19"/>
            <p:cNvSpPr>
              <a:spLocks noEditPoints="1"/>
            </p:cNvSpPr>
            <p:nvPr/>
          </p:nvSpPr>
          <p:spPr bwMode="auto">
            <a:xfrm>
              <a:off x="5091490"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430"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grpSp>
          <p:nvGrpSpPr>
            <p:cNvPr id="431" name="Group 430"/>
            <p:cNvGrpSpPr/>
            <p:nvPr/>
          </p:nvGrpSpPr>
          <p:grpSpPr>
            <a:xfrm>
              <a:off x="5413104" y="2621197"/>
              <a:ext cx="1326042" cy="1326043"/>
              <a:chOff x="5413104" y="2598477"/>
              <a:chExt cx="1326042" cy="1326043"/>
            </a:xfrm>
          </p:grpSpPr>
          <p:sp>
            <p:nvSpPr>
              <p:cNvPr id="432"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0078D7"/>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433"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0078D7"/>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434"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0078D7"/>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435"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0078D7"/>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436"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0078D7"/>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437"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0078D7"/>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438"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0078D7"/>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439" name="Oval 438"/>
              <p:cNvSpPr/>
              <p:nvPr/>
            </p:nvSpPr>
            <p:spPr bwMode="auto">
              <a:xfrm>
                <a:off x="5413104" y="2598477"/>
                <a:ext cx="1326042" cy="1326043"/>
              </a:xfrm>
              <a:prstGeom prst="ellipse">
                <a:avLst/>
              </a:prstGeom>
              <a:noFill/>
              <a:ln w="57150"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440" name="Group 439"/>
          <p:cNvGrpSpPr/>
          <p:nvPr/>
        </p:nvGrpSpPr>
        <p:grpSpPr>
          <a:xfrm>
            <a:off x="9510004" y="3406155"/>
            <a:ext cx="610492" cy="472223"/>
            <a:chOff x="5007615" y="2323753"/>
            <a:chExt cx="649029" cy="502032"/>
          </a:xfrm>
          <a:solidFill>
            <a:srgbClr val="0078D7"/>
          </a:solidFill>
        </p:grpSpPr>
        <p:sp>
          <p:nvSpPr>
            <p:cNvPr id="441" name="Freeform 440"/>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rgbClr val="FFFFFF"/>
                </a:solidFill>
              </a:endParaRPr>
            </a:p>
          </p:txBody>
        </p:sp>
        <p:sp>
          <p:nvSpPr>
            <p:cNvPr id="442" name="Freeform 441"/>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rgbClr val="FFFFFF"/>
                </a:solidFill>
              </a:endParaRPr>
            </a:p>
          </p:txBody>
        </p:sp>
      </p:grpSp>
      <p:grpSp>
        <p:nvGrpSpPr>
          <p:cNvPr id="443" name="Group 442"/>
          <p:cNvGrpSpPr/>
          <p:nvPr/>
        </p:nvGrpSpPr>
        <p:grpSpPr>
          <a:xfrm>
            <a:off x="2898189" y="2304670"/>
            <a:ext cx="765836" cy="2786477"/>
            <a:chOff x="-4887913" y="2606675"/>
            <a:chExt cx="750888" cy="2732088"/>
          </a:xfrm>
          <a:solidFill>
            <a:srgbClr val="0078D7"/>
          </a:solidFill>
        </p:grpSpPr>
        <p:sp>
          <p:nvSpPr>
            <p:cNvPr id="444" name="Freeform 5"/>
            <p:cNvSpPr>
              <a:spLocks/>
            </p:cNvSpPr>
            <p:nvPr/>
          </p:nvSpPr>
          <p:spPr bwMode="auto">
            <a:xfrm>
              <a:off x="-4884738" y="2606675"/>
              <a:ext cx="282575" cy="2732088"/>
            </a:xfrm>
            <a:custGeom>
              <a:avLst/>
              <a:gdLst>
                <a:gd name="T0" fmla="*/ 300 w 356"/>
                <a:gd name="T1" fmla="*/ 3442 h 3442"/>
                <a:gd name="T2" fmla="*/ 17 w 356"/>
                <a:gd name="T3" fmla="*/ 3442 h 3442"/>
                <a:gd name="T4" fmla="*/ 17 w 356"/>
                <a:gd name="T5" fmla="*/ 3442 h 3442"/>
                <a:gd name="T6" fmla="*/ 11 w 356"/>
                <a:gd name="T7" fmla="*/ 3441 h 3442"/>
                <a:gd name="T8" fmla="*/ 5 w 356"/>
                <a:gd name="T9" fmla="*/ 3436 h 3442"/>
                <a:gd name="T10" fmla="*/ 2 w 356"/>
                <a:gd name="T11" fmla="*/ 3432 h 3442"/>
                <a:gd name="T12" fmla="*/ 0 w 356"/>
                <a:gd name="T13" fmla="*/ 3424 h 3442"/>
                <a:gd name="T14" fmla="*/ 0 w 356"/>
                <a:gd name="T15" fmla="*/ 3424 h 3442"/>
                <a:gd name="T16" fmla="*/ 2 w 356"/>
                <a:gd name="T17" fmla="*/ 3418 h 3442"/>
                <a:gd name="T18" fmla="*/ 5 w 356"/>
                <a:gd name="T19" fmla="*/ 3414 h 3442"/>
                <a:gd name="T20" fmla="*/ 11 w 356"/>
                <a:gd name="T21" fmla="*/ 3410 h 3442"/>
                <a:gd name="T22" fmla="*/ 17 w 356"/>
                <a:gd name="T23" fmla="*/ 3408 h 3442"/>
                <a:gd name="T24" fmla="*/ 300 w 356"/>
                <a:gd name="T25" fmla="*/ 3408 h 3442"/>
                <a:gd name="T26" fmla="*/ 300 w 356"/>
                <a:gd name="T27" fmla="*/ 3408 h 3442"/>
                <a:gd name="T28" fmla="*/ 304 w 356"/>
                <a:gd name="T29" fmla="*/ 3408 h 3442"/>
                <a:gd name="T30" fmla="*/ 309 w 356"/>
                <a:gd name="T31" fmla="*/ 3407 h 3442"/>
                <a:gd name="T32" fmla="*/ 316 w 356"/>
                <a:gd name="T33" fmla="*/ 3402 h 3442"/>
                <a:gd name="T34" fmla="*/ 322 w 356"/>
                <a:gd name="T35" fmla="*/ 3395 h 3442"/>
                <a:gd name="T36" fmla="*/ 324 w 356"/>
                <a:gd name="T37" fmla="*/ 3391 h 3442"/>
                <a:gd name="T38" fmla="*/ 324 w 356"/>
                <a:gd name="T39" fmla="*/ 3385 h 3442"/>
                <a:gd name="T40" fmla="*/ 324 w 356"/>
                <a:gd name="T41" fmla="*/ 56 h 3442"/>
                <a:gd name="T42" fmla="*/ 324 w 356"/>
                <a:gd name="T43" fmla="*/ 56 h 3442"/>
                <a:gd name="T44" fmla="*/ 324 w 356"/>
                <a:gd name="T45" fmla="*/ 51 h 3442"/>
                <a:gd name="T46" fmla="*/ 322 w 356"/>
                <a:gd name="T47" fmla="*/ 47 h 3442"/>
                <a:gd name="T48" fmla="*/ 316 w 356"/>
                <a:gd name="T49" fmla="*/ 40 h 3442"/>
                <a:gd name="T50" fmla="*/ 309 w 356"/>
                <a:gd name="T51" fmla="*/ 35 h 3442"/>
                <a:gd name="T52" fmla="*/ 304 w 356"/>
                <a:gd name="T53" fmla="*/ 34 h 3442"/>
                <a:gd name="T54" fmla="*/ 300 w 356"/>
                <a:gd name="T55" fmla="*/ 32 h 3442"/>
                <a:gd name="T56" fmla="*/ 17 w 356"/>
                <a:gd name="T57" fmla="*/ 32 h 3442"/>
                <a:gd name="T58" fmla="*/ 17 w 356"/>
                <a:gd name="T59" fmla="*/ 32 h 3442"/>
                <a:gd name="T60" fmla="*/ 11 w 356"/>
                <a:gd name="T61" fmla="*/ 32 h 3442"/>
                <a:gd name="T62" fmla="*/ 5 w 356"/>
                <a:gd name="T63" fmla="*/ 28 h 3442"/>
                <a:gd name="T64" fmla="*/ 2 w 356"/>
                <a:gd name="T65" fmla="*/ 24 h 3442"/>
                <a:gd name="T66" fmla="*/ 0 w 356"/>
                <a:gd name="T67" fmla="*/ 16 h 3442"/>
                <a:gd name="T68" fmla="*/ 0 w 356"/>
                <a:gd name="T69" fmla="*/ 16 h 3442"/>
                <a:gd name="T70" fmla="*/ 2 w 356"/>
                <a:gd name="T71" fmla="*/ 10 h 3442"/>
                <a:gd name="T72" fmla="*/ 5 w 356"/>
                <a:gd name="T73" fmla="*/ 4 h 3442"/>
                <a:gd name="T74" fmla="*/ 11 w 356"/>
                <a:gd name="T75" fmla="*/ 1 h 3442"/>
                <a:gd name="T76" fmla="*/ 17 w 356"/>
                <a:gd name="T77" fmla="*/ 0 h 3442"/>
                <a:gd name="T78" fmla="*/ 300 w 356"/>
                <a:gd name="T79" fmla="*/ 0 h 3442"/>
                <a:gd name="T80" fmla="*/ 300 w 356"/>
                <a:gd name="T81" fmla="*/ 0 h 3442"/>
                <a:gd name="T82" fmla="*/ 312 w 356"/>
                <a:gd name="T83" fmla="*/ 1 h 3442"/>
                <a:gd name="T84" fmla="*/ 322 w 356"/>
                <a:gd name="T85" fmla="*/ 4 h 3442"/>
                <a:gd name="T86" fmla="*/ 331 w 356"/>
                <a:gd name="T87" fmla="*/ 9 h 3442"/>
                <a:gd name="T88" fmla="*/ 340 w 356"/>
                <a:gd name="T89" fmla="*/ 16 h 3442"/>
                <a:gd name="T90" fmla="*/ 347 w 356"/>
                <a:gd name="T91" fmla="*/ 25 h 3442"/>
                <a:gd name="T92" fmla="*/ 351 w 356"/>
                <a:gd name="T93" fmla="*/ 34 h 3442"/>
                <a:gd name="T94" fmla="*/ 356 w 356"/>
                <a:gd name="T95" fmla="*/ 44 h 3442"/>
                <a:gd name="T96" fmla="*/ 356 w 356"/>
                <a:gd name="T97" fmla="*/ 56 h 3442"/>
                <a:gd name="T98" fmla="*/ 356 w 356"/>
                <a:gd name="T99" fmla="*/ 3385 h 3442"/>
                <a:gd name="T100" fmla="*/ 356 w 356"/>
                <a:gd name="T101" fmla="*/ 3385 h 3442"/>
                <a:gd name="T102" fmla="*/ 356 w 356"/>
                <a:gd name="T103" fmla="*/ 3396 h 3442"/>
                <a:gd name="T104" fmla="*/ 351 w 356"/>
                <a:gd name="T105" fmla="*/ 3407 h 3442"/>
                <a:gd name="T106" fmla="*/ 347 w 356"/>
                <a:gd name="T107" fmla="*/ 3417 h 3442"/>
                <a:gd name="T108" fmla="*/ 340 w 356"/>
                <a:gd name="T109" fmla="*/ 3424 h 3442"/>
                <a:gd name="T110" fmla="*/ 331 w 356"/>
                <a:gd name="T111" fmla="*/ 3432 h 3442"/>
                <a:gd name="T112" fmla="*/ 322 w 356"/>
                <a:gd name="T113" fmla="*/ 3438 h 3442"/>
                <a:gd name="T114" fmla="*/ 312 w 356"/>
                <a:gd name="T115" fmla="*/ 3441 h 3442"/>
                <a:gd name="T116" fmla="*/ 300 w 356"/>
                <a:gd name="T117" fmla="*/ 3442 h 3442"/>
                <a:gd name="T118" fmla="*/ 300 w 356"/>
                <a:gd name="T119" fmla="*/ 3442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6" h="3442">
                  <a:moveTo>
                    <a:pt x="300" y="3442"/>
                  </a:moveTo>
                  <a:lnTo>
                    <a:pt x="17" y="3442"/>
                  </a:lnTo>
                  <a:lnTo>
                    <a:pt x="17" y="3442"/>
                  </a:lnTo>
                  <a:lnTo>
                    <a:pt x="11" y="3441"/>
                  </a:lnTo>
                  <a:lnTo>
                    <a:pt x="5" y="3436"/>
                  </a:lnTo>
                  <a:lnTo>
                    <a:pt x="2" y="3432"/>
                  </a:lnTo>
                  <a:lnTo>
                    <a:pt x="0" y="3424"/>
                  </a:lnTo>
                  <a:lnTo>
                    <a:pt x="0" y="3424"/>
                  </a:lnTo>
                  <a:lnTo>
                    <a:pt x="2" y="3418"/>
                  </a:lnTo>
                  <a:lnTo>
                    <a:pt x="5" y="3414"/>
                  </a:lnTo>
                  <a:lnTo>
                    <a:pt x="11" y="3410"/>
                  </a:lnTo>
                  <a:lnTo>
                    <a:pt x="17" y="3408"/>
                  </a:lnTo>
                  <a:lnTo>
                    <a:pt x="300" y="3408"/>
                  </a:lnTo>
                  <a:lnTo>
                    <a:pt x="300" y="3408"/>
                  </a:lnTo>
                  <a:lnTo>
                    <a:pt x="304" y="3408"/>
                  </a:lnTo>
                  <a:lnTo>
                    <a:pt x="309" y="3407"/>
                  </a:lnTo>
                  <a:lnTo>
                    <a:pt x="316" y="3402"/>
                  </a:lnTo>
                  <a:lnTo>
                    <a:pt x="322" y="3395"/>
                  </a:lnTo>
                  <a:lnTo>
                    <a:pt x="324" y="3391"/>
                  </a:lnTo>
                  <a:lnTo>
                    <a:pt x="324" y="3385"/>
                  </a:lnTo>
                  <a:lnTo>
                    <a:pt x="324" y="56"/>
                  </a:lnTo>
                  <a:lnTo>
                    <a:pt x="324" y="56"/>
                  </a:lnTo>
                  <a:lnTo>
                    <a:pt x="324" y="51"/>
                  </a:lnTo>
                  <a:lnTo>
                    <a:pt x="322" y="47"/>
                  </a:lnTo>
                  <a:lnTo>
                    <a:pt x="316" y="40"/>
                  </a:lnTo>
                  <a:lnTo>
                    <a:pt x="309" y="35"/>
                  </a:lnTo>
                  <a:lnTo>
                    <a:pt x="304" y="34"/>
                  </a:lnTo>
                  <a:lnTo>
                    <a:pt x="300" y="32"/>
                  </a:lnTo>
                  <a:lnTo>
                    <a:pt x="17" y="32"/>
                  </a:lnTo>
                  <a:lnTo>
                    <a:pt x="17" y="32"/>
                  </a:lnTo>
                  <a:lnTo>
                    <a:pt x="11" y="32"/>
                  </a:lnTo>
                  <a:lnTo>
                    <a:pt x="5" y="28"/>
                  </a:lnTo>
                  <a:lnTo>
                    <a:pt x="2" y="24"/>
                  </a:lnTo>
                  <a:lnTo>
                    <a:pt x="0" y="16"/>
                  </a:lnTo>
                  <a:lnTo>
                    <a:pt x="0" y="16"/>
                  </a:lnTo>
                  <a:lnTo>
                    <a:pt x="2" y="10"/>
                  </a:lnTo>
                  <a:lnTo>
                    <a:pt x="5" y="4"/>
                  </a:lnTo>
                  <a:lnTo>
                    <a:pt x="11" y="1"/>
                  </a:lnTo>
                  <a:lnTo>
                    <a:pt x="17" y="0"/>
                  </a:lnTo>
                  <a:lnTo>
                    <a:pt x="300" y="0"/>
                  </a:lnTo>
                  <a:lnTo>
                    <a:pt x="300" y="0"/>
                  </a:lnTo>
                  <a:lnTo>
                    <a:pt x="312" y="1"/>
                  </a:lnTo>
                  <a:lnTo>
                    <a:pt x="322" y="4"/>
                  </a:lnTo>
                  <a:lnTo>
                    <a:pt x="331" y="9"/>
                  </a:lnTo>
                  <a:lnTo>
                    <a:pt x="340" y="16"/>
                  </a:lnTo>
                  <a:lnTo>
                    <a:pt x="347" y="25"/>
                  </a:lnTo>
                  <a:lnTo>
                    <a:pt x="351" y="34"/>
                  </a:lnTo>
                  <a:lnTo>
                    <a:pt x="356" y="44"/>
                  </a:lnTo>
                  <a:lnTo>
                    <a:pt x="356" y="56"/>
                  </a:lnTo>
                  <a:lnTo>
                    <a:pt x="356" y="3385"/>
                  </a:lnTo>
                  <a:lnTo>
                    <a:pt x="356" y="3385"/>
                  </a:lnTo>
                  <a:lnTo>
                    <a:pt x="356" y="3396"/>
                  </a:lnTo>
                  <a:lnTo>
                    <a:pt x="351" y="3407"/>
                  </a:lnTo>
                  <a:lnTo>
                    <a:pt x="347" y="3417"/>
                  </a:lnTo>
                  <a:lnTo>
                    <a:pt x="340" y="3424"/>
                  </a:lnTo>
                  <a:lnTo>
                    <a:pt x="331" y="3432"/>
                  </a:lnTo>
                  <a:lnTo>
                    <a:pt x="322" y="3438"/>
                  </a:lnTo>
                  <a:lnTo>
                    <a:pt x="312" y="3441"/>
                  </a:lnTo>
                  <a:lnTo>
                    <a:pt x="300" y="3442"/>
                  </a:lnTo>
                  <a:lnTo>
                    <a:pt x="300" y="3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445" name="Freeform 7"/>
            <p:cNvSpPr>
              <a:spLocks/>
            </p:cNvSpPr>
            <p:nvPr/>
          </p:nvSpPr>
          <p:spPr bwMode="auto">
            <a:xfrm>
              <a:off x="-4887913" y="3983038"/>
              <a:ext cx="750888" cy="26988"/>
            </a:xfrm>
            <a:custGeom>
              <a:avLst/>
              <a:gdLst>
                <a:gd name="T0" fmla="*/ 930 w 946"/>
                <a:gd name="T1" fmla="*/ 32 h 32"/>
                <a:gd name="T2" fmla="*/ 18 w 946"/>
                <a:gd name="T3" fmla="*/ 32 h 32"/>
                <a:gd name="T4" fmla="*/ 18 w 946"/>
                <a:gd name="T5" fmla="*/ 32 h 32"/>
                <a:gd name="T6" fmla="*/ 10 w 946"/>
                <a:gd name="T7" fmla="*/ 31 h 32"/>
                <a:gd name="T8" fmla="*/ 6 w 946"/>
                <a:gd name="T9" fmla="*/ 28 h 32"/>
                <a:gd name="T10" fmla="*/ 1 w 946"/>
                <a:gd name="T11" fmla="*/ 22 h 32"/>
                <a:gd name="T12" fmla="*/ 0 w 946"/>
                <a:gd name="T13" fmla="*/ 16 h 32"/>
                <a:gd name="T14" fmla="*/ 0 w 946"/>
                <a:gd name="T15" fmla="*/ 16 h 32"/>
                <a:gd name="T16" fmla="*/ 1 w 946"/>
                <a:gd name="T17" fmla="*/ 10 h 32"/>
                <a:gd name="T18" fmla="*/ 6 w 946"/>
                <a:gd name="T19" fmla="*/ 4 h 32"/>
                <a:gd name="T20" fmla="*/ 10 w 946"/>
                <a:gd name="T21" fmla="*/ 1 h 32"/>
                <a:gd name="T22" fmla="*/ 18 w 946"/>
                <a:gd name="T23" fmla="*/ 0 h 32"/>
                <a:gd name="T24" fmla="*/ 930 w 946"/>
                <a:gd name="T25" fmla="*/ 0 h 32"/>
                <a:gd name="T26" fmla="*/ 930 w 946"/>
                <a:gd name="T27" fmla="*/ 0 h 32"/>
                <a:gd name="T28" fmla="*/ 936 w 946"/>
                <a:gd name="T29" fmla="*/ 1 h 32"/>
                <a:gd name="T30" fmla="*/ 942 w 946"/>
                <a:gd name="T31" fmla="*/ 4 h 32"/>
                <a:gd name="T32" fmla="*/ 945 w 946"/>
                <a:gd name="T33" fmla="*/ 10 h 32"/>
                <a:gd name="T34" fmla="*/ 946 w 946"/>
                <a:gd name="T35" fmla="*/ 16 h 32"/>
                <a:gd name="T36" fmla="*/ 946 w 946"/>
                <a:gd name="T37" fmla="*/ 16 h 32"/>
                <a:gd name="T38" fmla="*/ 945 w 946"/>
                <a:gd name="T39" fmla="*/ 22 h 32"/>
                <a:gd name="T40" fmla="*/ 942 w 946"/>
                <a:gd name="T41" fmla="*/ 28 h 32"/>
                <a:gd name="T42" fmla="*/ 936 w 946"/>
                <a:gd name="T43" fmla="*/ 31 h 32"/>
                <a:gd name="T44" fmla="*/ 930 w 946"/>
                <a:gd name="T45" fmla="*/ 32 h 32"/>
                <a:gd name="T46" fmla="*/ 930 w 946"/>
                <a:gd name="T4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46" h="32">
                  <a:moveTo>
                    <a:pt x="930" y="32"/>
                  </a:moveTo>
                  <a:lnTo>
                    <a:pt x="18" y="32"/>
                  </a:lnTo>
                  <a:lnTo>
                    <a:pt x="18" y="32"/>
                  </a:lnTo>
                  <a:lnTo>
                    <a:pt x="10" y="31"/>
                  </a:lnTo>
                  <a:lnTo>
                    <a:pt x="6" y="28"/>
                  </a:lnTo>
                  <a:lnTo>
                    <a:pt x="1" y="22"/>
                  </a:lnTo>
                  <a:lnTo>
                    <a:pt x="0" y="16"/>
                  </a:lnTo>
                  <a:lnTo>
                    <a:pt x="0" y="16"/>
                  </a:lnTo>
                  <a:lnTo>
                    <a:pt x="1" y="10"/>
                  </a:lnTo>
                  <a:lnTo>
                    <a:pt x="6" y="4"/>
                  </a:lnTo>
                  <a:lnTo>
                    <a:pt x="10" y="1"/>
                  </a:lnTo>
                  <a:lnTo>
                    <a:pt x="18" y="0"/>
                  </a:lnTo>
                  <a:lnTo>
                    <a:pt x="930" y="0"/>
                  </a:lnTo>
                  <a:lnTo>
                    <a:pt x="930" y="0"/>
                  </a:lnTo>
                  <a:lnTo>
                    <a:pt x="936" y="1"/>
                  </a:lnTo>
                  <a:lnTo>
                    <a:pt x="942" y="4"/>
                  </a:lnTo>
                  <a:lnTo>
                    <a:pt x="945" y="10"/>
                  </a:lnTo>
                  <a:lnTo>
                    <a:pt x="946" y="16"/>
                  </a:lnTo>
                  <a:lnTo>
                    <a:pt x="946" y="16"/>
                  </a:lnTo>
                  <a:lnTo>
                    <a:pt x="945" y="22"/>
                  </a:lnTo>
                  <a:lnTo>
                    <a:pt x="942" y="28"/>
                  </a:lnTo>
                  <a:lnTo>
                    <a:pt x="936" y="31"/>
                  </a:lnTo>
                  <a:lnTo>
                    <a:pt x="930" y="32"/>
                  </a:lnTo>
                  <a:lnTo>
                    <a:pt x="93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446" name="Freeform 8"/>
            <p:cNvSpPr>
              <a:spLocks/>
            </p:cNvSpPr>
            <p:nvPr/>
          </p:nvSpPr>
          <p:spPr bwMode="auto">
            <a:xfrm>
              <a:off x="-4237038" y="3905250"/>
              <a:ext cx="100013" cy="184150"/>
            </a:xfrm>
            <a:custGeom>
              <a:avLst/>
              <a:gdLst>
                <a:gd name="T0" fmla="*/ 16 w 126"/>
                <a:gd name="T1" fmla="*/ 232 h 232"/>
                <a:gd name="T2" fmla="*/ 16 w 126"/>
                <a:gd name="T3" fmla="*/ 232 h 232"/>
                <a:gd name="T4" fmla="*/ 10 w 126"/>
                <a:gd name="T5" fmla="*/ 231 h 232"/>
                <a:gd name="T6" fmla="*/ 4 w 126"/>
                <a:gd name="T7" fmla="*/ 226 h 232"/>
                <a:gd name="T8" fmla="*/ 4 w 126"/>
                <a:gd name="T9" fmla="*/ 226 h 232"/>
                <a:gd name="T10" fmla="*/ 1 w 126"/>
                <a:gd name="T11" fmla="*/ 222 h 232"/>
                <a:gd name="T12" fmla="*/ 0 w 126"/>
                <a:gd name="T13" fmla="*/ 215 h 232"/>
                <a:gd name="T14" fmla="*/ 1 w 126"/>
                <a:gd name="T15" fmla="*/ 209 h 232"/>
                <a:gd name="T16" fmla="*/ 4 w 126"/>
                <a:gd name="T17" fmla="*/ 204 h 232"/>
                <a:gd name="T18" fmla="*/ 94 w 126"/>
                <a:gd name="T19" fmla="*/ 115 h 232"/>
                <a:gd name="T20" fmla="*/ 4 w 126"/>
                <a:gd name="T21" fmla="*/ 28 h 232"/>
                <a:gd name="T22" fmla="*/ 4 w 126"/>
                <a:gd name="T23" fmla="*/ 28 h 232"/>
                <a:gd name="T24" fmla="*/ 1 w 126"/>
                <a:gd name="T25" fmla="*/ 24 h 232"/>
                <a:gd name="T26" fmla="*/ 0 w 126"/>
                <a:gd name="T27" fmla="*/ 16 h 232"/>
                <a:gd name="T28" fmla="*/ 1 w 126"/>
                <a:gd name="T29" fmla="*/ 10 h 232"/>
                <a:gd name="T30" fmla="*/ 4 w 126"/>
                <a:gd name="T31" fmla="*/ 4 h 232"/>
                <a:gd name="T32" fmla="*/ 4 w 126"/>
                <a:gd name="T33" fmla="*/ 4 h 232"/>
                <a:gd name="T34" fmla="*/ 10 w 126"/>
                <a:gd name="T35" fmla="*/ 2 h 232"/>
                <a:gd name="T36" fmla="*/ 16 w 126"/>
                <a:gd name="T37" fmla="*/ 0 h 232"/>
                <a:gd name="T38" fmla="*/ 23 w 126"/>
                <a:gd name="T39" fmla="*/ 2 h 232"/>
                <a:gd name="T40" fmla="*/ 28 w 126"/>
                <a:gd name="T41" fmla="*/ 4 h 232"/>
                <a:gd name="T42" fmla="*/ 117 w 126"/>
                <a:gd name="T43" fmla="*/ 94 h 232"/>
                <a:gd name="T44" fmla="*/ 117 w 126"/>
                <a:gd name="T45" fmla="*/ 94 h 232"/>
                <a:gd name="T46" fmla="*/ 120 w 126"/>
                <a:gd name="T47" fmla="*/ 98 h 232"/>
                <a:gd name="T48" fmla="*/ 123 w 126"/>
                <a:gd name="T49" fmla="*/ 104 h 232"/>
                <a:gd name="T50" fmla="*/ 126 w 126"/>
                <a:gd name="T51" fmla="*/ 110 h 232"/>
                <a:gd name="T52" fmla="*/ 126 w 126"/>
                <a:gd name="T53" fmla="*/ 116 h 232"/>
                <a:gd name="T54" fmla="*/ 126 w 126"/>
                <a:gd name="T55" fmla="*/ 116 h 232"/>
                <a:gd name="T56" fmla="*/ 126 w 126"/>
                <a:gd name="T57" fmla="*/ 122 h 232"/>
                <a:gd name="T58" fmla="*/ 123 w 126"/>
                <a:gd name="T59" fmla="*/ 128 h 232"/>
                <a:gd name="T60" fmla="*/ 120 w 126"/>
                <a:gd name="T61" fmla="*/ 134 h 232"/>
                <a:gd name="T62" fmla="*/ 117 w 126"/>
                <a:gd name="T63" fmla="*/ 138 h 232"/>
                <a:gd name="T64" fmla="*/ 28 w 126"/>
                <a:gd name="T65" fmla="*/ 226 h 232"/>
                <a:gd name="T66" fmla="*/ 28 w 126"/>
                <a:gd name="T67" fmla="*/ 226 h 232"/>
                <a:gd name="T68" fmla="*/ 23 w 126"/>
                <a:gd name="T69" fmla="*/ 231 h 232"/>
                <a:gd name="T70" fmla="*/ 16 w 126"/>
                <a:gd name="T71" fmla="*/ 232 h 232"/>
                <a:gd name="T72" fmla="*/ 16 w 126"/>
                <a:gd name="T7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232">
                  <a:moveTo>
                    <a:pt x="16" y="232"/>
                  </a:moveTo>
                  <a:lnTo>
                    <a:pt x="16" y="232"/>
                  </a:lnTo>
                  <a:lnTo>
                    <a:pt x="10" y="231"/>
                  </a:lnTo>
                  <a:lnTo>
                    <a:pt x="4" y="226"/>
                  </a:lnTo>
                  <a:lnTo>
                    <a:pt x="4" y="226"/>
                  </a:lnTo>
                  <a:lnTo>
                    <a:pt x="1" y="222"/>
                  </a:lnTo>
                  <a:lnTo>
                    <a:pt x="0" y="215"/>
                  </a:lnTo>
                  <a:lnTo>
                    <a:pt x="1" y="209"/>
                  </a:lnTo>
                  <a:lnTo>
                    <a:pt x="4" y="204"/>
                  </a:lnTo>
                  <a:lnTo>
                    <a:pt x="94" y="115"/>
                  </a:lnTo>
                  <a:lnTo>
                    <a:pt x="4" y="28"/>
                  </a:lnTo>
                  <a:lnTo>
                    <a:pt x="4" y="28"/>
                  </a:lnTo>
                  <a:lnTo>
                    <a:pt x="1" y="24"/>
                  </a:lnTo>
                  <a:lnTo>
                    <a:pt x="0" y="16"/>
                  </a:lnTo>
                  <a:lnTo>
                    <a:pt x="1" y="10"/>
                  </a:lnTo>
                  <a:lnTo>
                    <a:pt x="4" y="4"/>
                  </a:lnTo>
                  <a:lnTo>
                    <a:pt x="4" y="4"/>
                  </a:lnTo>
                  <a:lnTo>
                    <a:pt x="10" y="2"/>
                  </a:lnTo>
                  <a:lnTo>
                    <a:pt x="16" y="0"/>
                  </a:lnTo>
                  <a:lnTo>
                    <a:pt x="23" y="2"/>
                  </a:lnTo>
                  <a:lnTo>
                    <a:pt x="28" y="4"/>
                  </a:lnTo>
                  <a:lnTo>
                    <a:pt x="117" y="94"/>
                  </a:lnTo>
                  <a:lnTo>
                    <a:pt x="117" y="94"/>
                  </a:lnTo>
                  <a:lnTo>
                    <a:pt x="120" y="98"/>
                  </a:lnTo>
                  <a:lnTo>
                    <a:pt x="123" y="104"/>
                  </a:lnTo>
                  <a:lnTo>
                    <a:pt x="126" y="110"/>
                  </a:lnTo>
                  <a:lnTo>
                    <a:pt x="126" y="116"/>
                  </a:lnTo>
                  <a:lnTo>
                    <a:pt x="126" y="116"/>
                  </a:lnTo>
                  <a:lnTo>
                    <a:pt x="126" y="122"/>
                  </a:lnTo>
                  <a:lnTo>
                    <a:pt x="123" y="128"/>
                  </a:lnTo>
                  <a:lnTo>
                    <a:pt x="120" y="134"/>
                  </a:lnTo>
                  <a:lnTo>
                    <a:pt x="117" y="138"/>
                  </a:lnTo>
                  <a:lnTo>
                    <a:pt x="28" y="226"/>
                  </a:lnTo>
                  <a:lnTo>
                    <a:pt x="28" y="226"/>
                  </a:lnTo>
                  <a:lnTo>
                    <a:pt x="23" y="231"/>
                  </a:lnTo>
                  <a:lnTo>
                    <a:pt x="16" y="232"/>
                  </a:lnTo>
                  <a:lnTo>
                    <a:pt x="16"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grpSp>
      <p:grpSp>
        <p:nvGrpSpPr>
          <p:cNvPr id="447" name="Group 446"/>
          <p:cNvGrpSpPr/>
          <p:nvPr/>
        </p:nvGrpSpPr>
        <p:grpSpPr>
          <a:xfrm>
            <a:off x="3635317" y="4071227"/>
            <a:ext cx="318964" cy="186197"/>
            <a:chOff x="-4411663" y="4275138"/>
            <a:chExt cx="312738" cy="182563"/>
          </a:xfrm>
          <a:solidFill>
            <a:srgbClr val="0078D7"/>
          </a:solidFill>
        </p:grpSpPr>
        <p:sp>
          <p:nvSpPr>
            <p:cNvPr id="448" name="Freeform 9"/>
            <p:cNvSpPr>
              <a:spLocks/>
            </p:cNvSpPr>
            <p:nvPr/>
          </p:nvSpPr>
          <p:spPr bwMode="auto">
            <a:xfrm>
              <a:off x="-4411663" y="4352925"/>
              <a:ext cx="312738" cy="26988"/>
            </a:xfrm>
            <a:custGeom>
              <a:avLst/>
              <a:gdLst>
                <a:gd name="T0" fmla="*/ 377 w 394"/>
                <a:gd name="T1" fmla="*/ 33 h 33"/>
                <a:gd name="T2" fmla="*/ 16 w 394"/>
                <a:gd name="T3" fmla="*/ 33 h 33"/>
                <a:gd name="T4" fmla="*/ 16 w 394"/>
                <a:gd name="T5" fmla="*/ 33 h 33"/>
                <a:gd name="T6" fmla="*/ 10 w 394"/>
                <a:gd name="T7" fmla="*/ 32 h 33"/>
                <a:gd name="T8" fmla="*/ 4 w 394"/>
                <a:gd name="T9" fmla="*/ 28 h 33"/>
                <a:gd name="T10" fmla="*/ 1 w 394"/>
                <a:gd name="T11" fmla="*/ 23 h 33"/>
                <a:gd name="T12" fmla="*/ 0 w 394"/>
                <a:gd name="T13" fmla="*/ 17 h 33"/>
                <a:gd name="T14" fmla="*/ 0 w 394"/>
                <a:gd name="T15" fmla="*/ 17 h 33"/>
                <a:gd name="T16" fmla="*/ 1 w 394"/>
                <a:gd name="T17" fmla="*/ 10 h 33"/>
                <a:gd name="T18" fmla="*/ 4 w 394"/>
                <a:gd name="T19" fmla="*/ 6 h 33"/>
                <a:gd name="T20" fmla="*/ 10 w 394"/>
                <a:gd name="T21" fmla="*/ 1 h 33"/>
                <a:gd name="T22" fmla="*/ 16 w 394"/>
                <a:gd name="T23" fmla="*/ 0 h 33"/>
                <a:gd name="T24" fmla="*/ 377 w 394"/>
                <a:gd name="T25" fmla="*/ 0 h 33"/>
                <a:gd name="T26" fmla="*/ 377 w 394"/>
                <a:gd name="T27" fmla="*/ 0 h 33"/>
                <a:gd name="T28" fmla="*/ 383 w 394"/>
                <a:gd name="T29" fmla="*/ 1 h 33"/>
                <a:gd name="T30" fmla="*/ 389 w 394"/>
                <a:gd name="T31" fmla="*/ 6 h 33"/>
                <a:gd name="T32" fmla="*/ 392 w 394"/>
                <a:gd name="T33" fmla="*/ 10 h 33"/>
                <a:gd name="T34" fmla="*/ 394 w 394"/>
                <a:gd name="T35" fmla="*/ 17 h 33"/>
                <a:gd name="T36" fmla="*/ 394 w 394"/>
                <a:gd name="T37" fmla="*/ 17 h 33"/>
                <a:gd name="T38" fmla="*/ 392 w 394"/>
                <a:gd name="T39" fmla="*/ 23 h 33"/>
                <a:gd name="T40" fmla="*/ 389 w 394"/>
                <a:gd name="T41" fmla="*/ 28 h 33"/>
                <a:gd name="T42" fmla="*/ 383 w 394"/>
                <a:gd name="T43" fmla="*/ 32 h 33"/>
                <a:gd name="T44" fmla="*/ 377 w 394"/>
                <a:gd name="T45" fmla="*/ 33 h 33"/>
                <a:gd name="T46" fmla="*/ 377 w 39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4" h="33">
                  <a:moveTo>
                    <a:pt x="377" y="33"/>
                  </a:moveTo>
                  <a:lnTo>
                    <a:pt x="16" y="33"/>
                  </a:lnTo>
                  <a:lnTo>
                    <a:pt x="16" y="33"/>
                  </a:lnTo>
                  <a:lnTo>
                    <a:pt x="10" y="32"/>
                  </a:lnTo>
                  <a:lnTo>
                    <a:pt x="4" y="28"/>
                  </a:lnTo>
                  <a:lnTo>
                    <a:pt x="1" y="23"/>
                  </a:lnTo>
                  <a:lnTo>
                    <a:pt x="0" y="17"/>
                  </a:lnTo>
                  <a:lnTo>
                    <a:pt x="0" y="17"/>
                  </a:lnTo>
                  <a:lnTo>
                    <a:pt x="1" y="10"/>
                  </a:lnTo>
                  <a:lnTo>
                    <a:pt x="4" y="6"/>
                  </a:lnTo>
                  <a:lnTo>
                    <a:pt x="10" y="1"/>
                  </a:lnTo>
                  <a:lnTo>
                    <a:pt x="16" y="0"/>
                  </a:lnTo>
                  <a:lnTo>
                    <a:pt x="377" y="0"/>
                  </a:lnTo>
                  <a:lnTo>
                    <a:pt x="377" y="0"/>
                  </a:lnTo>
                  <a:lnTo>
                    <a:pt x="383" y="1"/>
                  </a:lnTo>
                  <a:lnTo>
                    <a:pt x="389" y="6"/>
                  </a:lnTo>
                  <a:lnTo>
                    <a:pt x="392" y="10"/>
                  </a:lnTo>
                  <a:lnTo>
                    <a:pt x="394" y="17"/>
                  </a:lnTo>
                  <a:lnTo>
                    <a:pt x="394" y="17"/>
                  </a:lnTo>
                  <a:lnTo>
                    <a:pt x="392" y="23"/>
                  </a:lnTo>
                  <a:lnTo>
                    <a:pt x="389" y="28"/>
                  </a:lnTo>
                  <a:lnTo>
                    <a:pt x="383" y="32"/>
                  </a:lnTo>
                  <a:lnTo>
                    <a:pt x="377" y="33"/>
                  </a:lnTo>
                  <a:lnTo>
                    <a:pt x="377"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449" name="Freeform 10"/>
            <p:cNvSpPr>
              <a:spLocks/>
            </p:cNvSpPr>
            <p:nvPr/>
          </p:nvSpPr>
          <p:spPr bwMode="auto">
            <a:xfrm>
              <a:off x="-4198938" y="4275138"/>
              <a:ext cx="100013" cy="182563"/>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grpSp>
      <p:grpSp>
        <p:nvGrpSpPr>
          <p:cNvPr id="450" name="Group 449"/>
          <p:cNvGrpSpPr/>
          <p:nvPr/>
        </p:nvGrpSpPr>
        <p:grpSpPr>
          <a:xfrm>
            <a:off x="4180306" y="3219859"/>
            <a:ext cx="318964" cy="187816"/>
            <a:chOff x="-2597151" y="4195763"/>
            <a:chExt cx="312738" cy="184150"/>
          </a:xfrm>
          <a:solidFill>
            <a:srgbClr val="002050">
              <a:lumMod val="25000"/>
              <a:lumOff val="75000"/>
            </a:srgbClr>
          </a:solidFill>
        </p:grpSpPr>
        <p:sp>
          <p:nvSpPr>
            <p:cNvPr id="451" name="Freeform 13"/>
            <p:cNvSpPr>
              <a:spLocks/>
            </p:cNvSpPr>
            <p:nvPr/>
          </p:nvSpPr>
          <p:spPr bwMode="auto">
            <a:xfrm>
              <a:off x="-2490788" y="4275138"/>
              <a:ext cx="206375" cy="25400"/>
            </a:xfrm>
            <a:custGeom>
              <a:avLst/>
              <a:gdLst>
                <a:gd name="T0" fmla="*/ 244 w 260"/>
                <a:gd name="T1" fmla="*/ 33 h 33"/>
                <a:gd name="T2" fmla="*/ 16 w 260"/>
                <a:gd name="T3" fmla="*/ 33 h 33"/>
                <a:gd name="T4" fmla="*/ 16 w 260"/>
                <a:gd name="T5" fmla="*/ 33 h 33"/>
                <a:gd name="T6" fmla="*/ 11 w 260"/>
                <a:gd name="T7" fmla="*/ 31 h 33"/>
                <a:gd name="T8" fmla="*/ 5 w 260"/>
                <a:gd name="T9" fmla="*/ 28 h 33"/>
                <a:gd name="T10" fmla="*/ 2 w 260"/>
                <a:gd name="T11" fmla="*/ 22 h 33"/>
                <a:gd name="T12" fmla="*/ 0 w 260"/>
                <a:gd name="T13" fmla="*/ 16 h 33"/>
                <a:gd name="T14" fmla="*/ 0 w 260"/>
                <a:gd name="T15" fmla="*/ 16 h 33"/>
                <a:gd name="T16" fmla="*/ 2 w 260"/>
                <a:gd name="T17" fmla="*/ 11 h 33"/>
                <a:gd name="T18" fmla="*/ 5 w 260"/>
                <a:gd name="T19" fmla="*/ 5 h 33"/>
                <a:gd name="T20" fmla="*/ 11 w 260"/>
                <a:gd name="T21" fmla="*/ 2 h 33"/>
                <a:gd name="T22" fmla="*/ 16 w 260"/>
                <a:gd name="T23" fmla="*/ 0 h 33"/>
                <a:gd name="T24" fmla="*/ 244 w 260"/>
                <a:gd name="T25" fmla="*/ 0 h 33"/>
                <a:gd name="T26" fmla="*/ 244 w 260"/>
                <a:gd name="T27" fmla="*/ 0 h 33"/>
                <a:gd name="T28" fmla="*/ 250 w 260"/>
                <a:gd name="T29" fmla="*/ 2 h 33"/>
                <a:gd name="T30" fmla="*/ 256 w 260"/>
                <a:gd name="T31" fmla="*/ 5 h 33"/>
                <a:gd name="T32" fmla="*/ 259 w 260"/>
                <a:gd name="T33" fmla="*/ 11 h 33"/>
                <a:gd name="T34" fmla="*/ 260 w 260"/>
                <a:gd name="T35" fmla="*/ 16 h 33"/>
                <a:gd name="T36" fmla="*/ 260 w 260"/>
                <a:gd name="T37" fmla="*/ 16 h 33"/>
                <a:gd name="T38" fmla="*/ 259 w 260"/>
                <a:gd name="T39" fmla="*/ 22 h 33"/>
                <a:gd name="T40" fmla="*/ 256 w 260"/>
                <a:gd name="T41" fmla="*/ 28 h 33"/>
                <a:gd name="T42" fmla="*/ 250 w 260"/>
                <a:gd name="T43" fmla="*/ 31 h 33"/>
                <a:gd name="T44" fmla="*/ 244 w 260"/>
                <a:gd name="T45" fmla="*/ 33 h 33"/>
                <a:gd name="T46" fmla="*/ 244 w 260"/>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0" h="33">
                  <a:moveTo>
                    <a:pt x="244" y="33"/>
                  </a:moveTo>
                  <a:lnTo>
                    <a:pt x="16" y="33"/>
                  </a:lnTo>
                  <a:lnTo>
                    <a:pt x="16" y="33"/>
                  </a:lnTo>
                  <a:lnTo>
                    <a:pt x="11" y="31"/>
                  </a:lnTo>
                  <a:lnTo>
                    <a:pt x="5" y="28"/>
                  </a:lnTo>
                  <a:lnTo>
                    <a:pt x="2" y="22"/>
                  </a:lnTo>
                  <a:lnTo>
                    <a:pt x="0" y="16"/>
                  </a:lnTo>
                  <a:lnTo>
                    <a:pt x="0" y="16"/>
                  </a:lnTo>
                  <a:lnTo>
                    <a:pt x="2" y="11"/>
                  </a:lnTo>
                  <a:lnTo>
                    <a:pt x="5" y="5"/>
                  </a:lnTo>
                  <a:lnTo>
                    <a:pt x="11" y="2"/>
                  </a:lnTo>
                  <a:lnTo>
                    <a:pt x="16" y="0"/>
                  </a:lnTo>
                  <a:lnTo>
                    <a:pt x="244" y="0"/>
                  </a:lnTo>
                  <a:lnTo>
                    <a:pt x="244" y="0"/>
                  </a:lnTo>
                  <a:lnTo>
                    <a:pt x="250" y="2"/>
                  </a:lnTo>
                  <a:lnTo>
                    <a:pt x="256" y="5"/>
                  </a:lnTo>
                  <a:lnTo>
                    <a:pt x="259" y="11"/>
                  </a:lnTo>
                  <a:lnTo>
                    <a:pt x="260" y="16"/>
                  </a:lnTo>
                  <a:lnTo>
                    <a:pt x="260" y="16"/>
                  </a:lnTo>
                  <a:lnTo>
                    <a:pt x="259" y="22"/>
                  </a:lnTo>
                  <a:lnTo>
                    <a:pt x="256" y="28"/>
                  </a:lnTo>
                  <a:lnTo>
                    <a:pt x="250" y="31"/>
                  </a:lnTo>
                  <a:lnTo>
                    <a:pt x="244" y="33"/>
                  </a:lnTo>
                  <a:lnTo>
                    <a:pt x="24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452" name="Freeform 14"/>
            <p:cNvSpPr>
              <a:spLocks/>
            </p:cNvSpPr>
            <p:nvPr/>
          </p:nvSpPr>
          <p:spPr bwMode="auto">
            <a:xfrm>
              <a:off x="-2597151" y="4275138"/>
              <a:ext cx="92075" cy="25400"/>
            </a:xfrm>
            <a:custGeom>
              <a:avLst/>
              <a:gdLst>
                <a:gd name="T0" fmla="*/ 98 w 114"/>
                <a:gd name="T1" fmla="*/ 33 h 33"/>
                <a:gd name="T2" fmla="*/ 16 w 114"/>
                <a:gd name="T3" fmla="*/ 33 h 33"/>
                <a:gd name="T4" fmla="*/ 16 w 114"/>
                <a:gd name="T5" fmla="*/ 33 h 33"/>
                <a:gd name="T6" fmla="*/ 8 w 114"/>
                <a:gd name="T7" fmla="*/ 31 h 33"/>
                <a:gd name="T8" fmla="*/ 4 w 114"/>
                <a:gd name="T9" fmla="*/ 28 h 33"/>
                <a:gd name="T10" fmla="*/ 0 w 114"/>
                <a:gd name="T11" fmla="*/ 22 h 33"/>
                <a:gd name="T12" fmla="*/ 0 w 114"/>
                <a:gd name="T13" fmla="*/ 16 h 33"/>
                <a:gd name="T14" fmla="*/ 0 w 114"/>
                <a:gd name="T15" fmla="*/ 16 h 33"/>
                <a:gd name="T16" fmla="*/ 0 w 114"/>
                <a:gd name="T17" fmla="*/ 11 h 33"/>
                <a:gd name="T18" fmla="*/ 4 w 114"/>
                <a:gd name="T19" fmla="*/ 5 h 33"/>
                <a:gd name="T20" fmla="*/ 8 w 114"/>
                <a:gd name="T21" fmla="*/ 2 h 33"/>
                <a:gd name="T22" fmla="*/ 16 w 114"/>
                <a:gd name="T23" fmla="*/ 0 h 33"/>
                <a:gd name="T24" fmla="*/ 98 w 114"/>
                <a:gd name="T25" fmla="*/ 0 h 33"/>
                <a:gd name="T26" fmla="*/ 98 w 114"/>
                <a:gd name="T27" fmla="*/ 0 h 33"/>
                <a:gd name="T28" fmla="*/ 104 w 114"/>
                <a:gd name="T29" fmla="*/ 2 h 33"/>
                <a:gd name="T30" fmla="*/ 110 w 114"/>
                <a:gd name="T31" fmla="*/ 5 h 33"/>
                <a:gd name="T32" fmla="*/ 113 w 114"/>
                <a:gd name="T33" fmla="*/ 11 h 33"/>
                <a:gd name="T34" fmla="*/ 114 w 114"/>
                <a:gd name="T35" fmla="*/ 16 h 33"/>
                <a:gd name="T36" fmla="*/ 114 w 114"/>
                <a:gd name="T37" fmla="*/ 16 h 33"/>
                <a:gd name="T38" fmla="*/ 113 w 114"/>
                <a:gd name="T39" fmla="*/ 22 h 33"/>
                <a:gd name="T40" fmla="*/ 110 w 114"/>
                <a:gd name="T41" fmla="*/ 28 h 33"/>
                <a:gd name="T42" fmla="*/ 104 w 114"/>
                <a:gd name="T43" fmla="*/ 31 h 33"/>
                <a:gd name="T44" fmla="*/ 98 w 114"/>
                <a:gd name="T45" fmla="*/ 33 h 33"/>
                <a:gd name="T46" fmla="*/ 98 w 11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4" h="33">
                  <a:moveTo>
                    <a:pt x="98" y="33"/>
                  </a:moveTo>
                  <a:lnTo>
                    <a:pt x="16" y="33"/>
                  </a:lnTo>
                  <a:lnTo>
                    <a:pt x="16" y="33"/>
                  </a:lnTo>
                  <a:lnTo>
                    <a:pt x="8" y="31"/>
                  </a:lnTo>
                  <a:lnTo>
                    <a:pt x="4" y="28"/>
                  </a:lnTo>
                  <a:lnTo>
                    <a:pt x="0" y="22"/>
                  </a:lnTo>
                  <a:lnTo>
                    <a:pt x="0" y="16"/>
                  </a:lnTo>
                  <a:lnTo>
                    <a:pt x="0" y="16"/>
                  </a:lnTo>
                  <a:lnTo>
                    <a:pt x="0" y="11"/>
                  </a:lnTo>
                  <a:lnTo>
                    <a:pt x="4" y="5"/>
                  </a:lnTo>
                  <a:lnTo>
                    <a:pt x="8" y="2"/>
                  </a:lnTo>
                  <a:lnTo>
                    <a:pt x="16" y="0"/>
                  </a:lnTo>
                  <a:lnTo>
                    <a:pt x="98" y="0"/>
                  </a:lnTo>
                  <a:lnTo>
                    <a:pt x="98" y="0"/>
                  </a:lnTo>
                  <a:lnTo>
                    <a:pt x="104" y="2"/>
                  </a:lnTo>
                  <a:lnTo>
                    <a:pt x="110" y="5"/>
                  </a:lnTo>
                  <a:lnTo>
                    <a:pt x="113" y="11"/>
                  </a:lnTo>
                  <a:lnTo>
                    <a:pt x="114" y="16"/>
                  </a:lnTo>
                  <a:lnTo>
                    <a:pt x="114" y="16"/>
                  </a:lnTo>
                  <a:lnTo>
                    <a:pt x="113" y="22"/>
                  </a:lnTo>
                  <a:lnTo>
                    <a:pt x="110" y="28"/>
                  </a:lnTo>
                  <a:lnTo>
                    <a:pt x="104" y="31"/>
                  </a:lnTo>
                  <a:lnTo>
                    <a:pt x="98" y="33"/>
                  </a:lnTo>
                  <a:lnTo>
                    <a:pt x="98"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453" name="Freeform 15"/>
            <p:cNvSpPr>
              <a:spLocks/>
            </p:cNvSpPr>
            <p:nvPr/>
          </p:nvSpPr>
          <p:spPr bwMode="auto">
            <a:xfrm>
              <a:off x="-2384426" y="4195763"/>
              <a:ext cx="100013" cy="184150"/>
            </a:xfrm>
            <a:custGeom>
              <a:avLst/>
              <a:gdLst>
                <a:gd name="T0" fmla="*/ 16 w 126"/>
                <a:gd name="T1" fmla="*/ 232 h 232"/>
                <a:gd name="T2" fmla="*/ 16 w 126"/>
                <a:gd name="T3" fmla="*/ 232 h 232"/>
                <a:gd name="T4" fmla="*/ 10 w 126"/>
                <a:gd name="T5" fmla="*/ 231 h 232"/>
                <a:gd name="T6" fmla="*/ 6 w 126"/>
                <a:gd name="T7" fmla="*/ 227 h 232"/>
                <a:gd name="T8" fmla="*/ 6 w 126"/>
                <a:gd name="T9" fmla="*/ 227 h 232"/>
                <a:gd name="T10" fmla="*/ 1 w 126"/>
                <a:gd name="T11" fmla="*/ 222 h 232"/>
                <a:gd name="T12" fmla="*/ 0 w 126"/>
                <a:gd name="T13" fmla="*/ 216 h 232"/>
                <a:gd name="T14" fmla="*/ 1 w 126"/>
                <a:gd name="T15" fmla="*/ 209 h 232"/>
                <a:gd name="T16" fmla="*/ 6 w 126"/>
                <a:gd name="T17" fmla="*/ 205 h 232"/>
                <a:gd name="T18" fmla="*/ 94 w 126"/>
                <a:gd name="T19" fmla="*/ 115 h 232"/>
                <a:gd name="T20" fmla="*/ 6 w 126"/>
                <a:gd name="T21" fmla="*/ 28 h 232"/>
                <a:gd name="T22" fmla="*/ 6 w 126"/>
                <a:gd name="T23" fmla="*/ 28 h 232"/>
                <a:gd name="T24" fmla="*/ 1 w 126"/>
                <a:gd name="T25" fmla="*/ 24 h 232"/>
                <a:gd name="T26" fmla="*/ 0 w 126"/>
                <a:gd name="T27" fmla="*/ 16 h 232"/>
                <a:gd name="T28" fmla="*/ 1 w 126"/>
                <a:gd name="T29" fmla="*/ 11 h 232"/>
                <a:gd name="T30" fmla="*/ 6 w 126"/>
                <a:gd name="T31" fmla="*/ 5 h 232"/>
                <a:gd name="T32" fmla="*/ 6 w 126"/>
                <a:gd name="T33" fmla="*/ 5 h 232"/>
                <a:gd name="T34" fmla="*/ 10 w 126"/>
                <a:gd name="T35" fmla="*/ 2 h 232"/>
                <a:gd name="T36" fmla="*/ 16 w 126"/>
                <a:gd name="T37" fmla="*/ 0 h 232"/>
                <a:gd name="T38" fmla="*/ 23 w 126"/>
                <a:gd name="T39" fmla="*/ 2 h 232"/>
                <a:gd name="T40" fmla="*/ 28 w 126"/>
                <a:gd name="T41" fmla="*/ 5 h 232"/>
                <a:gd name="T42" fmla="*/ 117 w 126"/>
                <a:gd name="T43" fmla="*/ 94 h 232"/>
                <a:gd name="T44" fmla="*/ 117 w 126"/>
                <a:gd name="T45" fmla="*/ 94 h 232"/>
                <a:gd name="T46" fmla="*/ 122 w 126"/>
                <a:gd name="T47" fmla="*/ 99 h 232"/>
                <a:gd name="T48" fmla="*/ 125 w 126"/>
                <a:gd name="T49" fmla="*/ 105 h 232"/>
                <a:gd name="T50" fmla="*/ 126 w 126"/>
                <a:gd name="T51" fmla="*/ 111 h 232"/>
                <a:gd name="T52" fmla="*/ 126 w 126"/>
                <a:gd name="T53" fmla="*/ 116 h 232"/>
                <a:gd name="T54" fmla="*/ 126 w 126"/>
                <a:gd name="T55" fmla="*/ 116 h 232"/>
                <a:gd name="T56" fmla="*/ 126 w 126"/>
                <a:gd name="T57" fmla="*/ 122 h 232"/>
                <a:gd name="T58" fmla="*/ 125 w 126"/>
                <a:gd name="T59" fmla="*/ 128 h 232"/>
                <a:gd name="T60" fmla="*/ 122 w 126"/>
                <a:gd name="T61" fmla="*/ 134 h 232"/>
                <a:gd name="T62" fmla="*/ 117 w 126"/>
                <a:gd name="T63" fmla="*/ 138 h 232"/>
                <a:gd name="T64" fmla="*/ 28 w 126"/>
                <a:gd name="T65" fmla="*/ 227 h 232"/>
                <a:gd name="T66" fmla="*/ 28 w 126"/>
                <a:gd name="T67" fmla="*/ 227 h 232"/>
                <a:gd name="T68" fmla="*/ 23 w 126"/>
                <a:gd name="T69" fmla="*/ 231 h 232"/>
                <a:gd name="T70" fmla="*/ 16 w 126"/>
                <a:gd name="T71" fmla="*/ 232 h 232"/>
                <a:gd name="T72" fmla="*/ 16 w 126"/>
                <a:gd name="T7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232">
                  <a:moveTo>
                    <a:pt x="16" y="232"/>
                  </a:moveTo>
                  <a:lnTo>
                    <a:pt x="16" y="232"/>
                  </a:lnTo>
                  <a:lnTo>
                    <a:pt x="10" y="231"/>
                  </a:lnTo>
                  <a:lnTo>
                    <a:pt x="6" y="227"/>
                  </a:lnTo>
                  <a:lnTo>
                    <a:pt x="6" y="227"/>
                  </a:lnTo>
                  <a:lnTo>
                    <a:pt x="1" y="222"/>
                  </a:lnTo>
                  <a:lnTo>
                    <a:pt x="0" y="216"/>
                  </a:lnTo>
                  <a:lnTo>
                    <a:pt x="1" y="209"/>
                  </a:lnTo>
                  <a:lnTo>
                    <a:pt x="6" y="205"/>
                  </a:lnTo>
                  <a:lnTo>
                    <a:pt x="94" y="115"/>
                  </a:lnTo>
                  <a:lnTo>
                    <a:pt x="6" y="28"/>
                  </a:lnTo>
                  <a:lnTo>
                    <a:pt x="6" y="28"/>
                  </a:lnTo>
                  <a:lnTo>
                    <a:pt x="1" y="24"/>
                  </a:lnTo>
                  <a:lnTo>
                    <a:pt x="0" y="16"/>
                  </a:lnTo>
                  <a:lnTo>
                    <a:pt x="1" y="11"/>
                  </a:lnTo>
                  <a:lnTo>
                    <a:pt x="6" y="5"/>
                  </a:lnTo>
                  <a:lnTo>
                    <a:pt x="6" y="5"/>
                  </a:lnTo>
                  <a:lnTo>
                    <a:pt x="10" y="2"/>
                  </a:lnTo>
                  <a:lnTo>
                    <a:pt x="16" y="0"/>
                  </a:lnTo>
                  <a:lnTo>
                    <a:pt x="23" y="2"/>
                  </a:lnTo>
                  <a:lnTo>
                    <a:pt x="28" y="5"/>
                  </a:lnTo>
                  <a:lnTo>
                    <a:pt x="117" y="94"/>
                  </a:lnTo>
                  <a:lnTo>
                    <a:pt x="117" y="94"/>
                  </a:lnTo>
                  <a:lnTo>
                    <a:pt x="122" y="99"/>
                  </a:lnTo>
                  <a:lnTo>
                    <a:pt x="125" y="105"/>
                  </a:lnTo>
                  <a:lnTo>
                    <a:pt x="126" y="111"/>
                  </a:lnTo>
                  <a:lnTo>
                    <a:pt x="126" y="116"/>
                  </a:lnTo>
                  <a:lnTo>
                    <a:pt x="126" y="116"/>
                  </a:lnTo>
                  <a:lnTo>
                    <a:pt x="126" y="122"/>
                  </a:lnTo>
                  <a:lnTo>
                    <a:pt x="125" y="128"/>
                  </a:lnTo>
                  <a:lnTo>
                    <a:pt x="122" y="134"/>
                  </a:lnTo>
                  <a:lnTo>
                    <a:pt x="117" y="138"/>
                  </a:lnTo>
                  <a:lnTo>
                    <a:pt x="28" y="227"/>
                  </a:lnTo>
                  <a:lnTo>
                    <a:pt x="28" y="227"/>
                  </a:lnTo>
                  <a:lnTo>
                    <a:pt x="23" y="231"/>
                  </a:lnTo>
                  <a:lnTo>
                    <a:pt x="16" y="232"/>
                  </a:lnTo>
                  <a:lnTo>
                    <a:pt x="16"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grpSp>
      <p:grpSp>
        <p:nvGrpSpPr>
          <p:cNvPr id="454" name="Group 453"/>
          <p:cNvGrpSpPr/>
          <p:nvPr/>
        </p:nvGrpSpPr>
        <p:grpSpPr>
          <a:xfrm>
            <a:off x="8504620" y="2304670"/>
            <a:ext cx="806034" cy="2786477"/>
            <a:chOff x="8337755" y="1739981"/>
            <a:chExt cx="790301" cy="2732088"/>
          </a:xfrm>
          <a:solidFill>
            <a:srgbClr val="0078D7"/>
          </a:solidFill>
        </p:grpSpPr>
        <p:sp>
          <p:nvSpPr>
            <p:cNvPr id="455" name="Freeform 6"/>
            <p:cNvSpPr>
              <a:spLocks/>
            </p:cNvSpPr>
            <p:nvPr/>
          </p:nvSpPr>
          <p:spPr bwMode="auto">
            <a:xfrm>
              <a:off x="8845481" y="1739981"/>
              <a:ext cx="282575" cy="2732088"/>
            </a:xfrm>
            <a:custGeom>
              <a:avLst/>
              <a:gdLst>
                <a:gd name="T0" fmla="*/ 339 w 355"/>
                <a:gd name="T1" fmla="*/ 3442 h 3442"/>
                <a:gd name="T2" fmla="*/ 55 w 355"/>
                <a:gd name="T3" fmla="*/ 3442 h 3442"/>
                <a:gd name="T4" fmla="*/ 55 w 355"/>
                <a:gd name="T5" fmla="*/ 3442 h 3442"/>
                <a:gd name="T6" fmla="*/ 45 w 355"/>
                <a:gd name="T7" fmla="*/ 3441 h 3442"/>
                <a:gd name="T8" fmla="*/ 35 w 355"/>
                <a:gd name="T9" fmla="*/ 3438 h 3442"/>
                <a:gd name="T10" fmla="*/ 24 w 355"/>
                <a:gd name="T11" fmla="*/ 3432 h 3442"/>
                <a:gd name="T12" fmla="*/ 16 w 355"/>
                <a:gd name="T13" fmla="*/ 3424 h 3442"/>
                <a:gd name="T14" fmla="*/ 10 w 355"/>
                <a:gd name="T15" fmla="*/ 3417 h 3442"/>
                <a:gd name="T16" fmla="*/ 4 w 355"/>
                <a:gd name="T17" fmla="*/ 3407 h 3442"/>
                <a:gd name="T18" fmla="*/ 1 w 355"/>
                <a:gd name="T19" fmla="*/ 3396 h 3442"/>
                <a:gd name="T20" fmla="*/ 0 w 355"/>
                <a:gd name="T21" fmla="*/ 3385 h 3442"/>
                <a:gd name="T22" fmla="*/ 0 w 355"/>
                <a:gd name="T23" fmla="*/ 56 h 3442"/>
                <a:gd name="T24" fmla="*/ 0 w 355"/>
                <a:gd name="T25" fmla="*/ 56 h 3442"/>
                <a:gd name="T26" fmla="*/ 1 w 355"/>
                <a:gd name="T27" fmla="*/ 44 h 3442"/>
                <a:gd name="T28" fmla="*/ 4 w 355"/>
                <a:gd name="T29" fmla="*/ 34 h 3442"/>
                <a:gd name="T30" fmla="*/ 10 w 355"/>
                <a:gd name="T31" fmla="*/ 25 h 3442"/>
                <a:gd name="T32" fmla="*/ 16 w 355"/>
                <a:gd name="T33" fmla="*/ 16 h 3442"/>
                <a:gd name="T34" fmla="*/ 24 w 355"/>
                <a:gd name="T35" fmla="*/ 9 h 3442"/>
                <a:gd name="T36" fmla="*/ 35 w 355"/>
                <a:gd name="T37" fmla="*/ 4 h 3442"/>
                <a:gd name="T38" fmla="*/ 45 w 355"/>
                <a:gd name="T39" fmla="*/ 1 h 3442"/>
                <a:gd name="T40" fmla="*/ 55 w 355"/>
                <a:gd name="T41" fmla="*/ 0 h 3442"/>
                <a:gd name="T42" fmla="*/ 339 w 355"/>
                <a:gd name="T43" fmla="*/ 0 h 3442"/>
                <a:gd name="T44" fmla="*/ 339 w 355"/>
                <a:gd name="T45" fmla="*/ 0 h 3442"/>
                <a:gd name="T46" fmla="*/ 346 w 355"/>
                <a:gd name="T47" fmla="*/ 1 h 3442"/>
                <a:gd name="T48" fmla="*/ 351 w 355"/>
                <a:gd name="T49" fmla="*/ 4 h 3442"/>
                <a:gd name="T50" fmla="*/ 354 w 355"/>
                <a:gd name="T51" fmla="*/ 10 h 3442"/>
                <a:gd name="T52" fmla="*/ 355 w 355"/>
                <a:gd name="T53" fmla="*/ 16 h 3442"/>
                <a:gd name="T54" fmla="*/ 355 w 355"/>
                <a:gd name="T55" fmla="*/ 16 h 3442"/>
                <a:gd name="T56" fmla="*/ 354 w 355"/>
                <a:gd name="T57" fmla="*/ 24 h 3442"/>
                <a:gd name="T58" fmla="*/ 351 w 355"/>
                <a:gd name="T59" fmla="*/ 28 h 3442"/>
                <a:gd name="T60" fmla="*/ 346 w 355"/>
                <a:gd name="T61" fmla="*/ 32 h 3442"/>
                <a:gd name="T62" fmla="*/ 339 w 355"/>
                <a:gd name="T63" fmla="*/ 32 h 3442"/>
                <a:gd name="T64" fmla="*/ 55 w 355"/>
                <a:gd name="T65" fmla="*/ 32 h 3442"/>
                <a:gd name="T66" fmla="*/ 55 w 355"/>
                <a:gd name="T67" fmla="*/ 32 h 3442"/>
                <a:gd name="T68" fmla="*/ 51 w 355"/>
                <a:gd name="T69" fmla="*/ 34 h 3442"/>
                <a:gd name="T70" fmla="*/ 47 w 355"/>
                <a:gd name="T71" fmla="*/ 35 h 3442"/>
                <a:gd name="T72" fmla="*/ 39 w 355"/>
                <a:gd name="T73" fmla="*/ 40 h 3442"/>
                <a:gd name="T74" fmla="*/ 35 w 355"/>
                <a:gd name="T75" fmla="*/ 47 h 3442"/>
                <a:gd name="T76" fmla="*/ 33 w 355"/>
                <a:gd name="T77" fmla="*/ 51 h 3442"/>
                <a:gd name="T78" fmla="*/ 33 w 355"/>
                <a:gd name="T79" fmla="*/ 56 h 3442"/>
                <a:gd name="T80" fmla="*/ 33 w 355"/>
                <a:gd name="T81" fmla="*/ 3385 h 3442"/>
                <a:gd name="T82" fmla="*/ 33 w 355"/>
                <a:gd name="T83" fmla="*/ 3385 h 3442"/>
                <a:gd name="T84" fmla="*/ 33 w 355"/>
                <a:gd name="T85" fmla="*/ 3391 h 3442"/>
                <a:gd name="T86" fmla="*/ 35 w 355"/>
                <a:gd name="T87" fmla="*/ 3395 h 3442"/>
                <a:gd name="T88" fmla="*/ 39 w 355"/>
                <a:gd name="T89" fmla="*/ 3402 h 3442"/>
                <a:gd name="T90" fmla="*/ 47 w 355"/>
                <a:gd name="T91" fmla="*/ 3407 h 3442"/>
                <a:gd name="T92" fmla="*/ 51 w 355"/>
                <a:gd name="T93" fmla="*/ 3408 h 3442"/>
                <a:gd name="T94" fmla="*/ 55 w 355"/>
                <a:gd name="T95" fmla="*/ 3408 h 3442"/>
                <a:gd name="T96" fmla="*/ 339 w 355"/>
                <a:gd name="T97" fmla="*/ 3408 h 3442"/>
                <a:gd name="T98" fmla="*/ 339 w 355"/>
                <a:gd name="T99" fmla="*/ 3408 h 3442"/>
                <a:gd name="T100" fmla="*/ 346 w 355"/>
                <a:gd name="T101" fmla="*/ 3410 h 3442"/>
                <a:gd name="T102" fmla="*/ 351 w 355"/>
                <a:gd name="T103" fmla="*/ 3414 h 3442"/>
                <a:gd name="T104" fmla="*/ 354 w 355"/>
                <a:gd name="T105" fmla="*/ 3418 h 3442"/>
                <a:gd name="T106" fmla="*/ 355 w 355"/>
                <a:gd name="T107" fmla="*/ 3424 h 3442"/>
                <a:gd name="T108" fmla="*/ 355 w 355"/>
                <a:gd name="T109" fmla="*/ 3424 h 3442"/>
                <a:gd name="T110" fmla="*/ 354 w 355"/>
                <a:gd name="T111" fmla="*/ 3432 h 3442"/>
                <a:gd name="T112" fmla="*/ 351 w 355"/>
                <a:gd name="T113" fmla="*/ 3436 h 3442"/>
                <a:gd name="T114" fmla="*/ 346 w 355"/>
                <a:gd name="T115" fmla="*/ 3441 h 3442"/>
                <a:gd name="T116" fmla="*/ 339 w 355"/>
                <a:gd name="T117" fmla="*/ 3442 h 3442"/>
                <a:gd name="T118" fmla="*/ 339 w 355"/>
                <a:gd name="T119" fmla="*/ 3442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5" h="3442">
                  <a:moveTo>
                    <a:pt x="339" y="3442"/>
                  </a:moveTo>
                  <a:lnTo>
                    <a:pt x="55" y="3442"/>
                  </a:lnTo>
                  <a:lnTo>
                    <a:pt x="55" y="3442"/>
                  </a:lnTo>
                  <a:lnTo>
                    <a:pt x="45" y="3441"/>
                  </a:lnTo>
                  <a:lnTo>
                    <a:pt x="35" y="3438"/>
                  </a:lnTo>
                  <a:lnTo>
                    <a:pt x="24" y="3432"/>
                  </a:lnTo>
                  <a:lnTo>
                    <a:pt x="16" y="3424"/>
                  </a:lnTo>
                  <a:lnTo>
                    <a:pt x="10" y="3417"/>
                  </a:lnTo>
                  <a:lnTo>
                    <a:pt x="4" y="3407"/>
                  </a:lnTo>
                  <a:lnTo>
                    <a:pt x="1" y="3396"/>
                  </a:lnTo>
                  <a:lnTo>
                    <a:pt x="0" y="3385"/>
                  </a:lnTo>
                  <a:lnTo>
                    <a:pt x="0" y="56"/>
                  </a:lnTo>
                  <a:lnTo>
                    <a:pt x="0" y="56"/>
                  </a:lnTo>
                  <a:lnTo>
                    <a:pt x="1" y="44"/>
                  </a:lnTo>
                  <a:lnTo>
                    <a:pt x="4" y="34"/>
                  </a:lnTo>
                  <a:lnTo>
                    <a:pt x="10" y="25"/>
                  </a:lnTo>
                  <a:lnTo>
                    <a:pt x="16" y="16"/>
                  </a:lnTo>
                  <a:lnTo>
                    <a:pt x="24" y="9"/>
                  </a:lnTo>
                  <a:lnTo>
                    <a:pt x="35" y="4"/>
                  </a:lnTo>
                  <a:lnTo>
                    <a:pt x="45" y="1"/>
                  </a:lnTo>
                  <a:lnTo>
                    <a:pt x="55" y="0"/>
                  </a:lnTo>
                  <a:lnTo>
                    <a:pt x="339" y="0"/>
                  </a:lnTo>
                  <a:lnTo>
                    <a:pt x="339" y="0"/>
                  </a:lnTo>
                  <a:lnTo>
                    <a:pt x="346" y="1"/>
                  </a:lnTo>
                  <a:lnTo>
                    <a:pt x="351" y="4"/>
                  </a:lnTo>
                  <a:lnTo>
                    <a:pt x="354" y="10"/>
                  </a:lnTo>
                  <a:lnTo>
                    <a:pt x="355" y="16"/>
                  </a:lnTo>
                  <a:lnTo>
                    <a:pt x="355" y="16"/>
                  </a:lnTo>
                  <a:lnTo>
                    <a:pt x="354" y="24"/>
                  </a:lnTo>
                  <a:lnTo>
                    <a:pt x="351" y="28"/>
                  </a:lnTo>
                  <a:lnTo>
                    <a:pt x="346" y="32"/>
                  </a:lnTo>
                  <a:lnTo>
                    <a:pt x="339" y="32"/>
                  </a:lnTo>
                  <a:lnTo>
                    <a:pt x="55" y="32"/>
                  </a:lnTo>
                  <a:lnTo>
                    <a:pt x="55" y="32"/>
                  </a:lnTo>
                  <a:lnTo>
                    <a:pt x="51" y="34"/>
                  </a:lnTo>
                  <a:lnTo>
                    <a:pt x="47" y="35"/>
                  </a:lnTo>
                  <a:lnTo>
                    <a:pt x="39" y="40"/>
                  </a:lnTo>
                  <a:lnTo>
                    <a:pt x="35" y="47"/>
                  </a:lnTo>
                  <a:lnTo>
                    <a:pt x="33" y="51"/>
                  </a:lnTo>
                  <a:lnTo>
                    <a:pt x="33" y="56"/>
                  </a:lnTo>
                  <a:lnTo>
                    <a:pt x="33" y="3385"/>
                  </a:lnTo>
                  <a:lnTo>
                    <a:pt x="33" y="3385"/>
                  </a:lnTo>
                  <a:lnTo>
                    <a:pt x="33" y="3391"/>
                  </a:lnTo>
                  <a:lnTo>
                    <a:pt x="35" y="3395"/>
                  </a:lnTo>
                  <a:lnTo>
                    <a:pt x="39" y="3402"/>
                  </a:lnTo>
                  <a:lnTo>
                    <a:pt x="47" y="3407"/>
                  </a:lnTo>
                  <a:lnTo>
                    <a:pt x="51" y="3408"/>
                  </a:lnTo>
                  <a:lnTo>
                    <a:pt x="55" y="3408"/>
                  </a:lnTo>
                  <a:lnTo>
                    <a:pt x="339" y="3408"/>
                  </a:lnTo>
                  <a:lnTo>
                    <a:pt x="339" y="3408"/>
                  </a:lnTo>
                  <a:lnTo>
                    <a:pt x="346" y="3410"/>
                  </a:lnTo>
                  <a:lnTo>
                    <a:pt x="351" y="3414"/>
                  </a:lnTo>
                  <a:lnTo>
                    <a:pt x="354" y="3418"/>
                  </a:lnTo>
                  <a:lnTo>
                    <a:pt x="355" y="3424"/>
                  </a:lnTo>
                  <a:lnTo>
                    <a:pt x="355" y="3424"/>
                  </a:lnTo>
                  <a:lnTo>
                    <a:pt x="354" y="3432"/>
                  </a:lnTo>
                  <a:lnTo>
                    <a:pt x="351" y="3436"/>
                  </a:lnTo>
                  <a:lnTo>
                    <a:pt x="346" y="3441"/>
                  </a:lnTo>
                  <a:lnTo>
                    <a:pt x="339" y="3442"/>
                  </a:lnTo>
                  <a:lnTo>
                    <a:pt x="339" y="3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456" name="Freeform 11"/>
            <p:cNvSpPr>
              <a:spLocks/>
            </p:cNvSpPr>
            <p:nvPr/>
          </p:nvSpPr>
          <p:spPr bwMode="auto">
            <a:xfrm>
              <a:off x="8337755" y="3141744"/>
              <a:ext cx="512763" cy="25400"/>
            </a:xfrm>
            <a:custGeom>
              <a:avLst/>
              <a:gdLst>
                <a:gd name="T0" fmla="*/ 630 w 647"/>
                <a:gd name="T1" fmla="*/ 32 h 32"/>
                <a:gd name="T2" fmla="*/ 16 w 647"/>
                <a:gd name="T3" fmla="*/ 32 h 32"/>
                <a:gd name="T4" fmla="*/ 16 w 647"/>
                <a:gd name="T5" fmla="*/ 32 h 32"/>
                <a:gd name="T6" fmla="*/ 11 w 647"/>
                <a:gd name="T7" fmla="*/ 31 h 32"/>
                <a:gd name="T8" fmla="*/ 5 w 647"/>
                <a:gd name="T9" fmla="*/ 28 h 32"/>
                <a:gd name="T10" fmla="*/ 2 w 647"/>
                <a:gd name="T11" fmla="*/ 22 h 32"/>
                <a:gd name="T12" fmla="*/ 0 w 647"/>
                <a:gd name="T13" fmla="*/ 16 h 32"/>
                <a:gd name="T14" fmla="*/ 0 w 647"/>
                <a:gd name="T15" fmla="*/ 16 h 32"/>
                <a:gd name="T16" fmla="*/ 2 w 647"/>
                <a:gd name="T17" fmla="*/ 10 h 32"/>
                <a:gd name="T18" fmla="*/ 5 w 647"/>
                <a:gd name="T19" fmla="*/ 4 h 32"/>
                <a:gd name="T20" fmla="*/ 11 w 647"/>
                <a:gd name="T21" fmla="*/ 1 h 32"/>
                <a:gd name="T22" fmla="*/ 16 w 647"/>
                <a:gd name="T23" fmla="*/ 0 h 32"/>
                <a:gd name="T24" fmla="*/ 630 w 647"/>
                <a:gd name="T25" fmla="*/ 0 h 32"/>
                <a:gd name="T26" fmla="*/ 630 w 647"/>
                <a:gd name="T27" fmla="*/ 0 h 32"/>
                <a:gd name="T28" fmla="*/ 638 w 647"/>
                <a:gd name="T29" fmla="*/ 1 h 32"/>
                <a:gd name="T30" fmla="*/ 642 w 647"/>
                <a:gd name="T31" fmla="*/ 4 h 32"/>
                <a:gd name="T32" fmla="*/ 647 w 647"/>
                <a:gd name="T33" fmla="*/ 10 h 32"/>
                <a:gd name="T34" fmla="*/ 647 w 647"/>
                <a:gd name="T35" fmla="*/ 16 h 32"/>
                <a:gd name="T36" fmla="*/ 647 w 647"/>
                <a:gd name="T37" fmla="*/ 16 h 32"/>
                <a:gd name="T38" fmla="*/ 647 w 647"/>
                <a:gd name="T39" fmla="*/ 22 h 32"/>
                <a:gd name="T40" fmla="*/ 642 w 647"/>
                <a:gd name="T41" fmla="*/ 28 h 32"/>
                <a:gd name="T42" fmla="*/ 638 w 647"/>
                <a:gd name="T43" fmla="*/ 31 h 32"/>
                <a:gd name="T44" fmla="*/ 630 w 647"/>
                <a:gd name="T45" fmla="*/ 32 h 32"/>
                <a:gd name="T46" fmla="*/ 630 w 647"/>
                <a:gd name="T4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7" h="32">
                  <a:moveTo>
                    <a:pt x="630" y="32"/>
                  </a:moveTo>
                  <a:lnTo>
                    <a:pt x="16" y="32"/>
                  </a:lnTo>
                  <a:lnTo>
                    <a:pt x="16" y="32"/>
                  </a:lnTo>
                  <a:lnTo>
                    <a:pt x="11" y="31"/>
                  </a:lnTo>
                  <a:lnTo>
                    <a:pt x="5" y="28"/>
                  </a:lnTo>
                  <a:lnTo>
                    <a:pt x="2" y="22"/>
                  </a:lnTo>
                  <a:lnTo>
                    <a:pt x="0" y="16"/>
                  </a:lnTo>
                  <a:lnTo>
                    <a:pt x="0" y="16"/>
                  </a:lnTo>
                  <a:lnTo>
                    <a:pt x="2" y="10"/>
                  </a:lnTo>
                  <a:lnTo>
                    <a:pt x="5" y="4"/>
                  </a:lnTo>
                  <a:lnTo>
                    <a:pt x="11" y="1"/>
                  </a:lnTo>
                  <a:lnTo>
                    <a:pt x="16" y="0"/>
                  </a:lnTo>
                  <a:lnTo>
                    <a:pt x="630" y="0"/>
                  </a:lnTo>
                  <a:lnTo>
                    <a:pt x="630" y="0"/>
                  </a:lnTo>
                  <a:lnTo>
                    <a:pt x="638" y="1"/>
                  </a:lnTo>
                  <a:lnTo>
                    <a:pt x="642" y="4"/>
                  </a:lnTo>
                  <a:lnTo>
                    <a:pt x="647" y="10"/>
                  </a:lnTo>
                  <a:lnTo>
                    <a:pt x="647" y="16"/>
                  </a:lnTo>
                  <a:lnTo>
                    <a:pt x="647" y="16"/>
                  </a:lnTo>
                  <a:lnTo>
                    <a:pt x="647" y="22"/>
                  </a:lnTo>
                  <a:lnTo>
                    <a:pt x="642" y="28"/>
                  </a:lnTo>
                  <a:lnTo>
                    <a:pt x="638" y="31"/>
                  </a:lnTo>
                  <a:lnTo>
                    <a:pt x="630" y="32"/>
                  </a:lnTo>
                  <a:lnTo>
                    <a:pt x="63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457" name="Freeform 12"/>
            <p:cNvSpPr>
              <a:spLocks/>
            </p:cNvSpPr>
            <p:nvPr/>
          </p:nvSpPr>
          <p:spPr bwMode="auto">
            <a:xfrm>
              <a:off x="8752092" y="3062369"/>
              <a:ext cx="98425" cy="184150"/>
            </a:xfrm>
            <a:custGeom>
              <a:avLst/>
              <a:gdLst>
                <a:gd name="T0" fmla="*/ 16 w 125"/>
                <a:gd name="T1" fmla="*/ 232 h 232"/>
                <a:gd name="T2" fmla="*/ 16 w 125"/>
                <a:gd name="T3" fmla="*/ 232 h 232"/>
                <a:gd name="T4" fmla="*/ 10 w 125"/>
                <a:gd name="T5" fmla="*/ 231 h 232"/>
                <a:gd name="T6" fmla="*/ 4 w 125"/>
                <a:gd name="T7" fmla="*/ 226 h 232"/>
                <a:gd name="T8" fmla="*/ 4 w 125"/>
                <a:gd name="T9" fmla="*/ 226 h 232"/>
                <a:gd name="T10" fmla="*/ 0 w 125"/>
                <a:gd name="T11" fmla="*/ 222 h 232"/>
                <a:gd name="T12" fmla="*/ 0 w 125"/>
                <a:gd name="T13" fmla="*/ 216 h 232"/>
                <a:gd name="T14" fmla="*/ 0 w 125"/>
                <a:gd name="T15" fmla="*/ 209 h 232"/>
                <a:gd name="T16" fmla="*/ 4 w 125"/>
                <a:gd name="T17" fmla="*/ 204 h 232"/>
                <a:gd name="T18" fmla="*/ 92 w 125"/>
                <a:gd name="T19" fmla="*/ 114 h 232"/>
                <a:gd name="T20" fmla="*/ 4 w 125"/>
                <a:gd name="T21" fmla="*/ 28 h 232"/>
                <a:gd name="T22" fmla="*/ 4 w 125"/>
                <a:gd name="T23" fmla="*/ 28 h 232"/>
                <a:gd name="T24" fmla="*/ 0 w 125"/>
                <a:gd name="T25" fmla="*/ 23 h 232"/>
                <a:gd name="T26" fmla="*/ 0 w 125"/>
                <a:gd name="T27" fmla="*/ 16 h 232"/>
                <a:gd name="T28" fmla="*/ 0 w 125"/>
                <a:gd name="T29" fmla="*/ 10 h 232"/>
                <a:gd name="T30" fmla="*/ 4 w 125"/>
                <a:gd name="T31" fmla="*/ 4 h 232"/>
                <a:gd name="T32" fmla="*/ 4 w 125"/>
                <a:gd name="T33" fmla="*/ 4 h 232"/>
                <a:gd name="T34" fmla="*/ 10 w 125"/>
                <a:gd name="T35" fmla="*/ 1 h 232"/>
                <a:gd name="T36" fmla="*/ 16 w 125"/>
                <a:gd name="T37" fmla="*/ 0 h 232"/>
                <a:gd name="T38" fmla="*/ 22 w 125"/>
                <a:gd name="T39" fmla="*/ 1 h 232"/>
                <a:gd name="T40" fmla="*/ 28 w 125"/>
                <a:gd name="T41" fmla="*/ 4 h 232"/>
                <a:gd name="T42" fmla="*/ 116 w 125"/>
                <a:gd name="T43" fmla="*/ 94 h 232"/>
                <a:gd name="T44" fmla="*/ 116 w 125"/>
                <a:gd name="T45" fmla="*/ 94 h 232"/>
                <a:gd name="T46" fmla="*/ 120 w 125"/>
                <a:gd name="T47" fmla="*/ 98 h 232"/>
                <a:gd name="T48" fmla="*/ 123 w 125"/>
                <a:gd name="T49" fmla="*/ 104 h 232"/>
                <a:gd name="T50" fmla="*/ 125 w 125"/>
                <a:gd name="T51" fmla="*/ 110 h 232"/>
                <a:gd name="T52" fmla="*/ 125 w 125"/>
                <a:gd name="T53" fmla="*/ 116 h 232"/>
                <a:gd name="T54" fmla="*/ 125 w 125"/>
                <a:gd name="T55" fmla="*/ 116 h 232"/>
                <a:gd name="T56" fmla="*/ 125 w 125"/>
                <a:gd name="T57" fmla="*/ 122 h 232"/>
                <a:gd name="T58" fmla="*/ 123 w 125"/>
                <a:gd name="T59" fmla="*/ 128 h 232"/>
                <a:gd name="T60" fmla="*/ 120 w 125"/>
                <a:gd name="T61" fmla="*/ 134 h 232"/>
                <a:gd name="T62" fmla="*/ 116 w 125"/>
                <a:gd name="T63" fmla="*/ 138 h 232"/>
                <a:gd name="T64" fmla="*/ 28 w 125"/>
                <a:gd name="T65" fmla="*/ 226 h 232"/>
                <a:gd name="T66" fmla="*/ 28 w 125"/>
                <a:gd name="T67" fmla="*/ 226 h 232"/>
                <a:gd name="T68" fmla="*/ 22 w 125"/>
                <a:gd name="T69" fmla="*/ 231 h 232"/>
                <a:gd name="T70" fmla="*/ 16 w 125"/>
                <a:gd name="T71" fmla="*/ 232 h 232"/>
                <a:gd name="T72" fmla="*/ 16 w 125"/>
                <a:gd name="T7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5" h="232">
                  <a:moveTo>
                    <a:pt x="16" y="232"/>
                  </a:moveTo>
                  <a:lnTo>
                    <a:pt x="16" y="232"/>
                  </a:lnTo>
                  <a:lnTo>
                    <a:pt x="10" y="231"/>
                  </a:lnTo>
                  <a:lnTo>
                    <a:pt x="4" y="226"/>
                  </a:lnTo>
                  <a:lnTo>
                    <a:pt x="4" y="226"/>
                  </a:lnTo>
                  <a:lnTo>
                    <a:pt x="0" y="222"/>
                  </a:lnTo>
                  <a:lnTo>
                    <a:pt x="0" y="216"/>
                  </a:lnTo>
                  <a:lnTo>
                    <a:pt x="0" y="209"/>
                  </a:lnTo>
                  <a:lnTo>
                    <a:pt x="4" y="204"/>
                  </a:lnTo>
                  <a:lnTo>
                    <a:pt x="92" y="114"/>
                  </a:lnTo>
                  <a:lnTo>
                    <a:pt x="4" y="28"/>
                  </a:lnTo>
                  <a:lnTo>
                    <a:pt x="4" y="28"/>
                  </a:lnTo>
                  <a:lnTo>
                    <a:pt x="0" y="23"/>
                  </a:lnTo>
                  <a:lnTo>
                    <a:pt x="0" y="16"/>
                  </a:lnTo>
                  <a:lnTo>
                    <a:pt x="0" y="10"/>
                  </a:lnTo>
                  <a:lnTo>
                    <a:pt x="4" y="4"/>
                  </a:lnTo>
                  <a:lnTo>
                    <a:pt x="4" y="4"/>
                  </a:lnTo>
                  <a:lnTo>
                    <a:pt x="10" y="1"/>
                  </a:lnTo>
                  <a:lnTo>
                    <a:pt x="16" y="0"/>
                  </a:lnTo>
                  <a:lnTo>
                    <a:pt x="22" y="1"/>
                  </a:lnTo>
                  <a:lnTo>
                    <a:pt x="28" y="4"/>
                  </a:lnTo>
                  <a:lnTo>
                    <a:pt x="116" y="94"/>
                  </a:lnTo>
                  <a:lnTo>
                    <a:pt x="116" y="94"/>
                  </a:lnTo>
                  <a:lnTo>
                    <a:pt x="120" y="98"/>
                  </a:lnTo>
                  <a:lnTo>
                    <a:pt x="123" y="104"/>
                  </a:lnTo>
                  <a:lnTo>
                    <a:pt x="125" y="110"/>
                  </a:lnTo>
                  <a:lnTo>
                    <a:pt x="125" y="116"/>
                  </a:lnTo>
                  <a:lnTo>
                    <a:pt x="125" y="116"/>
                  </a:lnTo>
                  <a:lnTo>
                    <a:pt x="125" y="122"/>
                  </a:lnTo>
                  <a:lnTo>
                    <a:pt x="123" y="128"/>
                  </a:lnTo>
                  <a:lnTo>
                    <a:pt x="120" y="134"/>
                  </a:lnTo>
                  <a:lnTo>
                    <a:pt x="116" y="138"/>
                  </a:lnTo>
                  <a:lnTo>
                    <a:pt x="28" y="226"/>
                  </a:lnTo>
                  <a:lnTo>
                    <a:pt x="28" y="226"/>
                  </a:lnTo>
                  <a:lnTo>
                    <a:pt x="22" y="231"/>
                  </a:lnTo>
                  <a:lnTo>
                    <a:pt x="16" y="232"/>
                  </a:lnTo>
                  <a:lnTo>
                    <a:pt x="16"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grpSp>
      <p:grpSp>
        <p:nvGrpSpPr>
          <p:cNvPr id="458" name="Group 457"/>
          <p:cNvGrpSpPr/>
          <p:nvPr/>
        </p:nvGrpSpPr>
        <p:grpSpPr>
          <a:xfrm>
            <a:off x="8389185" y="4022708"/>
            <a:ext cx="318964" cy="187816"/>
            <a:chOff x="-2597151" y="4195763"/>
            <a:chExt cx="312738" cy="184150"/>
          </a:xfrm>
          <a:solidFill>
            <a:srgbClr val="0078D7"/>
          </a:solidFill>
        </p:grpSpPr>
        <p:sp>
          <p:nvSpPr>
            <p:cNvPr id="459" name="Freeform 13"/>
            <p:cNvSpPr>
              <a:spLocks/>
            </p:cNvSpPr>
            <p:nvPr/>
          </p:nvSpPr>
          <p:spPr bwMode="auto">
            <a:xfrm>
              <a:off x="-2490788" y="4275138"/>
              <a:ext cx="206375" cy="25400"/>
            </a:xfrm>
            <a:custGeom>
              <a:avLst/>
              <a:gdLst>
                <a:gd name="T0" fmla="*/ 244 w 260"/>
                <a:gd name="T1" fmla="*/ 33 h 33"/>
                <a:gd name="T2" fmla="*/ 16 w 260"/>
                <a:gd name="T3" fmla="*/ 33 h 33"/>
                <a:gd name="T4" fmla="*/ 16 w 260"/>
                <a:gd name="T5" fmla="*/ 33 h 33"/>
                <a:gd name="T6" fmla="*/ 11 w 260"/>
                <a:gd name="T7" fmla="*/ 31 h 33"/>
                <a:gd name="T8" fmla="*/ 5 w 260"/>
                <a:gd name="T9" fmla="*/ 28 h 33"/>
                <a:gd name="T10" fmla="*/ 2 w 260"/>
                <a:gd name="T11" fmla="*/ 22 h 33"/>
                <a:gd name="T12" fmla="*/ 0 w 260"/>
                <a:gd name="T13" fmla="*/ 16 h 33"/>
                <a:gd name="T14" fmla="*/ 0 w 260"/>
                <a:gd name="T15" fmla="*/ 16 h 33"/>
                <a:gd name="T16" fmla="*/ 2 w 260"/>
                <a:gd name="T17" fmla="*/ 11 h 33"/>
                <a:gd name="T18" fmla="*/ 5 w 260"/>
                <a:gd name="T19" fmla="*/ 5 h 33"/>
                <a:gd name="T20" fmla="*/ 11 w 260"/>
                <a:gd name="T21" fmla="*/ 2 h 33"/>
                <a:gd name="T22" fmla="*/ 16 w 260"/>
                <a:gd name="T23" fmla="*/ 0 h 33"/>
                <a:gd name="T24" fmla="*/ 244 w 260"/>
                <a:gd name="T25" fmla="*/ 0 h 33"/>
                <a:gd name="T26" fmla="*/ 244 w 260"/>
                <a:gd name="T27" fmla="*/ 0 h 33"/>
                <a:gd name="T28" fmla="*/ 250 w 260"/>
                <a:gd name="T29" fmla="*/ 2 h 33"/>
                <a:gd name="T30" fmla="*/ 256 w 260"/>
                <a:gd name="T31" fmla="*/ 5 h 33"/>
                <a:gd name="T32" fmla="*/ 259 w 260"/>
                <a:gd name="T33" fmla="*/ 11 h 33"/>
                <a:gd name="T34" fmla="*/ 260 w 260"/>
                <a:gd name="T35" fmla="*/ 16 h 33"/>
                <a:gd name="T36" fmla="*/ 260 w 260"/>
                <a:gd name="T37" fmla="*/ 16 h 33"/>
                <a:gd name="T38" fmla="*/ 259 w 260"/>
                <a:gd name="T39" fmla="*/ 22 h 33"/>
                <a:gd name="T40" fmla="*/ 256 w 260"/>
                <a:gd name="T41" fmla="*/ 28 h 33"/>
                <a:gd name="T42" fmla="*/ 250 w 260"/>
                <a:gd name="T43" fmla="*/ 31 h 33"/>
                <a:gd name="T44" fmla="*/ 244 w 260"/>
                <a:gd name="T45" fmla="*/ 33 h 33"/>
                <a:gd name="T46" fmla="*/ 244 w 260"/>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0" h="33">
                  <a:moveTo>
                    <a:pt x="244" y="33"/>
                  </a:moveTo>
                  <a:lnTo>
                    <a:pt x="16" y="33"/>
                  </a:lnTo>
                  <a:lnTo>
                    <a:pt x="16" y="33"/>
                  </a:lnTo>
                  <a:lnTo>
                    <a:pt x="11" y="31"/>
                  </a:lnTo>
                  <a:lnTo>
                    <a:pt x="5" y="28"/>
                  </a:lnTo>
                  <a:lnTo>
                    <a:pt x="2" y="22"/>
                  </a:lnTo>
                  <a:lnTo>
                    <a:pt x="0" y="16"/>
                  </a:lnTo>
                  <a:lnTo>
                    <a:pt x="0" y="16"/>
                  </a:lnTo>
                  <a:lnTo>
                    <a:pt x="2" y="11"/>
                  </a:lnTo>
                  <a:lnTo>
                    <a:pt x="5" y="5"/>
                  </a:lnTo>
                  <a:lnTo>
                    <a:pt x="11" y="2"/>
                  </a:lnTo>
                  <a:lnTo>
                    <a:pt x="16" y="0"/>
                  </a:lnTo>
                  <a:lnTo>
                    <a:pt x="244" y="0"/>
                  </a:lnTo>
                  <a:lnTo>
                    <a:pt x="244" y="0"/>
                  </a:lnTo>
                  <a:lnTo>
                    <a:pt x="250" y="2"/>
                  </a:lnTo>
                  <a:lnTo>
                    <a:pt x="256" y="5"/>
                  </a:lnTo>
                  <a:lnTo>
                    <a:pt x="259" y="11"/>
                  </a:lnTo>
                  <a:lnTo>
                    <a:pt x="260" y="16"/>
                  </a:lnTo>
                  <a:lnTo>
                    <a:pt x="260" y="16"/>
                  </a:lnTo>
                  <a:lnTo>
                    <a:pt x="259" y="22"/>
                  </a:lnTo>
                  <a:lnTo>
                    <a:pt x="256" y="28"/>
                  </a:lnTo>
                  <a:lnTo>
                    <a:pt x="250" y="31"/>
                  </a:lnTo>
                  <a:lnTo>
                    <a:pt x="244" y="33"/>
                  </a:lnTo>
                  <a:lnTo>
                    <a:pt x="24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460" name="Freeform 14"/>
            <p:cNvSpPr>
              <a:spLocks/>
            </p:cNvSpPr>
            <p:nvPr/>
          </p:nvSpPr>
          <p:spPr bwMode="auto">
            <a:xfrm>
              <a:off x="-2597151" y="4275138"/>
              <a:ext cx="92075" cy="25400"/>
            </a:xfrm>
            <a:custGeom>
              <a:avLst/>
              <a:gdLst>
                <a:gd name="T0" fmla="*/ 98 w 114"/>
                <a:gd name="T1" fmla="*/ 33 h 33"/>
                <a:gd name="T2" fmla="*/ 16 w 114"/>
                <a:gd name="T3" fmla="*/ 33 h 33"/>
                <a:gd name="T4" fmla="*/ 16 w 114"/>
                <a:gd name="T5" fmla="*/ 33 h 33"/>
                <a:gd name="T6" fmla="*/ 8 w 114"/>
                <a:gd name="T7" fmla="*/ 31 h 33"/>
                <a:gd name="T8" fmla="*/ 4 w 114"/>
                <a:gd name="T9" fmla="*/ 28 h 33"/>
                <a:gd name="T10" fmla="*/ 0 w 114"/>
                <a:gd name="T11" fmla="*/ 22 h 33"/>
                <a:gd name="T12" fmla="*/ 0 w 114"/>
                <a:gd name="T13" fmla="*/ 16 h 33"/>
                <a:gd name="T14" fmla="*/ 0 w 114"/>
                <a:gd name="T15" fmla="*/ 16 h 33"/>
                <a:gd name="T16" fmla="*/ 0 w 114"/>
                <a:gd name="T17" fmla="*/ 11 h 33"/>
                <a:gd name="T18" fmla="*/ 4 w 114"/>
                <a:gd name="T19" fmla="*/ 5 h 33"/>
                <a:gd name="T20" fmla="*/ 8 w 114"/>
                <a:gd name="T21" fmla="*/ 2 h 33"/>
                <a:gd name="T22" fmla="*/ 16 w 114"/>
                <a:gd name="T23" fmla="*/ 0 h 33"/>
                <a:gd name="T24" fmla="*/ 98 w 114"/>
                <a:gd name="T25" fmla="*/ 0 h 33"/>
                <a:gd name="T26" fmla="*/ 98 w 114"/>
                <a:gd name="T27" fmla="*/ 0 h 33"/>
                <a:gd name="T28" fmla="*/ 104 w 114"/>
                <a:gd name="T29" fmla="*/ 2 h 33"/>
                <a:gd name="T30" fmla="*/ 110 w 114"/>
                <a:gd name="T31" fmla="*/ 5 h 33"/>
                <a:gd name="T32" fmla="*/ 113 w 114"/>
                <a:gd name="T33" fmla="*/ 11 h 33"/>
                <a:gd name="T34" fmla="*/ 114 w 114"/>
                <a:gd name="T35" fmla="*/ 16 h 33"/>
                <a:gd name="T36" fmla="*/ 114 w 114"/>
                <a:gd name="T37" fmla="*/ 16 h 33"/>
                <a:gd name="T38" fmla="*/ 113 w 114"/>
                <a:gd name="T39" fmla="*/ 22 h 33"/>
                <a:gd name="T40" fmla="*/ 110 w 114"/>
                <a:gd name="T41" fmla="*/ 28 h 33"/>
                <a:gd name="T42" fmla="*/ 104 w 114"/>
                <a:gd name="T43" fmla="*/ 31 h 33"/>
                <a:gd name="T44" fmla="*/ 98 w 114"/>
                <a:gd name="T45" fmla="*/ 33 h 33"/>
                <a:gd name="T46" fmla="*/ 98 w 11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4" h="33">
                  <a:moveTo>
                    <a:pt x="98" y="33"/>
                  </a:moveTo>
                  <a:lnTo>
                    <a:pt x="16" y="33"/>
                  </a:lnTo>
                  <a:lnTo>
                    <a:pt x="16" y="33"/>
                  </a:lnTo>
                  <a:lnTo>
                    <a:pt x="8" y="31"/>
                  </a:lnTo>
                  <a:lnTo>
                    <a:pt x="4" y="28"/>
                  </a:lnTo>
                  <a:lnTo>
                    <a:pt x="0" y="22"/>
                  </a:lnTo>
                  <a:lnTo>
                    <a:pt x="0" y="16"/>
                  </a:lnTo>
                  <a:lnTo>
                    <a:pt x="0" y="16"/>
                  </a:lnTo>
                  <a:lnTo>
                    <a:pt x="0" y="11"/>
                  </a:lnTo>
                  <a:lnTo>
                    <a:pt x="4" y="5"/>
                  </a:lnTo>
                  <a:lnTo>
                    <a:pt x="8" y="2"/>
                  </a:lnTo>
                  <a:lnTo>
                    <a:pt x="16" y="0"/>
                  </a:lnTo>
                  <a:lnTo>
                    <a:pt x="98" y="0"/>
                  </a:lnTo>
                  <a:lnTo>
                    <a:pt x="98" y="0"/>
                  </a:lnTo>
                  <a:lnTo>
                    <a:pt x="104" y="2"/>
                  </a:lnTo>
                  <a:lnTo>
                    <a:pt x="110" y="5"/>
                  </a:lnTo>
                  <a:lnTo>
                    <a:pt x="113" y="11"/>
                  </a:lnTo>
                  <a:lnTo>
                    <a:pt x="114" y="16"/>
                  </a:lnTo>
                  <a:lnTo>
                    <a:pt x="114" y="16"/>
                  </a:lnTo>
                  <a:lnTo>
                    <a:pt x="113" y="22"/>
                  </a:lnTo>
                  <a:lnTo>
                    <a:pt x="110" y="28"/>
                  </a:lnTo>
                  <a:lnTo>
                    <a:pt x="104" y="31"/>
                  </a:lnTo>
                  <a:lnTo>
                    <a:pt x="98" y="33"/>
                  </a:lnTo>
                  <a:lnTo>
                    <a:pt x="98"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461" name="Freeform 15"/>
            <p:cNvSpPr>
              <a:spLocks/>
            </p:cNvSpPr>
            <p:nvPr/>
          </p:nvSpPr>
          <p:spPr bwMode="auto">
            <a:xfrm>
              <a:off x="-2384426" y="4195763"/>
              <a:ext cx="100013" cy="184150"/>
            </a:xfrm>
            <a:custGeom>
              <a:avLst/>
              <a:gdLst>
                <a:gd name="T0" fmla="*/ 16 w 126"/>
                <a:gd name="T1" fmla="*/ 232 h 232"/>
                <a:gd name="T2" fmla="*/ 16 w 126"/>
                <a:gd name="T3" fmla="*/ 232 h 232"/>
                <a:gd name="T4" fmla="*/ 10 w 126"/>
                <a:gd name="T5" fmla="*/ 231 h 232"/>
                <a:gd name="T6" fmla="*/ 6 w 126"/>
                <a:gd name="T7" fmla="*/ 227 h 232"/>
                <a:gd name="T8" fmla="*/ 6 w 126"/>
                <a:gd name="T9" fmla="*/ 227 h 232"/>
                <a:gd name="T10" fmla="*/ 1 w 126"/>
                <a:gd name="T11" fmla="*/ 222 h 232"/>
                <a:gd name="T12" fmla="*/ 0 w 126"/>
                <a:gd name="T13" fmla="*/ 216 h 232"/>
                <a:gd name="T14" fmla="*/ 1 w 126"/>
                <a:gd name="T15" fmla="*/ 209 h 232"/>
                <a:gd name="T16" fmla="*/ 6 w 126"/>
                <a:gd name="T17" fmla="*/ 205 h 232"/>
                <a:gd name="T18" fmla="*/ 94 w 126"/>
                <a:gd name="T19" fmla="*/ 115 h 232"/>
                <a:gd name="T20" fmla="*/ 6 w 126"/>
                <a:gd name="T21" fmla="*/ 28 h 232"/>
                <a:gd name="T22" fmla="*/ 6 w 126"/>
                <a:gd name="T23" fmla="*/ 28 h 232"/>
                <a:gd name="T24" fmla="*/ 1 w 126"/>
                <a:gd name="T25" fmla="*/ 24 h 232"/>
                <a:gd name="T26" fmla="*/ 0 w 126"/>
                <a:gd name="T27" fmla="*/ 16 h 232"/>
                <a:gd name="T28" fmla="*/ 1 w 126"/>
                <a:gd name="T29" fmla="*/ 11 h 232"/>
                <a:gd name="T30" fmla="*/ 6 w 126"/>
                <a:gd name="T31" fmla="*/ 5 h 232"/>
                <a:gd name="T32" fmla="*/ 6 w 126"/>
                <a:gd name="T33" fmla="*/ 5 h 232"/>
                <a:gd name="T34" fmla="*/ 10 w 126"/>
                <a:gd name="T35" fmla="*/ 2 h 232"/>
                <a:gd name="T36" fmla="*/ 16 w 126"/>
                <a:gd name="T37" fmla="*/ 0 h 232"/>
                <a:gd name="T38" fmla="*/ 23 w 126"/>
                <a:gd name="T39" fmla="*/ 2 h 232"/>
                <a:gd name="T40" fmla="*/ 28 w 126"/>
                <a:gd name="T41" fmla="*/ 5 h 232"/>
                <a:gd name="T42" fmla="*/ 117 w 126"/>
                <a:gd name="T43" fmla="*/ 94 h 232"/>
                <a:gd name="T44" fmla="*/ 117 w 126"/>
                <a:gd name="T45" fmla="*/ 94 h 232"/>
                <a:gd name="T46" fmla="*/ 122 w 126"/>
                <a:gd name="T47" fmla="*/ 99 h 232"/>
                <a:gd name="T48" fmla="*/ 125 w 126"/>
                <a:gd name="T49" fmla="*/ 105 h 232"/>
                <a:gd name="T50" fmla="*/ 126 w 126"/>
                <a:gd name="T51" fmla="*/ 111 h 232"/>
                <a:gd name="T52" fmla="*/ 126 w 126"/>
                <a:gd name="T53" fmla="*/ 116 h 232"/>
                <a:gd name="T54" fmla="*/ 126 w 126"/>
                <a:gd name="T55" fmla="*/ 116 h 232"/>
                <a:gd name="T56" fmla="*/ 126 w 126"/>
                <a:gd name="T57" fmla="*/ 122 h 232"/>
                <a:gd name="T58" fmla="*/ 125 w 126"/>
                <a:gd name="T59" fmla="*/ 128 h 232"/>
                <a:gd name="T60" fmla="*/ 122 w 126"/>
                <a:gd name="T61" fmla="*/ 134 h 232"/>
                <a:gd name="T62" fmla="*/ 117 w 126"/>
                <a:gd name="T63" fmla="*/ 138 h 232"/>
                <a:gd name="T64" fmla="*/ 28 w 126"/>
                <a:gd name="T65" fmla="*/ 227 h 232"/>
                <a:gd name="T66" fmla="*/ 28 w 126"/>
                <a:gd name="T67" fmla="*/ 227 h 232"/>
                <a:gd name="T68" fmla="*/ 23 w 126"/>
                <a:gd name="T69" fmla="*/ 231 h 232"/>
                <a:gd name="T70" fmla="*/ 16 w 126"/>
                <a:gd name="T71" fmla="*/ 232 h 232"/>
                <a:gd name="T72" fmla="*/ 16 w 126"/>
                <a:gd name="T7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232">
                  <a:moveTo>
                    <a:pt x="16" y="232"/>
                  </a:moveTo>
                  <a:lnTo>
                    <a:pt x="16" y="232"/>
                  </a:lnTo>
                  <a:lnTo>
                    <a:pt x="10" y="231"/>
                  </a:lnTo>
                  <a:lnTo>
                    <a:pt x="6" y="227"/>
                  </a:lnTo>
                  <a:lnTo>
                    <a:pt x="6" y="227"/>
                  </a:lnTo>
                  <a:lnTo>
                    <a:pt x="1" y="222"/>
                  </a:lnTo>
                  <a:lnTo>
                    <a:pt x="0" y="216"/>
                  </a:lnTo>
                  <a:lnTo>
                    <a:pt x="1" y="209"/>
                  </a:lnTo>
                  <a:lnTo>
                    <a:pt x="6" y="205"/>
                  </a:lnTo>
                  <a:lnTo>
                    <a:pt x="94" y="115"/>
                  </a:lnTo>
                  <a:lnTo>
                    <a:pt x="6" y="28"/>
                  </a:lnTo>
                  <a:lnTo>
                    <a:pt x="6" y="28"/>
                  </a:lnTo>
                  <a:lnTo>
                    <a:pt x="1" y="24"/>
                  </a:lnTo>
                  <a:lnTo>
                    <a:pt x="0" y="16"/>
                  </a:lnTo>
                  <a:lnTo>
                    <a:pt x="1" y="11"/>
                  </a:lnTo>
                  <a:lnTo>
                    <a:pt x="6" y="5"/>
                  </a:lnTo>
                  <a:lnTo>
                    <a:pt x="6" y="5"/>
                  </a:lnTo>
                  <a:lnTo>
                    <a:pt x="10" y="2"/>
                  </a:lnTo>
                  <a:lnTo>
                    <a:pt x="16" y="0"/>
                  </a:lnTo>
                  <a:lnTo>
                    <a:pt x="23" y="2"/>
                  </a:lnTo>
                  <a:lnTo>
                    <a:pt x="28" y="5"/>
                  </a:lnTo>
                  <a:lnTo>
                    <a:pt x="117" y="94"/>
                  </a:lnTo>
                  <a:lnTo>
                    <a:pt x="117" y="94"/>
                  </a:lnTo>
                  <a:lnTo>
                    <a:pt x="122" y="99"/>
                  </a:lnTo>
                  <a:lnTo>
                    <a:pt x="125" y="105"/>
                  </a:lnTo>
                  <a:lnTo>
                    <a:pt x="126" y="111"/>
                  </a:lnTo>
                  <a:lnTo>
                    <a:pt x="126" y="116"/>
                  </a:lnTo>
                  <a:lnTo>
                    <a:pt x="126" y="116"/>
                  </a:lnTo>
                  <a:lnTo>
                    <a:pt x="126" y="122"/>
                  </a:lnTo>
                  <a:lnTo>
                    <a:pt x="125" y="128"/>
                  </a:lnTo>
                  <a:lnTo>
                    <a:pt x="122" y="134"/>
                  </a:lnTo>
                  <a:lnTo>
                    <a:pt x="117" y="138"/>
                  </a:lnTo>
                  <a:lnTo>
                    <a:pt x="28" y="227"/>
                  </a:lnTo>
                  <a:lnTo>
                    <a:pt x="28" y="227"/>
                  </a:lnTo>
                  <a:lnTo>
                    <a:pt x="23" y="231"/>
                  </a:lnTo>
                  <a:lnTo>
                    <a:pt x="16" y="232"/>
                  </a:lnTo>
                  <a:lnTo>
                    <a:pt x="16"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grpSp>
      <p:grpSp>
        <p:nvGrpSpPr>
          <p:cNvPr id="100" name="Group 99"/>
          <p:cNvGrpSpPr/>
          <p:nvPr/>
        </p:nvGrpSpPr>
        <p:grpSpPr>
          <a:xfrm>
            <a:off x="1033806" y="3308276"/>
            <a:ext cx="742878" cy="759253"/>
            <a:chOff x="2308225" y="7734300"/>
            <a:chExt cx="1368425" cy="1398588"/>
          </a:xfrm>
          <a:solidFill>
            <a:srgbClr val="0078D7"/>
          </a:solidFill>
        </p:grpSpPr>
        <p:sp>
          <p:nvSpPr>
            <p:cNvPr id="101" name="Freeform 97"/>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02" name="Freeform 98"/>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03" name="Freeform 99"/>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04" name="Freeform 100"/>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05" name="Freeform 101"/>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06" name="Freeform 102"/>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07" name="Freeform 103"/>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08" name="Freeform 104"/>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09" name="Freeform 105"/>
            <p:cNvSpPr>
              <a:spLocks noEditPoints="1"/>
            </p:cNvSpPr>
            <p:nvPr/>
          </p:nvSpPr>
          <p:spPr bwMode="auto">
            <a:xfrm>
              <a:off x="2724150" y="8156575"/>
              <a:ext cx="952500" cy="976313"/>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10" name="Freeform 106"/>
            <p:cNvSpPr>
              <a:spLocks/>
            </p:cNvSpPr>
            <p:nvPr/>
          </p:nvSpPr>
          <p:spPr bwMode="auto">
            <a:xfrm>
              <a:off x="2308225" y="7734300"/>
              <a:ext cx="704850" cy="1154113"/>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11" name="Freeform 107"/>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grpSp>
      <p:sp>
        <p:nvSpPr>
          <p:cNvPr id="112" name="Freeform 111"/>
          <p:cNvSpPr>
            <a:spLocks noChangeAspect="1"/>
          </p:cNvSpPr>
          <p:nvPr/>
        </p:nvSpPr>
        <p:spPr bwMode="auto">
          <a:xfrm>
            <a:off x="1073079" y="4642296"/>
            <a:ext cx="373041" cy="632529"/>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chemeClr val="accent1"/>
          </a:solidFill>
          <a:ln>
            <a:noFill/>
          </a:ln>
          <a:extLst/>
        </p:spPr>
        <p:txBody>
          <a:bodyPr vert="horz" wrap="square" lIns="93260" tIns="46630" rIns="93260" bIns="46630" numCol="1" anchor="t" anchorCtr="0" compatLnSpc="1">
            <a:prstTxWarp prst="textNoShape">
              <a:avLst/>
            </a:prstTxWarp>
            <a:noAutofit/>
          </a:bodyPr>
          <a:lstStyle/>
          <a:p>
            <a:pPr defTabSz="932597">
              <a:defRPr/>
            </a:pPr>
            <a:endParaRPr lang="en-US" sz="2040" kern="0" dirty="0">
              <a:solidFill>
                <a:sysClr val="windowText" lastClr="000000"/>
              </a:solidFill>
            </a:endParaRPr>
          </a:p>
        </p:txBody>
      </p:sp>
      <p:sp>
        <p:nvSpPr>
          <p:cNvPr id="113" name="Freeform 34"/>
          <p:cNvSpPr>
            <a:spLocks noEditPoints="1"/>
          </p:cNvSpPr>
          <p:nvPr/>
        </p:nvSpPr>
        <p:spPr bwMode="auto">
          <a:xfrm>
            <a:off x="949249" y="2053431"/>
            <a:ext cx="568994" cy="450139"/>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w="19050">
            <a:solidFill>
              <a:schemeClr val="accent1"/>
            </a:solid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333333"/>
              </a:solidFill>
            </a:endParaRPr>
          </a:p>
        </p:txBody>
      </p:sp>
      <p:sp>
        <p:nvSpPr>
          <p:cNvPr id="114" name="TextBox 113"/>
          <p:cNvSpPr txBox="1"/>
          <p:nvPr/>
        </p:nvSpPr>
        <p:spPr>
          <a:xfrm>
            <a:off x="10074183" y="4679654"/>
            <a:ext cx="1713936" cy="704670"/>
          </a:xfrm>
          <a:prstGeom prst="rect">
            <a:avLst/>
          </a:prstGeom>
          <a:noFill/>
        </p:spPr>
        <p:txBody>
          <a:bodyPr wrap="square" lIns="186494" tIns="149195" rIns="186494" bIns="149195" rtlCol="0">
            <a:spAutoFit/>
          </a:bodyPr>
          <a:lstStyle/>
          <a:p>
            <a:pPr defTabSz="951121">
              <a:lnSpc>
                <a:spcPct val="90000"/>
              </a:lnSpc>
              <a:spcBef>
                <a:spcPct val="0"/>
              </a:spcBef>
              <a:spcAft>
                <a:spcPts val="612"/>
              </a:spcAft>
              <a:defRPr/>
            </a:pPr>
            <a:r>
              <a:rPr lang="en-US" sz="1428" kern="0" spc="-31" dirty="0">
                <a:solidFill>
                  <a:srgbClr val="002050"/>
                </a:solidFill>
                <a:latin typeface="Segoe UI Semilight" panose="020B0402040204020203" pitchFamily="34" charset="0"/>
                <a:cs typeface="Segoe UI Semilight" panose="020B0402040204020203" pitchFamily="34" charset="0"/>
              </a:rPr>
              <a:t>Automated systems</a:t>
            </a:r>
          </a:p>
        </p:txBody>
      </p:sp>
    </p:spTree>
    <p:extLst>
      <p:ext uri="{BB962C8B-B14F-4D97-AF65-F5344CB8AC3E}">
        <p14:creationId xmlns:p14="http://schemas.microsoft.com/office/powerpoint/2010/main" val="383029897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 combines relevant data from anywhere</a:t>
            </a:r>
          </a:p>
        </p:txBody>
      </p:sp>
      <p:sp>
        <p:nvSpPr>
          <p:cNvPr id="250" name="Rectangle 249"/>
          <p:cNvSpPr/>
          <p:nvPr/>
        </p:nvSpPr>
        <p:spPr bwMode="auto">
          <a:xfrm>
            <a:off x="467183" y="1235376"/>
            <a:ext cx="6592987" cy="1711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46630" rIns="93260" bIns="46630" numCol="1" spcCol="0" rtlCol="0" fromWordArt="0" anchor="ctr" anchorCtr="0" forceAA="0" compatLnSpc="1">
            <a:prstTxWarp prst="textNoShape">
              <a:avLst/>
            </a:prstTxWarp>
            <a:noAutofit/>
          </a:bodyPr>
          <a:lstStyle/>
          <a:p>
            <a:pPr defTabSz="951028" fontAlgn="base">
              <a:spcBef>
                <a:spcPct val="0"/>
              </a:spcBef>
              <a:spcAft>
                <a:spcPct val="0"/>
              </a:spcAft>
              <a:defRPr/>
            </a:pPr>
            <a:r>
              <a:rPr lang="en-US" sz="2448" kern="0" dirty="0">
                <a:solidFill>
                  <a:srgbClr val="0078D7"/>
                </a:solidFill>
                <a:latin typeface="+mj-lt"/>
                <a:ea typeface="Segoe UI" pitchFamily="34" charset="0"/>
                <a:cs typeface="Segoe UI" pitchFamily="34" charset="0"/>
              </a:rPr>
              <a:t>Reduce costs by collecting, storing, and processing data in the cloud</a:t>
            </a:r>
          </a:p>
        </p:txBody>
      </p:sp>
      <p:sp>
        <p:nvSpPr>
          <p:cNvPr id="251" name="Rectangle 250"/>
          <p:cNvSpPr/>
          <p:nvPr/>
        </p:nvSpPr>
        <p:spPr bwMode="auto">
          <a:xfrm>
            <a:off x="467182" y="2378427"/>
            <a:ext cx="6364036" cy="1711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46630" rIns="93260" bIns="46630" numCol="1" spcCol="0" rtlCol="0" fromWordArt="0" anchor="ctr" anchorCtr="0" forceAA="0" compatLnSpc="1">
            <a:prstTxWarp prst="textNoShape">
              <a:avLst/>
            </a:prstTxWarp>
            <a:noAutofit/>
          </a:bodyPr>
          <a:lstStyle/>
          <a:p>
            <a:pPr defTabSz="951028" fontAlgn="base">
              <a:spcBef>
                <a:spcPct val="0"/>
              </a:spcBef>
              <a:spcAft>
                <a:spcPct val="0"/>
              </a:spcAft>
              <a:defRPr/>
            </a:pPr>
            <a:r>
              <a:rPr lang="en-US" sz="2448" kern="0" dirty="0">
                <a:solidFill>
                  <a:srgbClr val="00188F"/>
                </a:solidFill>
                <a:latin typeface="+mj-lt"/>
                <a:ea typeface="Segoe UI" pitchFamily="34" charset="0"/>
                <a:cs typeface="Segoe UI" pitchFamily="34" charset="0"/>
              </a:rPr>
              <a:t>Scale infinitely and manage planned or unexpected events with elastic data stores</a:t>
            </a:r>
          </a:p>
        </p:txBody>
      </p:sp>
      <p:sp>
        <p:nvSpPr>
          <p:cNvPr id="252" name="Rectangle 251"/>
          <p:cNvSpPr/>
          <p:nvPr/>
        </p:nvSpPr>
        <p:spPr bwMode="auto">
          <a:xfrm>
            <a:off x="467183" y="3489360"/>
            <a:ext cx="6592987" cy="1711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46630" rIns="93260" bIns="46630" numCol="1" spcCol="0" rtlCol="0" fromWordArt="0" anchor="ctr" anchorCtr="0" forceAA="0" compatLnSpc="1">
            <a:prstTxWarp prst="textNoShape">
              <a:avLst/>
            </a:prstTxWarp>
            <a:noAutofit/>
          </a:bodyPr>
          <a:lstStyle/>
          <a:p>
            <a:pPr defTabSz="951028" fontAlgn="base">
              <a:spcBef>
                <a:spcPct val="0"/>
              </a:spcBef>
              <a:spcAft>
                <a:spcPct val="0"/>
              </a:spcAft>
              <a:defRPr/>
            </a:pPr>
            <a:r>
              <a:rPr lang="en-US" sz="2448" kern="0" dirty="0">
                <a:solidFill>
                  <a:srgbClr val="002050"/>
                </a:solidFill>
                <a:latin typeface="+mj-lt"/>
                <a:ea typeface="Segoe UI" pitchFamily="34" charset="0"/>
                <a:cs typeface="Segoe UI" pitchFamily="34" charset="0"/>
              </a:rPr>
              <a:t>Aggregate any type of data and connect information to wherever you need it</a:t>
            </a:r>
          </a:p>
        </p:txBody>
      </p:sp>
      <p:sp>
        <p:nvSpPr>
          <p:cNvPr id="138" name="Freeform 137"/>
          <p:cNvSpPr>
            <a:spLocks/>
          </p:cNvSpPr>
          <p:nvPr/>
        </p:nvSpPr>
        <p:spPr bwMode="auto">
          <a:xfrm flipH="1">
            <a:off x="9964383" y="1851071"/>
            <a:ext cx="1197307" cy="716601"/>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accent1"/>
          </a:solidFill>
          <a:ln w="15875">
            <a:solidFill>
              <a:schemeClr val="tx1"/>
            </a:solidFill>
          </a:ln>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ysClr val="windowText" lastClr="000000"/>
              </a:solidFill>
            </a:endParaRPr>
          </a:p>
        </p:txBody>
      </p:sp>
      <p:sp>
        <p:nvSpPr>
          <p:cNvPr id="139" name="Freeform 138"/>
          <p:cNvSpPr>
            <a:spLocks/>
          </p:cNvSpPr>
          <p:nvPr/>
        </p:nvSpPr>
        <p:spPr bwMode="auto">
          <a:xfrm flipH="1">
            <a:off x="9895676" y="1350788"/>
            <a:ext cx="1110603" cy="660533"/>
          </a:xfrm>
          <a:custGeom>
            <a:avLst/>
            <a:gdLst>
              <a:gd name="connsiteX0" fmla="*/ 544894 w 1088925"/>
              <a:gd name="connsiteY0" fmla="*/ 0 h 647640"/>
              <a:gd name="connsiteX1" fmla="*/ 337110 w 1088925"/>
              <a:gd name="connsiteY1" fmla="*/ 170280 h 647640"/>
              <a:gd name="connsiteX2" fmla="*/ 336248 w 1088925"/>
              <a:gd name="connsiteY2" fmla="*/ 172009 h 647640"/>
              <a:gd name="connsiteX3" fmla="*/ 334523 w 1088925"/>
              <a:gd name="connsiteY3" fmla="*/ 192754 h 647640"/>
              <a:gd name="connsiteX4" fmla="*/ 332799 w 1088925"/>
              <a:gd name="connsiteY4" fmla="*/ 192754 h 647640"/>
              <a:gd name="connsiteX5" fmla="*/ 202611 w 1088925"/>
              <a:gd name="connsiteY5" fmla="*/ 246345 h 647640"/>
              <a:gd name="connsiteX6" fmla="*/ 201749 w 1088925"/>
              <a:gd name="connsiteY6" fmla="*/ 248074 h 647640"/>
              <a:gd name="connsiteX7" fmla="*/ 193989 w 1088925"/>
              <a:gd name="connsiteY7" fmla="*/ 256717 h 647640"/>
              <a:gd name="connsiteX8" fmla="*/ 0 w 1088925"/>
              <a:gd name="connsiteY8" fmla="*/ 453793 h 647640"/>
              <a:gd name="connsiteX9" fmla="*/ 107301 w 1088925"/>
              <a:gd name="connsiteY9" fmla="*/ 630043 h 647640"/>
              <a:gd name="connsiteX10" fmla="*/ 150572 w 1088925"/>
              <a:gd name="connsiteY10" fmla="*/ 642861 h 647640"/>
              <a:gd name="connsiteX11" fmla="*/ 166072 w 1088925"/>
              <a:gd name="connsiteY11" fmla="*/ 611793 h 647640"/>
              <a:gd name="connsiteX12" fmla="*/ 122642 w 1088925"/>
              <a:gd name="connsiteY12" fmla="*/ 598925 h 647640"/>
              <a:gd name="connsiteX13" fmla="*/ 34254 w 1088925"/>
              <a:gd name="connsiteY13" fmla="*/ 453736 h 647640"/>
              <a:gd name="connsiteX14" fmla="*/ 197207 w 1088925"/>
              <a:gd name="connsiteY14" fmla="*/ 291308 h 647640"/>
              <a:gd name="connsiteX15" fmla="*/ 200656 w 1088925"/>
              <a:gd name="connsiteY15" fmla="*/ 291308 h 647640"/>
              <a:gd name="connsiteX16" fmla="*/ 215313 w 1088925"/>
              <a:gd name="connsiteY16" fmla="*/ 285260 h 647640"/>
              <a:gd name="connsiteX17" fmla="*/ 227384 w 1088925"/>
              <a:gd name="connsiteY17" fmla="*/ 270572 h 647640"/>
              <a:gd name="connsiteX18" fmla="*/ 331708 w 1088925"/>
              <a:gd name="connsiteY18" fmla="*/ 227373 h 647640"/>
              <a:gd name="connsiteX19" fmla="*/ 348090 w 1088925"/>
              <a:gd name="connsiteY19" fmla="*/ 229101 h 647640"/>
              <a:gd name="connsiteX20" fmla="*/ 367058 w 1088925"/>
              <a:gd name="connsiteY20" fmla="*/ 213549 h 647640"/>
              <a:gd name="connsiteX21" fmla="*/ 370507 w 1088925"/>
              <a:gd name="connsiteY21" fmla="*/ 176398 h 647640"/>
              <a:gd name="connsiteX22" fmla="*/ 544668 w 1088925"/>
              <a:gd name="connsiteY22" fmla="*/ 34705 h 647640"/>
              <a:gd name="connsiteX23" fmla="*/ 692102 w 1088925"/>
              <a:gd name="connsiteY23" fmla="*/ 112463 h 647640"/>
              <a:gd name="connsiteX24" fmla="*/ 701586 w 1088925"/>
              <a:gd name="connsiteY24" fmla="*/ 129743 h 647640"/>
              <a:gd name="connsiteX25" fmla="*/ 723141 w 1088925"/>
              <a:gd name="connsiteY25" fmla="*/ 137519 h 647640"/>
              <a:gd name="connsiteX26" fmla="*/ 739522 w 1088925"/>
              <a:gd name="connsiteY26" fmla="*/ 131471 h 647640"/>
              <a:gd name="connsiteX27" fmla="*/ 792116 w 1088925"/>
              <a:gd name="connsiteY27" fmla="*/ 123695 h 647640"/>
              <a:gd name="connsiteX28" fmla="*/ 969726 w 1088925"/>
              <a:gd name="connsiteY28" fmla="*/ 300811 h 647640"/>
              <a:gd name="connsiteX29" fmla="*/ 968002 w 1088925"/>
              <a:gd name="connsiteY29" fmla="*/ 325003 h 647640"/>
              <a:gd name="connsiteX30" fmla="*/ 977486 w 1088925"/>
              <a:gd name="connsiteY30" fmla="*/ 341418 h 647640"/>
              <a:gd name="connsiteX31" fmla="*/ 990418 w 1088925"/>
              <a:gd name="connsiteY31" fmla="*/ 348330 h 647640"/>
              <a:gd name="connsiteX32" fmla="*/ 1054220 w 1088925"/>
              <a:gd name="connsiteY32" fmla="*/ 470152 h 647640"/>
              <a:gd name="connsiteX33" fmla="*/ 906786 w 1088925"/>
              <a:gd name="connsiteY33" fmla="*/ 617028 h 647640"/>
              <a:gd name="connsiteX34" fmla="*/ 899889 w 1088925"/>
              <a:gd name="connsiteY34" fmla="*/ 617028 h 647640"/>
              <a:gd name="connsiteX35" fmla="*/ 897406 w 1088925"/>
              <a:gd name="connsiteY35" fmla="*/ 617028 h 647640"/>
              <a:gd name="connsiteX36" fmla="*/ 927836 w 1088925"/>
              <a:gd name="connsiteY36" fmla="*/ 633573 h 647640"/>
              <a:gd name="connsiteX37" fmla="*/ 944846 w 1088925"/>
              <a:gd name="connsiteY37" fmla="*/ 647640 h 647640"/>
              <a:gd name="connsiteX38" fmla="*/ 977624 w 1088925"/>
              <a:gd name="connsiteY38" fmla="*/ 637471 h 647640"/>
              <a:gd name="connsiteX39" fmla="*/ 1088925 w 1088925"/>
              <a:gd name="connsiteY39" fmla="*/ 470216 h 647640"/>
              <a:gd name="connsiteX40" fmla="*/ 1008743 w 1088925"/>
              <a:gd name="connsiteY40" fmla="*/ 318952 h 647640"/>
              <a:gd name="connsiteX41" fmla="*/ 1007019 w 1088925"/>
              <a:gd name="connsiteY41" fmla="*/ 318088 h 647640"/>
              <a:gd name="connsiteX42" fmla="*/ 1003570 w 1088925"/>
              <a:gd name="connsiteY42" fmla="*/ 316359 h 647640"/>
              <a:gd name="connsiteX43" fmla="*/ 1004432 w 1088925"/>
              <a:gd name="connsiteY43" fmla="*/ 302529 h 647640"/>
              <a:gd name="connsiteX44" fmla="*/ 1004432 w 1088925"/>
              <a:gd name="connsiteY44" fmla="*/ 301664 h 647640"/>
              <a:gd name="connsiteX45" fmla="*/ 792337 w 1088925"/>
              <a:gd name="connsiteY45" fmla="*/ 89030 h 647640"/>
              <a:gd name="connsiteX46" fmla="*/ 728537 w 1088925"/>
              <a:gd name="connsiteY46" fmla="*/ 98538 h 647640"/>
              <a:gd name="connsiteX47" fmla="*/ 727674 w 1088925"/>
              <a:gd name="connsiteY47" fmla="*/ 99402 h 647640"/>
              <a:gd name="connsiteX48" fmla="*/ 725088 w 1088925"/>
              <a:gd name="connsiteY48" fmla="*/ 100267 h 647640"/>
              <a:gd name="connsiteX49" fmla="*/ 722502 w 1088925"/>
              <a:gd name="connsiteY49" fmla="*/ 95081 h 647640"/>
              <a:gd name="connsiteX50" fmla="*/ 721639 w 1088925"/>
              <a:gd name="connsiteY50" fmla="*/ 94216 h 647640"/>
              <a:gd name="connsiteX51" fmla="*/ 544894 w 1088925"/>
              <a:gd name="connsiteY51" fmla="*/ 0 h 64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088925" h="647640">
                <a:moveTo>
                  <a:pt x="544894" y="0"/>
                </a:moveTo>
                <a:cubicBezTo>
                  <a:pt x="444882" y="0"/>
                  <a:pt x="356940" y="71743"/>
                  <a:pt x="337110" y="170280"/>
                </a:cubicBezTo>
                <a:cubicBezTo>
                  <a:pt x="336248" y="170280"/>
                  <a:pt x="336248" y="171145"/>
                  <a:pt x="336248" y="172009"/>
                </a:cubicBezTo>
                <a:cubicBezTo>
                  <a:pt x="336248" y="172009"/>
                  <a:pt x="336248" y="172009"/>
                  <a:pt x="334523" y="192754"/>
                </a:cubicBezTo>
                <a:cubicBezTo>
                  <a:pt x="333661" y="192754"/>
                  <a:pt x="332799" y="192754"/>
                  <a:pt x="332799" y="192754"/>
                </a:cubicBezTo>
                <a:cubicBezTo>
                  <a:pt x="283655" y="192754"/>
                  <a:pt x="237098" y="211770"/>
                  <a:pt x="202611" y="246345"/>
                </a:cubicBezTo>
                <a:cubicBezTo>
                  <a:pt x="202611" y="247209"/>
                  <a:pt x="201749" y="247209"/>
                  <a:pt x="201749" y="248074"/>
                </a:cubicBezTo>
                <a:cubicBezTo>
                  <a:pt x="201749" y="248074"/>
                  <a:pt x="201749" y="248074"/>
                  <a:pt x="193989" y="256717"/>
                </a:cubicBezTo>
                <a:cubicBezTo>
                  <a:pt x="87080" y="258446"/>
                  <a:pt x="0" y="346612"/>
                  <a:pt x="0" y="453793"/>
                </a:cubicBezTo>
                <a:cubicBezTo>
                  <a:pt x="0" y="530290"/>
                  <a:pt x="43163" y="597062"/>
                  <a:pt x="107301" y="630043"/>
                </a:cubicBezTo>
                <a:lnTo>
                  <a:pt x="150572" y="642861"/>
                </a:lnTo>
                <a:lnTo>
                  <a:pt x="166072" y="611793"/>
                </a:lnTo>
                <a:lnTo>
                  <a:pt x="122642" y="598925"/>
                </a:lnTo>
                <a:cubicBezTo>
                  <a:pt x="69658" y="571669"/>
                  <a:pt x="34254" y="516591"/>
                  <a:pt x="34254" y="453736"/>
                </a:cubicBezTo>
                <a:cubicBezTo>
                  <a:pt x="34254" y="363882"/>
                  <a:pt x="107540" y="291308"/>
                  <a:pt x="197207" y="291308"/>
                </a:cubicBezTo>
                <a:cubicBezTo>
                  <a:pt x="197207" y="291308"/>
                  <a:pt x="197207" y="291308"/>
                  <a:pt x="200656" y="291308"/>
                </a:cubicBezTo>
                <a:cubicBezTo>
                  <a:pt x="206692" y="291308"/>
                  <a:pt x="211865" y="289580"/>
                  <a:pt x="215313" y="285260"/>
                </a:cubicBezTo>
                <a:cubicBezTo>
                  <a:pt x="215313" y="285260"/>
                  <a:pt x="215313" y="285260"/>
                  <a:pt x="227384" y="270572"/>
                </a:cubicBezTo>
                <a:cubicBezTo>
                  <a:pt x="254974" y="242925"/>
                  <a:pt x="292048" y="227373"/>
                  <a:pt x="331708" y="227373"/>
                </a:cubicBezTo>
                <a:cubicBezTo>
                  <a:pt x="331708" y="227373"/>
                  <a:pt x="331708" y="227373"/>
                  <a:pt x="348090" y="229101"/>
                </a:cubicBezTo>
                <a:cubicBezTo>
                  <a:pt x="357574" y="229965"/>
                  <a:pt x="366196" y="223053"/>
                  <a:pt x="367058" y="213549"/>
                </a:cubicBezTo>
                <a:cubicBezTo>
                  <a:pt x="367058" y="213549"/>
                  <a:pt x="367058" y="213549"/>
                  <a:pt x="370507" y="176398"/>
                </a:cubicBezTo>
                <a:cubicBezTo>
                  <a:pt x="387751" y="94320"/>
                  <a:pt x="461036" y="34705"/>
                  <a:pt x="544668" y="34705"/>
                </a:cubicBezTo>
                <a:cubicBezTo>
                  <a:pt x="604159" y="34705"/>
                  <a:pt x="659339" y="64081"/>
                  <a:pt x="692102" y="112463"/>
                </a:cubicBezTo>
                <a:cubicBezTo>
                  <a:pt x="692102" y="112463"/>
                  <a:pt x="692102" y="112463"/>
                  <a:pt x="701586" y="129743"/>
                </a:cubicBezTo>
                <a:cubicBezTo>
                  <a:pt x="705897" y="137519"/>
                  <a:pt x="714519" y="140975"/>
                  <a:pt x="723141" y="137519"/>
                </a:cubicBezTo>
                <a:cubicBezTo>
                  <a:pt x="723141" y="137519"/>
                  <a:pt x="723141" y="137519"/>
                  <a:pt x="739522" y="131471"/>
                </a:cubicBezTo>
                <a:cubicBezTo>
                  <a:pt x="755904" y="126287"/>
                  <a:pt x="774010" y="123695"/>
                  <a:pt x="792116" y="123695"/>
                </a:cubicBezTo>
                <a:cubicBezTo>
                  <a:pt x="889543" y="123695"/>
                  <a:pt x="969726" y="203182"/>
                  <a:pt x="969726" y="300811"/>
                </a:cubicBezTo>
                <a:cubicBezTo>
                  <a:pt x="969726" y="300811"/>
                  <a:pt x="969726" y="300811"/>
                  <a:pt x="968002" y="325003"/>
                </a:cubicBezTo>
                <a:cubicBezTo>
                  <a:pt x="968002" y="331915"/>
                  <a:pt x="971450" y="337963"/>
                  <a:pt x="977486" y="341418"/>
                </a:cubicBezTo>
                <a:cubicBezTo>
                  <a:pt x="977486" y="341418"/>
                  <a:pt x="977486" y="341418"/>
                  <a:pt x="990418" y="348330"/>
                </a:cubicBezTo>
                <a:cubicBezTo>
                  <a:pt x="1030079" y="375978"/>
                  <a:pt x="1054220" y="420905"/>
                  <a:pt x="1054220" y="470152"/>
                </a:cubicBezTo>
                <a:cubicBezTo>
                  <a:pt x="1054220" y="550502"/>
                  <a:pt x="988694" y="617028"/>
                  <a:pt x="906786" y="617028"/>
                </a:cubicBezTo>
                <a:cubicBezTo>
                  <a:pt x="906786" y="617028"/>
                  <a:pt x="906786" y="617028"/>
                  <a:pt x="899889" y="617028"/>
                </a:cubicBezTo>
                <a:lnTo>
                  <a:pt x="897406" y="617028"/>
                </a:lnTo>
                <a:lnTo>
                  <a:pt x="927836" y="633573"/>
                </a:lnTo>
                <a:lnTo>
                  <a:pt x="944846" y="647640"/>
                </a:lnTo>
                <a:lnTo>
                  <a:pt x="977624" y="637471"/>
                </a:lnTo>
                <a:cubicBezTo>
                  <a:pt x="1042853" y="609919"/>
                  <a:pt x="1088925" y="545416"/>
                  <a:pt x="1088925" y="470216"/>
                </a:cubicBezTo>
                <a:cubicBezTo>
                  <a:pt x="1088925" y="409710"/>
                  <a:pt x="1058749" y="353526"/>
                  <a:pt x="1008743" y="318952"/>
                </a:cubicBezTo>
                <a:cubicBezTo>
                  <a:pt x="1008743" y="318952"/>
                  <a:pt x="1007881" y="318952"/>
                  <a:pt x="1007019" y="318088"/>
                </a:cubicBezTo>
                <a:cubicBezTo>
                  <a:pt x="1007019" y="318088"/>
                  <a:pt x="1007019" y="318088"/>
                  <a:pt x="1003570" y="316359"/>
                </a:cubicBezTo>
                <a:cubicBezTo>
                  <a:pt x="1003570" y="316359"/>
                  <a:pt x="1003570" y="316359"/>
                  <a:pt x="1004432" y="302529"/>
                </a:cubicBezTo>
                <a:cubicBezTo>
                  <a:pt x="1004432" y="302529"/>
                  <a:pt x="1004432" y="301664"/>
                  <a:pt x="1004432" y="301664"/>
                </a:cubicBezTo>
                <a:cubicBezTo>
                  <a:pt x="1004432" y="184110"/>
                  <a:pt x="909593" y="89030"/>
                  <a:pt x="792337" y="89030"/>
                </a:cubicBezTo>
                <a:cubicBezTo>
                  <a:pt x="770783" y="89030"/>
                  <a:pt x="749229" y="92488"/>
                  <a:pt x="728537" y="98538"/>
                </a:cubicBezTo>
                <a:cubicBezTo>
                  <a:pt x="728537" y="98538"/>
                  <a:pt x="728537" y="99402"/>
                  <a:pt x="727674" y="99402"/>
                </a:cubicBezTo>
                <a:cubicBezTo>
                  <a:pt x="727674" y="99402"/>
                  <a:pt x="727674" y="99402"/>
                  <a:pt x="725088" y="100267"/>
                </a:cubicBezTo>
                <a:cubicBezTo>
                  <a:pt x="725088" y="100267"/>
                  <a:pt x="725088" y="100267"/>
                  <a:pt x="722502" y="95081"/>
                </a:cubicBezTo>
                <a:cubicBezTo>
                  <a:pt x="722502" y="95081"/>
                  <a:pt x="721639" y="94216"/>
                  <a:pt x="721639" y="94216"/>
                </a:cubicBezTo>
                <a:cubicBezTo>
                  <a:pt x="681979" y="35439"/>
                  <a:pt x="615592" y="0"/>
                  <a:pt x="544894" y="0"/>
                </a:cubicBezTo>
                <a:close/>
              </a:path>
            </a:pathLst>
          </a:custGeom>
          <a:solidFill>
            <a:schemeClr val="accent1"/>
          </a:solidFill>
          <a:ln w="15875">
            <a:solidFill>
              <a:schemeClr val="tx1"/>
            </a:solidFill>
          </a:ln>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ysClr val="windowText" lastClr="000000"/>
              </a:solidFill>
            </a:endParaRPr>
          </a:p>
        </p:txBody>
      </p:sp>
      <p:sp>
        <p:nvSpPr>
          <p:cNvPr id="206" name="Freeform 205"/>
          <p:cNvSpPr>
            <a:spLocks/>
          </p:cNvSpPr>
          <p:nvPr/>
        </p:nvSpPr>
        <p:spPr bwMode="auto">
          <a:xfrm>
            <a:off x="8419576" y="5201137"/>
            <a:ext cx="1208116" cy="1169339"/>
          </a:xfrm>
          <a:custGeom>
            <a:avLst/>
            <a:gdLst>
              <a:gd name="connsiteX0" fmla="*/ 1374746 w 4797425"/>
              <a:gd name="connsiteY0" fmla="*/ 3544713 h 4643438"/>
              <a:gd name="connsiteX1" fmla="*/ 1374746 w 4797425"/>
              <a:gd name="connsiteY1" fmla="*/ 4431859 h 4643438"/>
              <a:gd name="connsiteX2" fmla="*/ 1374746 w 4797425"/>
              <a:gd name="connsiteY2" fmla="*/ 4473575 h 4643438"/>
              <a:gd name="connsiteX3" fmla="*/ 1612356 w 4797425"/>
              <a:gd name="connsiteY3" fmla="*/ 4473575 h 4643438"/>
              <a:gd name="connsiteX4" fmla="*/ 1932802 w 4797425"/>
              <a:gd name="connsiteY4" fmla="*/ 4473575 h 4643438"/>
              <a:gd name="connsiteX5" fmla="*/ 1935194 w 4797425"/>
              <a:gd name="connsiteY5" fmla="*/ 4473575 h 4643438"/>
              <a:gd name="connsiteX6" fmla="*/ 1935194 w 4797425"/>
              <a:gd name="connsiteY6" fmla="*/ 4380126 h 4643438"/>
              <a:gd name="connsiteX7" fmla="*/ 1935194 w 4797425"/>
              <a:gd name="connsiteY7" fmla="*/ 3544713 h 4643438"/>
              <a:gd name="connsiteX8" fmla="*/ 1374746 w 4797425"/>
              <a:gd name="connsiteY8" fmla="*/ 3544713 h 4643438"/>
              <a:gd name="connsiteX9" fmla="*/ 2762250 w 4797425"/>
              <a:gd name="connsiteY9" fmla="*/ 2568575 h 4643438"/>
              <a:gd name="connsiteX10" fmla="*/ 2762250 w 4797425"/>
              <a:gd name="connsiteY10" fmla="*/ 3013075 h 4643438"/>
              <a:gd name="connsiteX11" fmla="*/ 3321050 w 4797425"/>
              <a:gd name="connsiteY11" fmla="*/ 3013075 h 4643438"/>
              <a:gd name="connsiteX12" fmla="*/ 3321050 w 4797425"/>
              <a:gd name="connsiteY12" fmla="*/ 2568575 h 4643438"/>
              <a:gd name="connsiteX13" fmla="*/ 1374775 w 4797425"/>
              <a:gd name="connsiteY13" fmla="*/ 2568575 h 4643438"/>
              <a:gd name="connsiteX14" fmla="*/ 1374775 w 4797425"/>
              <a:gd name="connsiteY14" fmla="*/ 3013075 h 4643438"/>
              <a:gd name="connsiteX15" fmla="*/ 1935163 w 4797425"/>
              <a:gd name="connsiteY15" fmla="*/ 3013075 h 4643438"/>
              <a:gd name="connsiteX16" fmla="*/ 1935163 w 4797425"/>
              <a:gd name="connsiteY16" fmla="*/ 2568575 h 4643438"/>
              <a:gd name="connsiteX17" fmla="*/ 2677155 w 4797425"/>
              <a:gd name="connsiteY17" fmla="*/ 2398713 h 4643438"/>
              <a:gd name="connsiteX18" fmla="*/ 3406147 w 4797425"/>
              <a:gd name="connsiteY18" fmla="*/ 2398713 h 4643438"/>
              <a:gd name="connsiteX19" fmla="*/ 3490913 w 4797425"/>
              <a:gd name="connsiteY19" fmla="*/ 2483494 h 4643438"/>
              <a:gd name="connsiteX20" fmla="*/ 3490913 w 4797425"/>
              <a:gd name="connsiteY20" fmla="*/ 3098157 h 4643438"/>
              <a:gd name="connsiteX21" fmla="*/ 3406147 w 4797425"/>
              <a:gd name="connsiteY21" fmla="*/ 3182938 h 4643438"/>
              <a:gd name="connsiteX22" fmla="*/ 2677155 w 4797425"/>
              <a:gd name="connsiteY22" fmla="*/ 3182938 h 4643438"/>
              <a:gd name="connsiteX23" fmla="*/ 2592388 w 4797425"/>
              <a:gd name="connsiteY23" fmla="*/ 3098157 h 4643438"/>
              <a:gd name="connsiteX24" fmla="*/ 2592388 w 4797425"/>
              <a:gd name="connsiteY24" fmla="*/ 2483494 h 4643438"/>
              <a:gd name="connsiteX25" fmla="*/ 2677155 w 4797425"/>
              <a:gd name="connsiteY25" fmla="*/ 2398713 h 4643438"/>
              <a:gd name="connsiteX26" fmla="*/ 1289830 w 4797425"/>
              <a:gd name="connsiteY26" fmla="*/ 2398713 h 4643438"/>
              <a:gd name="connsiteX27" fmla="*/ 2020110 w 4797425"/>
              <a:gd name="connsiteY27" fmla="*/ 2398713 h 4643438"/>
              <a:gd name="connsiteX28" fmla="*/ 2105026 w 4797425"/>
              <a:gd name="connsiteY28" fmla="*/ 2483494 h 4643438"/>
              <a:gd name="connsiteX29" fmla="*/ 2105026 w 4797425"/>
              <a:gd name="connsiteY29" fmla="*/ 3098157 h 4643438"/>
              <a:gd name="connsiteX30" fmla="*/ 2020110 w 4797425"/>
              <a:gd name="connsiteY30" fmla="*/ 3182938 h 4643438"/>
              <a:gd name="connsiteX31" fmla="*/ 1289830 w 4797425"/>
              <a:gd name="connsiteY31" fmla="*/ 3182938 h 4643438"/>
              <a:gd name="connsiteX32" fmla="*/ 1204913 w 4797425"/>
              <a:gd name="connsiteY32" fmla="*/ 3098157 h 4643438"/>
              <a:gd name="connsiteX33" fmla="*/ 1204913 w 4797425"/>
              <a:gd name="connsiteY33" fmla="*/ 2483494 h 4643438"/>
              <a:gd name="connsiteX34" fmla="*/ 1289830 w 4797425"/>
              <a:gd name="connsiteY34" fmla="*/ 2398713 h 4643438"/>
              <a:gd name="connsiteX35" fmla="*/ 2762250 w 4797425"/>
              <a:gd name="connsiteY35" fmla="*/ 1587500 h 4643438"/>
              <a:gd name="connsiteX36" fmla="*/ 2762250 w 4797425"/>
              <a:gd name="connsiteY36" fmla="*/ 2036763 h 4643438"/>
              <a:gd name="connsiteX37" fmla="*/ 3321050 w 4797425"/>
              <a:gd name="connsiteY37" fmla="*/ 2036763 h 4643438"/>
              <a:gd name="connsiteX38" fmla="*/ 3321050 w 4797425"/>
              <a:gd name="connsiteY38" fmla="*/ 1587500 h 4643438"/>
              <a:gd name="connsiteX39" fmla="*/ 1374775 w 4797425"/>
              <a:gd name="connsiteY39" fmla="*/ 1587500 h 4643438"/>
              <a:gd name="connsiteX40" fmla="*/ 1374775 w 4797425"/>
              <a:gd name="connsiteY40" fmla="*/ 2036763 h 4643438"/>
              <a:gd name="connsiteX41" fmla="*/ 1935163 w 4797425"/>
              <a:gd name="connsiteY41" fmla="*/ 2036763 h 4643438"/>
              <a:gd name="connsiteX42" fmla="*/ 1935163 w 4797425"/>
              <a:gd name="connsiteY42" fmla="*/ 1587500 h 4643438"/>
              <a:gd name="connsiteX43" fmla="*/ 2677155 w 4797425"/>
              <a:gd name="connsiteY43" fmla="*/ 1417638 h 4643438"/>
              <a:gd name="connsiteX44" fmla="*/ 3406147 w 4797425"/>
              <a:gd name="connsiteY44" fmla="*/ 1417638 h 4643438"/>
              <a:gd name="connsiteX45" fmla="*/ 3490913 w 4797425"/>
              <a:gd name="connsiteY45" fmla="*/ 1502476 h 4643438"/>
              <a:gd name="connsiteX46" fmla="*/ 3490913 w 4797425"/>
              <a:gd name="connsiteY46" fmla="*/ 2121789 h 4643438"/>
              <a:gd name="connsiteX47" fmla="*/ 3406147 w 4797425"/>
              <a:gd name="connsiteY47" fmla="*/ 2206626 h 4643438"/>
              <a:gd name="connsiteX48" fmla="*/ 2677155 w 4797425"/>
              <a:gd name="connsiteY48" fmla="*/ 2206626 h 4643438"/>
              <a:gd name="connsiteX49" fmla="*/ 2592388 w 4797425"/>
              <a:gd name="connsiteY49" fmla="*/ 2121789 h 4643438"/>
              <a:gd name="connsiteX50" fmla="*/ 2592388 w 4797425"/>
              <a:gd name="connsiteY50" fmla="*/ 1502476 h 4643438"/>
              <a:gd name="connsiteX51" fmla="*/ 2677155 w 4797425"/>
              <a:gd name="connsiteY51" fmla="*/ 1417638 h 4643438"/>
              <a:gd name="connsiteX52" fmla="*/ 1289830 w 4797425"/>
              <a:gd name="connsiteY52" fmla="*/ 1417638 h 4643438"/>
              <a:gd name="connsiteX53" fmla="*/ 2020110 w 4797425"/>
              <a:gd name="connsiteY53" fmla="*/ 1417638 h 4643438"/>
              <a:gd name="connsiteX54" fmla="*/ 2105026 w 4797425"/>
              <a:gd name="connsiteY54" fmla="*/ 1502476 h 4643438"/>
              <a:gd name="connsiteX55" fmla="*/ 2105026 w 4797425"/>
              <a:gd name="connsiteY55" fmla="*/ 2121789 h 4643438"/>
              <a:gd name="connsiteX56" fmla="*/ 2020110 w 4797425"/>
              <a:gd name="connsiteY56" fmla="*/ 2206626 h 4643438"/>
              <a:gd name="connsiteX57" fmla="*/ 1289830 w 4797425"/>
              <a:gd name="connsiteY57" fmla="*/ 2206626 h 4643438"/>
              <a:gd name="connsiteX58" fmla="*/ 1204913 w 4797425"/>
              <a:gd name="connsiteY58" fmla="*/ 2121789 h 4643438"/>
              <a:gd name="connsiteX59" fmla="*/ 1204913 w 4797425"/>
              <a:gd name="connsiteY59" fmla="*/ 1502476 h 4643438"/>
              <a:gd name="connsiteX60" fmla="*/ 1289830 w 4797425"/>
              <a:gd name="connsiteY60" fmla="*/ 1417638 h 4643438"/>
              <a:gd name="connsiteX61" fmla="*/ 2762250 w 4797425"/>
              <a:gd name="connsiteY61" fmla="*/ 649288 h 4643438"/>
              <a:gd name="connsiteX62" fmla="*/ 2762250 w 4797425"/>
              <a:gd name="connsiteY62" fmla="*/ 1095376 h 4643438"/>
              <a:gd name="connsiteX63" fmla="*/ 3321050 w 4797425"/>
              <a:gd name="connsiteY63" fmla="*/ 1095376 h 4643438"/>
              <a:gd name="connsiteX64" fmla="*/ 3321050 w 4797425"/>
              <a:gd name="connsiteY64" fmla="*/ 649288 h 4643438"/>
              <a:gd name="connsiteX65" fmla="*/ 1374775 w 4797425"/>
              <a:gd name="connsiteY65" fmla="*/ 649288 h 4643438"/>
              <a:gd name="connsiteX66" fmla="*/ 1374775 w 4797425"/>
              <a:gd name="connsiteY66" fmla="*/ 1095376 h 4643438"/>
              <a:gd name="connsiteX67" fmla="*/ 1935163 w 4797425"/>
              <a:gd name="connsiteY67" fmla="*/ 1095376 h 4643438"/>
              <a:gd name="connsiteX68" fmla="*/ 1935163 w 4797425"/>
              <a:gd name="connsiteY68" fmla="*/ 649288 h 4643438"/>
              <a:gd name="connsiteX69" fmla="*/ 2677155 w 4797425"/>
              <a:gd name="connsiteY69" fmla="*/ 479425 h 4643438"/>
              <a:gd name="connsiteX70" fmla="*/ 3406147 w 4797425"/>
              <a:gd name="connsiteY70" fmla="*/ 479425 h 4643438"/>
              <a:gd name="connsiteX71" fmla="*/ 3490913 w 4797425"/>
              <a:gd name="connsiteY71" fmla="*/ 564378 h 4643438"/>
              <a:gd name="connsiteX72" fmla="*/ 3490913 w 4797425"/>
              <a:gd name="connsiteY72" fmla="*/ 1180285 h 4643438"/>
              <a:gd name="connsiteX73" fmla="*/ 3406147 w 4797425"/>
              <a:gd name="connsiteY73" fmla="*/ 1265238 h 4643438"/>
              <a:gd name="connsiteX74" fmla="*/ 2677155 w 4797425"/>
              <a:gd name="connsiteY74" fmla="*/ 1265238 h 4643438"/>
              <a:gd name="connsiteX75" fmla="*/ 2592388 w 4797425"/>
              <a:gd name="connsiteY75" fmla="*/ 1180285 h 4643438"/>
              <a:gd name="connsiteX76" fmla="*/ 2592388 w 4797425"/>
              <a:gd name="connsiteY76" fmla="*/ 564378 h 4643438"/>
              <a:gd name="connsiteX77" fmla="*/ 2677155 w 4797425"/>
              <a:gd name="connsiteY77" fmla="*/ 479425 h 4643438"/>
              <a:gd name="connsiteX78" fmla="*/ 1289830 w 4797425"/>
              <a:gd name="connsiteY78" fmla="*/ 479425 h 4643438"/>
              <a:gd name="connsiteX79" fmla="*/ 2020110 w 4797425"/>
              <a:gd name="connsiteY79" fmla="*/ 479425 h 4643438"/>
              <a:gd name="connsiteX80" fmla="*/ 2105026 w 4797425"/>
              <a:gd name="connsiteY80" fmla="*/ 564378 h 4643438"/>
              <a:gd name="connsiteX81" fmla="*/ 2105026 w 4797425"/>
              <a:gd name="connsiteY81" fmla="*/ 1180285 h 4643438"/>
              <a:gd name="connsiteX82" fmla="*/ 2020110 w 4797425"/>
              <a:gd name="connsiteY82" fmla="*/ 1265238 h 4643438"/>
              <a:gd name="connsiteX83" fmla="*/ 1289830 w 4797425"/>
              <a:gd name="connsiteY83" fmla="*/ 1265238 h 4643438"/>
              <a:gd name="connsiteX84" fmla="*/ 1204913 w 4797425"/>
              <a:gd name="connsiteY84" fmla="*/ 1180285 h 4643438"/>
              <a:gd name="connsiteX85" fmla="*/ 1204913 w 4797425"/>
              <a:gd name="connsiteY85" fmla="*/ 564378 h 4643438"/>
              <a:gd name="connsiteX86" fmla="*/ 1289830 w 4797425"/>
              <a:gd name="connsiteY86" fmla="*/ 479425 h 4643438"/>
              <a:gd name="connsiteX87" fmla="*/ 900113 w 4797425"/>
              <a:gd name="connsiteY87" fmla="*/ 169863 h 4643438"/>
              <a:gd name="connsiteX88" fmla="*/ 900113 w 4797425"/>
              <a:gd name="connsiteY88" fmla="*/ 4473575 h 4643438"/>
              <a:gd name="connsiteX89" fmla="*/ 1204913 w 4797425"/>
              <a:gd name="connsiteY89" fmla="*/ 4473575 h 4643438"/>
              <a:gd name="connsiteX90" fmla="*/ 1204913 w 4797425"/>
              <a:gd name="connsiteY90" fmla="*/ 4365191 h 4643438"/>
              <a:gd name="connsiteX91" fmla="*/ 1204913 w 4797425"/>
              <a:gd name="connsiteY91" fmla="*/ 3459869 h 4643438"/>
              <a:gd name="connsiteX92" fmla="*/ 1289830 w 4797425"/>
              <a:gd name="connsiteY92" fmla="*/ 3375025 h 4643438"/>
              <a:gd name="connsiteX93" fmla="*/ 2020110 w 4797425"/>
              <a:gd name="connsiteY93" fmla="*/ 3375025 h 4643438"/>
              <a:gd name="connsiteX94" fmla="*/ 2105026 w 4797425"/>
              <a:gd name="connsiteY94" fmla="*/ 3459869 h 4643438"/>
              <a:gd name="connsiteX95" fmla="*/ 2105026 w 4797425"/>
              <a:gd name="connsiteY95" fmla="*/ 4466587 h 4643438"/>
              <a:gd name="connsiteX96" fmla="*/ 2105026 w 4797425"/>
              <a:gd name="connsiteY96" fmla="*/ 4473575 h 4643438"/>
              <a:gd name="connsiteX97" fmla="*/ 2230369 w 4797425"/>
              <a:gd name="connsiteY97" fmla="*/ 4473575 h 4643438"/>
              <a:gd name="connsiteX98" fmla="*/ 3888949 w 4797425"/>
              <a:gd name="connsiteY98" fmla="*/ 4473575 h 4643438"/>
              <a:gd name="connsiteX99" fmla="*/ 3932238 w 4797425"/>
              <a:gd name="connsiteY99" fmla="*/ 4473575 h 4643438"/>
              <a:gd name="connsiteX100" fmla="*/ 3932238 w 4797425"/>
              <a:gd name="connsiteY100" fmla="*/ 169863 h 4643438"/>
              <a:gd name="connsiteX101" fmla="*/ 815077 w 4797425"/>
              <a:gd name="connsiteY101" fmla="*/ 0 h 4643438"/>
              <a:gd name="connsiteX102" fmla="*/ 4017274 w 4797425"/>
              <a:gd name="connsiteY102" fmla="*/ 0 h 4643438"/>
              <a:gd name="connsiteX103" fmla="*/ 4102100 w 4797425"/>
              <a:gd name="connsiteY103" fmla="*/ 84889 h 4643438"/>
              <a:gd name="connsiteX104" fmla="*/ 4102100 w 4797425"/>
              <a:gd name="connsiteY104" fmla="*/ 4459022 h 4643438"/>
              <a:gd name="connsiteX105" fmla="*/ 4102100 w 4797425"/>
              <a:gd name="connsiteY105" fmla="*/ 4473575 h 4643438"/>
              <a:gd name="connsiteX106" fmla="*/ 4134121 w 4797425"/>
              <a:gd name="connsiteY106" fmla="*/ 4473575 h 4643438"/>
              <a:gd name="connsiteX107" fmla="*/ 4712590 w 4797425"/>
              <a:gd name="connsiteY107" fmla="*/ 4473575 h 4643438"/>
              <a:gd name="connsiteX108" fmla="*/ 4797425 w 4797425"/>
              <a:gd name="connsiteY108" fmla="*/ 4558507 h 4643438"/>
              <a:gd name="connsiteX109" fmla="*/ 4712590 w 4797425"/>
              <a:gd name="connsiteY109" fmla="*/ 4643438 h 4643438"/>
              <a:gd name="connsiteX110" fmla="*/ 4292155 w 4797425"/>
              <a:gd name="connsiteY110" fmla="*/ 4643438 h 4643438"/>
              <a:gd name="connsiteX111" fmla="*/ 4017274 w 4797425"/>
              <a:gd name="connsiteY111" fmla="*/ 4643438 h 4643438"/>
              <a:gd name="connsiteX112" fmla="*/ 3897988 w 4797425"/>
              <a:gd name="connsiteY112" fmla="*/ 4643438 h 4643438"/>
              <a:gd name="connsiteX113" fmla="*/ 3726352 w 4797425"/>
              <a:gd name="connsiteY113" fmla="*/ 4643438 h 4643438"/>
              <a:gd name="connsiteX114" fmla="*/ 3529242 w 4797425"/>
              <a:gd name="connsiteY114" fmla="*/ 4643438 h 4643438"/>
              <a:gd name="connsiteX115" fmla="*/ 3453606 w 4797425"/>
              <a:gd name="connsiteY115" fmla="*/ 4643438 h 4643438"/>
              <a:gd name="connsiteX116" fmla="*/ 3198451 w 4797425"/>
              <a:gd name="connsiteY116" fmla="*/ 4643438 h 4643438"/>
              <a:gd name="connsiteX117" fmla="*/ 3185070 w 4797425"/>
              <a:gd name="connsiteY117" fmla="*/ 4643438 h 4643438"/>
              <a:gd name="connsiteX118" fmla="*/ 2960299 w 4797425"/>
              <a:gd name="connsiteY118" fmla="*/ 4643438 h 4643438"/>
              <a:gd name="connsiteX119" fmla="*/ 2864624 w 4797425"/>
              <a:gd name="connsiteY119" fmla="*/ 4643438 h 4643438"/>
              <a:gd name="connsiteX120" fmla="*/ 2738565 w 4797425"/>
              <a:gd name="connsiteY120" fmla="*/ 4643438 h 4643438"/>
              <a:gd name="connsiteX121" fmla="*/ 2567056 w 4797425"/>
              <a:gd name="connsiteY121" fmla="*/ 4643438 h 4643438"/>
              <a:gd name="connsiteX122" fmla="*/ 2532662 w 4797425"/>
              <a:gd name="connsiteY122" fmla="*/ 4643438 h 4643438"/>
              <a:gd name="connsiteX123" fmla="*/ 2342004 w 4797425"/>
              <a:gd name="connsiteY123" fmla="*/ 4643438 h 4643438"/>
              <a:gd name="connsiteX124" fmla="*/ 2291521 w 4797425"/>
              <a:gd name="connsiteY124" fmla="*/ 4643438 h 4643438"/>
              <a:gd name="connsiteX125" fmla="*/ 2166004 w 4797425"/>
              <a:gd name="connsiteY125" fmla="*/ 4643438 h 4643438"/>
              <a:gd name="connsiteX126" fmla="*/ 2037169 w 4797425"/>
              <a:gd name="connsiteY126" fmla="*/ 4643438 h 4643438"/>
              <a:gd name="connsiteX127" fmla="*/ 2020110 w 4797425"/>
              <a:gd name="connsiteY127" fmla="*/ 4643438 h 4643438"/>
              <a:gd name="connsiteX128" fmla="*/ 2004077 w 4797425"/>
              <a:gd name="connsiteY128" fmla="*/ 4643438 h 4643438"/>
              <a:gd name="connsiteX129" fmla="*/ 1803155 w 4797425"/>
              <a:gd name="connsiteY129" fmla="*/ 4643438 h 4643438"/>
              <a:gd name="connsiteX130" fmla="*/ 1786288 w 4797425"/>
              <a:gd name="connsiteY130" fmla="*/ 4643438 h 4643438"/>
              <a:gd name="connsiteX131" fmla="*/ 1596864 w 4797425"/>
              <a:gd name="connsiteY131" fmla="*/ 4643438 h 4643438"/>
              <a:gd name="connsiteX132" fmla="*/ 1588630 w 4797425"/>
              <a:gd name="connsiteY132" fmla="*/ 4643438 h 4643438"/>
              <a:gd name="connsiteX133" fmla="*/ 1433825 w 4797425"/>
              <a:gd name="connsiteY133" fmla="*/ 4643438 h 4643438"/>
              <a:gd name="connsiteX134" fmla="*/ 1392747 w 4797425"/>
              <a:gd name="connsiteY134" fmla="*/ 4643438 h 4643438"/>
              <a:gd name="connsiteX135" fmla="*/ 1295192 w 4797425"/>
              <a:gd name="connsiteY135" fmla="*/ 4643438 h 4643438"/>
              <a:gd name="connsiteX136" fmla="*/ 1289830 w 4797425"/>
              <a:gd name="connsiteY136" fmla="*/ 4643438 h 4643438"/>
              <a:gd name="connsiteX137" fmla="*/ 1215352 w 4797425"/>
              <a:gd name="connsiteY137" fmla="*/ 4643438 h 4643438"/>
              <a:gd name="connsiteX138" fmla="*/ 1214658 w 4797425"/>
              <a:gd name="connsiteY138" fmla="*/ 4643438 h 4643438"/>
              <a:gd name="connsiteX139" fmla="*/ 1144893 w 4797425"/>
              <a:gd name="connsiteY139" fmla="*/ 4643438 h 4643438"/>
              <a:gd name="connsiteX140" fmla="*/ 1083229 w 4797425"/>
              <a:gd name="connsiteY140" fmla="*/ 4643438 h 4643438"/>
              <a:gd name="connsiteX141" fmla="*/ 1053517 w 4797425"/>
              <a:gd name="connsiteY141" fmla="*/ 4643438 h 4643438"/>
              <a:gd name="connsiteX142" fmla="*/ 1029775 w 4797425"/>
              <a:gd name="connsiteY142" fmla="*/ 4643438 h 4643438"/>
              <a:gd name="connsiteX143" fmla="*/ 912800 w 4797425"/>
              <a:gd name="connsiteY143" fmla="*/ 4643438 h 4643438"/>
              <a:gd name="connsiteX144" fmla="*/ 908476 w 4797425"/>
              <a:gd name="connsiteY144" fmla="*/ 4643438 h 4643438"/>
              <a:gd name="connsiteX145" fmla="*/ 865111 w 4797425"/>
              <a:gd name="connsiteY145" fmla="*/ 4643438 h 4643438"/>
              <a:gd name="connsiteX146" fmla="*/ 815077 w 4797425"/>
              <a:gd name="connsiteY146" fmla="*/ 4643438 h 4643438"/>
              <a:gd name="connsiteX147" fmla="*/ 778687 w 4797425"/>
              <a:gd name="connsiteY147" fmla="*/ 4643438 h 4643438"/>
              <a:gd name="connsiteX148" fmla="*/ 84835 w 4797425"/>
              <a:gd name="connsiteY148" fmla="*/ 4643438 h 4643438"/>
              <a:gd name="connsiteX149" fmla="*/ 0 w 4797425"/>
              <a:gd name="connsiteY149" fmla="*/ 4558507 h 4643438"/>
              <a:gd name="connsiteX150" fmla="*/ 84835 w 4797425"/>
              <a:gd name="connsiteY150" fmla="*/ 4473575 h 4643438"/>
              <a:gd name="connsiteX151" fmla="*/ 505270 w 4797425"/>
              <a:gd name="connsiteY151" fmla="*/ 4473575 h 4643438"/>
              <a:gd name="connsiteX152" fmla="*/ 730250 w 4797425"/>
              <a:gd name="connsiteY152" fmla="*/ 4473575 h 4643438"/>
              <a:gd name="connsiteX153" fmla="*/ 730250 w 4797425"/>
              <a:gd name="connsiteY153" fmla="*/ 4152114 h 4643438"/>
              <a:gd name="connsiteX154" fmla="*/ 730250 w 4797425"/>
              <a:gd name="connsiteY154" fmla="*/ 84889 h 4643438"/>
              <a:gd name="connsiteX155" fmla="*/ 815077 w 4797425"/>
              <a:gd name="connsiteY155" fmla="*/ 0 h 464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4797425" h="4643438">
                <a:moveTo>
                  <a:pt x="1374746" y="3544713"/>
                </a:moveTo>
                <a:cubicBezTo>
                  <a:pt x="1374746" y="4051654"/>
                  <a:pt x="1374746" y="4305124"/>
                  <a:pt x="1374746" y="4431859"/>
                </a:cubicBezTo>
                <a:lnTo>
                  <a:pt x="1374746" y="4473575"/>
                </a:lnTo>
                <a:lnTo>
                  <a:pt x="1612356" y="4473575"/>
                </a:lnTo>
                <a:cubicBezTo>
                  <a:pt x="1723079" y="4473575"/>
                  <a:pt x="1829847" y="4473575"/>
                  <a:pt x="1932802" y="4473575"/>
                </a:cubicBezTo>
                <a:lnTo>
                  <a:pt x="1935194" y="4473575"/>
                </a:lnTo>
                <a:lnTo>
                  <a:pt x="1935194" y="4380126"/>
                </a:lnTo>
                <a:cubicBezTo>
                  <a:pt x="1935194" y="3544713"/>
                  <a:pt x="1935194" y="3544713"/>
                  <a:pt x="1935194" y="3544713"/>
                </a:cubicBezTo>
                <a:cubicBezTo>
                  <a:pt x="1374746" y="3544713"/>
                  <a:pt x="1374746" y="3544713"/>
                  <a:pt x="1374746" y="3544713"/>
                </a:cubicBezTo>
                <a:close/>
                <a:moveTo>
                  <a:pt x="2762250" y="2568575"/>
                </a:moveTo>
                <a:lnTo>
                  <a:pt x="2762250" y="3013075"/>
                </a:lnTo>
                <a:lnTo>
                  <a:pt x="3321050" y="3013075"/>
                </a:lnTo>
                <a:lnTo>
                  <a:pt x="3321050" y="2568575"/>
                </a:lnTo>
                <a:close/>
                <a:moveTo>
                  <a:pt x="1374775" y="2568575"/>
                </a:moveTo>
                <a:lnTo>
                  <a:pt x="1374775" y="3013075"/>
                </a:lnTo>
                <a:lnTo>
                  <a:pt x="1935163" y="3013075"/>
                </a:lnTo>
                <a:lnTo>
                  <a:pt x="1935163" y="2568575"/>
                </a:lnTo>
                <a:close/>
                <a:moveTo>
                  <a:pt x="2677155" y="2398713"/>
                </a:moveTo>
                <a:cubicBezTo>
                  <a:pt x="3406147" y="2398713"/>
                  <a:pt x="3406147" y="2398713"/>
                  <a:pt x="3406147" y="2398713"/>
                </a:cubicBezTo>
                <a:cubicBezTo>
                  <a:pt x="3452768" y="2398713"/>
                  <a:pt x="3490913" y="2436865"/>
                  <a:pt x="3490913" y="2483494"/>
                </a:cubicBezTo>
                <a:cubicBezTo>
                  <a:pt x="3490913" y="3098157"/>
                  <a:pt x="3490913" y="3098157"/>
                  <a:pt x="3490913" y="3098157"/>
                </a:cubicBezTo>
                <a:cubicBezTo>
                  <a:pt x="3490913" y="3144787"/>
                  <a:pt x="3452768" y="3182938"/>
                  <a:pt x="3406147" y="3182938"/>
                </a:cubicBezTo>
                <a:cubicBezTo>
                  <a:pt x="2677155" y="3182938"/>
                  <a:pt x="2677155" y="3182938"/>
                  <a:pt x="2677155" y="3182938"/>
                </a:cubicBezTo>
                <a:cubicBezTo>
                  <a:pt x="2630533" y="3182938"/>
                  <a:pt x="2592388" y="3144787"/>
                  <a:pt x="2592388" y="3098157"/>
                </a:cubicBezTo>
                <a:cubicBezTo>
                  <a:pt x="2592388" y="2483494"/>
                  <a:pt x="2592388" y="2483494"/>
                  <a:pt x="2592388" y="2483494"/>
                </a:cubicBezTo>
                <a:cubicBezTo>
                  <a:pt x="2592388" y="2436865"/>
                  <a:pt x="2630533" y="2398713"/>
                  <a:pt x="2677155" y="2398713"/>
                </a:cubicBezTo>
                <a:close/>
                <a:moveTo>
                  <a:pt x="1289830" y="2398713"/>
                </a:moveTo>
                <a:cubicBezTo>
                  <a:pt x="2020110" y="2398713"/>
                  <a:pt x="2020110" y="2398713"/>
                  <a:pt x="2020110" y="2398713"/>
                </a:cubicBezTo>
                <a:cubicBezTo>
                  <a:pt x="2066814" y="2398713"/>
                  <a:pt x="2105026" y="2436865"/>
                  <a:pt x="2105026" y="2483494"/>
                </a:cubicBezTo>
                <a:cubicBezTo>
                  <a:pt x="2105026" y="3098157"/>
                  <a:pt x="2105026" y="3098157"/>
                  <a:pt x="2105026" y="3098157"/>
                </a:cubicBezTo>
                <a:cubicBezTo>
                  <a:pt x="2105026" y="3144787"/>
                  <a:pt x="2066814" y="3182938"/>
                  <a:pt x="2020110" y="3182938"/>
                </a:cubicBezTo>
                <a:cubicBezTo>
                  <a:pt x="1289830" y="3182938"/>
                  <a:pt x="1289830" y="3182938"/>
                  <a:pt x="1289830" y="3182938"/>
                </a:cubicBezTo>
                <a:cubicBezTo>
                  <a:pt x="1243126" y="3182938"/>
                  <a:pt x="1204913" y="3144787"/>
                  <a:pt x="1204913" y="3098157"/>
                </a:cubicBezTo>
                <a:cubicBezTo>
                  <a:pt x="1204913" y="2483494"/>
                  <a:pt x="1204913" y="2483494"/>
                  <a:pt x="1204913" y="2483494"/>
                </a:cubicBezTo>
                <a:cubicBezTo>
                  <a:pt x="1204913" y="2436865"/>
                  <a:pt x="1243126" y="2398713"/>
                  <a:pt x="1289830" y="2398713"/>
                </a:cubicBezTo>
                <a:close/>
                <a:moveTo>
                  <a:pt x="2762250" y="1587500"/>
                </a:moveTo>
                <a:lnTo>
                  <a:pt x="2762250" y="2036763"/>
                </a:lnTo>
                <a:lnTo>
                  <a:pt x="3321050" y="2036763"/>
                </a:lnTo>
                <a:lnTo>
                  <a:pt x="3321050" y="1587500"/>
                </a:lnTo>
                <a:close/>
                <a:moveTo>
                  <a:pt x="1374775" y="1587500"/>
                </a:moveTo>
                <a:lnTo>
                  <a:pt x="1374775" y="2036763"/>
                </a:lnTo>
                <a:lnTo>
                  <a:pt x="1935163" y="2036763"/>
                </a:lnTo>
                <a:lnTo>
                  <a:pt x="1935163" y="1587500"/>
                </a:lnTo>
                <a:close/>
                <a:moveTo>
                  <a:pt x="2677155" y="1417638"/>
                </a:moveTo>
                <a:cubicBezTo>
                  <a:pt x="3406147" y="1417638"/>
                  <a:pt x="3406147" y="1417638"/>
                  <a:pt x="3406147" y="1417638"/>
                </a:cubicBezTo>
                <a:cubicBezTo>
                  <a:pt x="3452768" y="1417638"/>
                  <a:pt x="3490913" y="1455815"/>
                  <a:pt x="3490913" y="1502476"/>
                </a:cubicBezTo>
                <a:cubicBezTo>
                  <a:pt x="3490913" y="2121789"/>
                  <a:pt x="3490913" y="2121789"/>
                  <a:pt x="3490913" y="2121789"/>
                </a:cubicBezTo>
                <a:cubicBezTo>
                  <a:pt x="3490913" y="2168449"/>
                  <a:pt x="3452768" y="2206626"/>
                  <a:pt x="3406147" y="2206626"/>
                </a:cubicBezTo>
                <a:cubicBezTo>
                  <a:pt x="2677155" y="2206626"/>
                  <a:pt x="2677155" y="2206626"/>
                  <a:pt x="2677155" y="2206626"/>
                </a:cubicBezTo>
                <a:cubicBezTo>
                  <a:pt x="2630533" y="2206626"/>
                  <a:pt x="2592388" y="2168449"/>
                  <a:pt x="2592388" y="2121789"/>
                </a:cubicBezTo>
                <a:cubicBezTo>
                  <a:pt x="2592388" y="1502476"/>
                  <a:pt x="2592388" y="1502476"/>
                  <a:pt x="2592388" y="1502476"/>
                </a:cubicBezTo>
                <a:cubicBezTo>
                  <a:pt x="2592388" y="1455815"/>
                  <a:pt x="2630533" y="1417638"/>
                  <a:pt x="2677155" y="1417638"/>
                </a:cubicBezTo>
                <a:close/>
                <a:moveTo>
                  <a:pt x="1289830" y="1417638"/>
                </a:moveTo>
                <a:cubicBezTo>
                  <a:pt x="2020110" y="1417638"/>
                  <a:pt x="2020110" y="1417638"/>
                  <a:pt x="2020110" y="1417638"/>
                </a:cubicBezTo>
                <a:cubicBezTo>
                  <a:pt x="2066814" y="1417638"/>
                  <a:pt x="2105026" y="1455815"/>
                  <a:pt x="2105026" y="1502476"/>
                </a:cubicBezTo>
                <a:cubicBezTo>
                  <a:pt x="2105026" y="2121789"/>
                  <a:pt x="2105026" y="2121789"/>
                  <a:pt x="2105026" y="2121789"/>
                </a:cubicBezTo>
                <a:cubicBezTo>
                  <a:pt x="2105026" y="2168449"/>
                  <a:pt x="2066814" y="2206626"/>
                  <a:pt x="2020110" y="2206626"/>
                </a:cubicBezTo>
                <a:cubicBezTo>
                  <a:pt x="1289830" y="2206626"/>
                  <a:pt x="1289830" y="2206626"/>
                  <a:pt x="1289830" y="2206626"/>
                </a:cubicBezTo>
                <a:cubicBezTo>
                  <a:pt x="1243126" y="2206626"/>
                  <a:pt x="1204913" y="2168449"/>
                  <a:pt x="1204913" y="2121789"/>
                </a:cubicBezTo>
                <a:cubicBezTo>
                  <a:pt x="1204913" y="1502476"/>
                  <a:pt x="1204913" y="1502476"/>
                  <a:pt x="1204913" y="1502476"/>
                </a:cubicBezTo>
                <a:cubicBezTo>
                  <a:pt x="1204913" y="1455815"/>
                  <a:pt x="1243126" y="1417638"/>
                  <a:pt x="1289830" y="1417638"/>
                </a:cubicBezTo>
                <a:close/>
                <a:moveTo>
                  <a:pt x="2762250" y="649288"/>
                </a:moveTo>
                <a:lnTo>
                  <a:pt x="2762250" y="1095376"/>
                </a:lnTo>
                <a:lnTo>
                  <a:pt x="3321050" y="1095376"/>
                </a:lnTo>
                <a:lnTo>
                  <a:pt x="3321050" y="649288"/>
                </a:lnTo>
                <a:close/>
                <a:moveTo>
                  <a:pt x="1374775" y="649288"/>
                </a:moveTo>
                <a:lnTo>
                  <a:pt x="1374775" y="1095376"/>
                </a:lnTo>
                <a:lnTo>
                  <a:pt x="1935163" y="1095376"/>
                </a:lnTo>
                <a:lnTo>
                  <a:pt x="1935163" y="649288"/>
                </a:lnTo>
                <a:close/>
                <a:moveTo>
                  <a:pt x="2677155" y="479425"/>
                </a:moveTo>
                <a:cubicBezTo>
                  <a:pt x="3406147" y="479425"/>
                  <a:pt x="3406147" y="479425"/>
                  <a:pt x="3406147" y="479425"/>
                </a:cubicBezTo>
                <a:cubicBezTo>
                  <a:pt x="3452768" y="479425"/>
                  <a:pt x="3490913" y="517654"/>
                  <a:pt x="3490913" y="564378"/>
                </a:cubicBezTo>
                <a:cubicBezTo>
                  <a:pt x="3490913" y="1180285"/>
                  <a:pt x="3490913" y="1180285"/>
                  <a:pt x="3490913" y="1180285"/>
                </a:cubicBezTo>
                <a:cubicBezTo>
                  <a:pt x="3490913" y="1231257"/>
                  <a:pt x="3452768" y="1265238"/>
                  <a:pt x="3406147" y="1265238"/>
                </a:cubicBezTo>
                <a:cubicBezTo>
                  <a:pt x="2677155" y="1265238"/>
                  <a:pt x="2677155" y="1265238"/>
                  <a:pt x="2677155" y="1265238"/>
                </a:cubicBezTo>
                <a:cubicBezTo>
                  <a:pt x="2630533" y="1265238"/>
                  <a:pt x="2592388" y="1231257"/>
                  <a:pt x="2592388" y="1180285"/>
                </a:cubicBezTo>
                <a:cubicBezTo>
                  <a:pt x="2592388" y="564378"/>
                  <a:pt x="2592388" y="564378"/>
                  <a:pt x="2592388" y="564378"/>
                </a:cubicBezTo>
                <a:cubicBezTo>
                  <a:pt x="2592388" y="517654"/>
                  <a:pt x="2630533" y="479425"/>
                  <a:pt x="2677155" y="479425"/>
                </a:cubicBezTo>
                <a:close/>
                <a:moveTo>
                  <a:pt x="1289830" y="479425"/>
                </a:moveTo>
                <a:cubicBezTo>
                  <a:pt x="2020110" y="479425"/>
                  <a:pt x="2020110" y="479425"/>
                  <a:pt x="2020110" y="479425"/>
                </a:cubicBezTo>
                <a:cubicBezTo>
                  <a:pt x="2066814" y="479425"/>
                  <a:pt x="2105026" y="517654"/>
                  <a:pt x="2105026" y="564378"/>
                </a:cubicBezTo>
                <a:cubicBezTo>
                  <a:pt x="2105026" y="1180285"/>
                  <a:pt x="2105026" y="1180285"/>
                  <a:pt x="2105026" y="1180285"/>
                </a:cubicBezTo>
                <a:cubicBezTo>
                  <a:pt x="2105026" y="1231257"/>
                  <a:pt x="2066814" y="1265238"/>
                  <a:pt x="2020110" y="1265238"/>
                </a:cubicBezTo>
                <a:cubicBezTo>
                  <a:pt x="1289830" y="1265238"/>
                  <a:pt x="1289830" y="1265238"/>
                  <a:pt x="1289830" y="1265238"/>
                </a:cubicBezTo>
                <a:cubicBezTo>
                  <a:pt x="1243126" y="1265238"/>
                  <a:pt x="1204913" y="1231257"/>
                  <a:pt x="1204913" y="1180285"/>
                </a:cubicBezTo>
                <a:cubicBezTo>
                  <a:pt x="1204913" y="564378"/>
                  <a:pt x="1204913" y="564378"/>
                  <a:pt x="1204913" y="564378"/>
                </a:cubicBezTo>
                <a:cubicBezTo>
                  <a:pt x="1204913" y="517654"/>
                  <a:pt x="1243126" y="479425"/>
                  <a:pt x="1289830" y="479425"/>
                </a:cubicBezTo>
                <a:close/>
                <a:moveTo>
                  <a:pt x="900113" y="169863"/>
                </a:moveTo>
                <a:lnTo>
                  <a:pt x="900113" y="4473575"/>
                </a:lnTo>
                <a:lnTo>
                  <a:pt x="1204913" y="4473575"/>
                </a:lnTo>
                <a:lnTo>
                  <a:pt x="1204913" y="4365191"/>
                </a:lnTo>
                <a:cubicBezTo>
                  <a:pt x="1204913" y="3459869"/>
                  <a:pt x="1204913" y="3459869"/>
                  <a:pt x="1204913" y="3459869"/>
                </a:cubicBezTo>
                <a:cubicBezTo>
                  <a:pt x="1204913" y="3413205"/>
                  <a:pt x="1243126" y="3375025"/>
                  <a:pt x="1289830" y="3375025"/>
                </a:cubicBezTo>
                <a:cubicBezTo>
                  <a:pt x="2020110" y="3375025"/>
                  <a:pt x="2020110" y="3375025"/>
                  <a:pt x="2020110" y="3375025"/>
                </a:cubicBezTo>
                <a:cubicBezTo>
                  <a:pt x="2066814" y="3375025"/>
                  <a:pt x="2105026" y="3413205"/>
                  <a:pt x="2105026" y="3459869"/>
                </a:cubicBezTo>
                <a:cubicBezTo>
                  <a:pt x="2105026" y="4077902"/>
                  <a:pt x="2105026" y="4348292"/>
                  <a:pt x="2105026" y="4466587"/>
                </a:cubicBezTo>
                <a:lnTo>
                  <a:pt x="2105026" y="4473575"/>
                </a:lnTo>
                <a:lnTo>
                  <a:pt x="2230369" y="4473575"/>
                </a:lnTo>
                <a:cubicBezTo>
                  <a:pt x="2994129" y="4473575"/>
                  <a:pt x="3522887" y="4473575"/>
                  <a:pt x="3888949" y="4473575"/>
                </a:cubicBezTo>
                <a:lnTo>
                  <a:pt x="3932238" y="4473575"/>
                </a:lnTo>
                <a:lnTo>
                  <a:pt x="3932238" y="169863"/>
                </a:lnTo>
                <a:close/>
                <a:moveTo>
                  <a:pt x="815077" y="0"/>
                </a:moveTo>
                <a:cubicBezTo>
                  <a:pt x="4017274" y="0"/>
                  <a:pt x="4017274" y="0"/>
                  <a:pt x="4017274" y="0"/>
                </a:cubicBezTo>
                <a:cubicBezTo>
                  <a:pt x="4063928" y="0"/>
                  <a:pt x="4102100" y="38200"/>
                  <a:pt x="4102100" y="84889"/>
                </a:cubicBezTo>
                <a:cubicBezTo>
                  <a:pt x="4102100" y="3300332"/>
                  <a:pt x="4102100" y="4204676"/>
                  <a:pt x="4102100" y="4459022"/>
                </a:cubicBezTo>
                <a:lnTo>
                  <a:pt x="4102100" y="4473575"/>
                </a:lnTo>
                <a:lnTo>
                  <a:pt x="4134121" y="4473575"/>
                </a:lnTo>
                <a:cubicBezTo>
                  <a:pt x="4712590" y="4473575"/>
                  <a:pt x="4712590" y="4473575"/>
                  <a:pt x="4712590" y="4473575"/>
                </a:cubicBezTo>
                <a:cubicBezTo>
                  <a:pt x="4759249" y="4473575"/>
                  <a:pt x="4797425" y="4511794"/>
                  <a:pt x="4797425" y="4558507"/>
                </a:cubicBezTo>
                <a:cubicBezTo>
                  <a:pt x="4797425" y="4605219"/>
                  <a:pt x="4759249" y="4643438"/>
                  <a:pt x="4712590" y="4643438"/>
                </a:cubicBezTo>
                <a:cubicBezTo>
                  <a:pt x="4567973" y="4643438"/>
                  <a:pt x="4427875" y="4643438"/>
                  <a:pt x="4292155" y="4643438"/>
                </a:cubicBezTo>
                <a:lnTo>
                  <a:pt x="4017274" y="4643438"/>
                </a:lnTo>
                <a:lnTo>
                  <a:pt x="3897988" y="4643438"/>
                </a:lnTo>
                <a:lnTo>
                  <a:pt x="3726352" y="4643438"/>
                </a:lnTo>
                <a:lnTo>
                  <a:pt x="3529242" y="4643438"/>
                </a:lnTo>
                <a:lnTo>
                  <a:pt x="3453606" y="4643438"/>
                </a:lnTo>
                <a:cubicBezTo>
                  <a:pt x="3365655" y="4643438"/>
                  <a:pt x="3280636" y="4643438"/>
                  <a:pt x="3198451" y="4643438"/>
                </a:cubicBezTo>
                <a:lnTo>
                  <a:pt x="3185070" y="4643438"/>
                </a:lnTo>
                <a:lnTo>
                  <a:pt x="2960299" y="4643438"/>
                </a:lnTo>
                <a:lnTo>
                  <a:pt x="2864624" y="4643438"/>
                </a:lnTo>
                <a:lnTo>
                  <a:pt x="2738565" y="4643438"/>
                </a:lnTo>
                <a:lnTo>
                  <a:pt x="2567056" y="4643438"/>
                </a:lnTo>
                <a:lnTo>
                  <a:pt x="2532662" y="4643438"/>
                </a:lnTo>
                <a:cubicBezTo>
                  <a:pt x="2466601" y="4643438"/>
                  <a:pt x="2403081" y="4643438"/>
                  <a:pt x="2342004" y="4643438"/>
                </a:cubicBezTo>
                <a:lnTo>
                  <a:pt x="2291521" y="4643438"/>
                </a:lnTo>
                <a:lnTo>
                  <a:pt x="2166004" y="4643438"/>
                </a:lnTo>
                <a:lnTo>
                  <a:pt x="2037169" y="4643438"/>
                </a:lnTo>
                <a:lnTo>
                  <a:pt x="2020110" y="4643438"/>
                </a:lnTo>
                <a:lnTo>
                  <a:pt x="2004077" y="4643438"/>
                </a:lnTo>
                <a:lnTo>
                  <a:pt x="1803155" y="4643438"/>
                </a:lnTo>
                <a:lnTo>
                  <a:pt x="1786288" y="4643438"/>
                </a:lnTo>
                <a:cubicBezTo>
                  <a:pt x="1718529" y="4643438"/>
                  <a:pt x="1655498" y="4643438"/>
                  <a:pt x="1596864" y="4643438"/>
                </a:cubicBezTo>
                <a:lnTo>
                  <a:pt x="1588630" y="4643438"/>
                </a:lnTo>
                <a:lnTo>
                  <a:pt x="1433825" y="4643438"/>
                </a:lnTo>
                <a:lnTo>
                  <a:pt x="1392747" y="4643438"/>
                </a:lnTo>
                <a:lnTo>
                  <a:pt x="1295192" y="4643438"/>
                </a:lnTo>
                <a:lnTo>
                  <a:pt x="1289830" y="4643438"/>
                </a:lnTo>
                <a:lnTo>
                  <a:pt x="1215352" y="4643438"/>
                </a:lnTo>
                <a:lnTo>
                  <a:pt x="1214658" y="4643438"/>
                </a:lnTo>
                <a:lnTo>
                  <a:pt x="1144893" y="4643438"/>
                </a:lnTo>
                <a:cubicBezTo>
                  <a:pt x="1122905" y="4643438"/>
                  <a:pt x="1102383" y="4643438"/>
                  <a:pt x="1083229" y="4643438"/>
                </a:cubicBezTo>
                <a:lnTo>
                  <a:pt x="1053517" y="4643438"/>
                </a:lnTo>
                <a:lnTo>
                  <a:pt x="1029775" y="4643438"/>
                </a:lnTo>
                <a:cubicBezTo>
                  <a:pt x="980229" y="4643438"/>
                  <a:pt x="942117" y="4643438"/>
                  <a:pt x="912800" y="4643438"/>
                </a:cubicBezTo>
                <a:lnTo>
                  <a:pt x="908476" y="4643438"/>
                </a:lnTo>
                <a:lnTo>
                  <a:pt x="865111" y="4643438"/>
                </a:lnTo>
                <a:cubicBezTo>
                  <a:pt x="815077" y="4643438"/>
                  <a:pt x="815077" y="4643438"/>
                  <a:pt x="815077" y="4643438"/>
                </a:cubicBezTo>
                <a:lnTo>
                  <a:pt x="778687" y="4643438"/>
                </a:lnTo>
                <a:cubicBezTo>
                  <a:pt x="84835" y="4643438"/>
                  <a:pt x="84835" y="4643438"/>
                  <a:pt x="84835" y="4643438"/>
                </a:cubicBezTo>
                <a:cubicBezTo>
                  <a:pt x="38176" y="4643438"/>
                  <a:pt x="0" y="4605219"/>
                  <a:pt x="0" y="4558507"/>
                </a:cubicBezTo>
                <a:cubicBezTo>
                  <a:pt x="0" y="4511794"/>
                  <a:pt x="38176" y="4473575"/>
                  <a:pt x="84835" y="4473575"/>
                </a:cubicBezTo>
                <a:cubicBezTo>
                  <a:pt x="229452" y="4473575"/>
                  <a:pt x="369550" y="4473575"/>
                  <a:pt x="505270" y="4473575"/>
                </a:cubicBezTo>
                <a:lnTo>
                  <a:pt x="730250" y="4473575"/>
                </a:lnTo>
                <a:lnTo>
                  <a:pt x="730250" y="4152114"/>
                </a:lnTo>
                <a:cubicBezTo>
                  <a:pt x="730250" y="84889"/>
                  <a:pt x="730250" y="84889"/>
                  <a:pt x="730250" y="84889"/>
                </a:cubicBezTo>
                <a:cubicBezTo>
                  <a:pt x="730250" y="38200"/>
                  <a:pt x="768422" y="0"/>
                  <a:pt x="815077" y="0"/>
                </a:cubicBezTo>
                <a:close/>
              </a:path>
            </a:pathLst>
          </a:custGeom>
          <a:solidFill>
            <a:schemeClr val="accent1"/>
          </a:solidFill>
          <a:ln w="19050">
            <a:solidFill>
              <a:schemeClr val="tx1"/>
            </a:solidFill>
          </a:ln>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ysClr val="windowText" lastClr="000000"/>
              </a:solidFill>
            </a:endParaRPr>
          </a:p>
        </p:txBody>
      </p:sp>
      <p:sp>
        <p:nvSpPr>
          <p:cNvPr id="207" name="Freeform 206"/>
          <p:cNvSpPr>
            <a:spLocks/>
          </p:cNvSpPr>
          <p:nvPr/>
        </p:nvSpPr>
        <p:spPr bwMode="auto">
          <a:xfrm>
            <a:off x="9627692" y="4897704"/>
            <a:ext cx="1526429" cy="1477435"/>
          </a:xfrm>
          <a:custGeom>
            <a:avLst/>
            <a:gdLst>
              <a:gd name="connsiteX0" fmla="*/ 1374746 w 4797425"/>
              <a:gd name="connsiteY0" fmla="*/ 3544713 h 4643438"/>
              <a:gd name="connsiteX1" fmla="*/ 1374746 w 4797425"/>
              <a:gd name="connsiteY1" fmla="*/ 4431859 h 4643438"/>
              <a:gd name="connsiteX2" fmla="*/ 1374746 w 4797425"/>
              <a:gd name="connsiteY2" fmla="*/ 4473575 h 4643438"/>
              <a:gd name="connsiteX3" fmla="*/ 1612356 w 4797425"/>
              <a:gd name="connsiteY3" fmla="*/ 4473575 h 4643438"/>
              <a:gd name="connsiteX4" fmla="*/ 1932802 w 4797425"/>
              <a:gd name="connsiteY4" fmla="*/ 4473575 h 4643438"/>
              <a:gd name="connsiteX5" fmla="*/ 1935194 w 4797425"/>
              <a:gd name="connsiteY5" fmla="*/ 4473575 h 4643438"/>
              <a:gd name="connsiteX6" fmla="*/ 1935194 w 4797425"/>
              <a:gd name="connsiteY6" fmla="*/ 4380126 h 4643438"/>
              <a:gd name="connsiteX7" fmla="*/ 1935194 w 4797425"/>
              <a:gd name="connsiteY7" fmla="*/ 3544713 h 4643438"/>
              <a:gd name="connsiteX8" fmla="*/ 1374746 w 4797425"/>
              <a:gd name="connsiteY8" fmla="*/ 3544713 h 4643438"/>
              <a:gd name="connsiteX9" fmla="*/ 2762250 w 4797425"/>
              <a:gd name="connsiteY9" fmla="*/ 2568575 h 4643438"/>
              <a:gd name="connsiteX10" fmla="*/ 2762250 w 4797425"/>
              <a:gd name="connsiteY10" fmla="*/ 3013075 h 4643438"/>
              <a:gd name="connsiteX11" fmla="*/ 3321050 w 4797425"/>
              <a:gd name="connsiteY11" fmla="*/ 3013075 h 4643438"/>
              <a:gd name="connsiteX12" fmla="*/ 3321050 w 4797425"/>
              <a:gd name="connsiteY12" fmla="*/ 2568575 h 4643438"/>
              <a:gd name="connsiteX13" fmla="*/ 1374775 w 4797425"/>
              <a:gd name="connsiteY13" fmla="*/ 2568575 h 4643438"/>
              <a:gd name="connsiteX14" fmla="*/ 1374775 w 4797425"/>
              <a:gd name="connsiteY14" fmla="*/ 3013075 h 4643438"/>
              <a:gd name="connsiteX15" fmla="*/ 1935163 w 4797425"/>
              <a:gd name="connsiteY15" fmla="*/ 3013075 h 4643438"/>
              <a:gd name="connsiteX16" fmla="*/ 1935163 w 4797425"/>
              <a:gd name="connsiteY16" fmla="*/ 2568575 h 4643438"/>
              <a:gd name="connsiteX17" fmla="*/ 2677155 w 4797425"/>
              <a:gd name="connsiteY17" fmla="*/ 2398713 h 4643438"/>
              <a:gd name="connsiteX18" fmla="*/ 3406147 w 4797425"/>
              <a:gd name="connsiteY18" fmla="*/ 2398713 h 4643438"/>
              <a:gd name="connsiteX19" fmla="*/ 3490913 w 4797425"/>
              <a:gd name="connsiteY19" fmla="*/ 2483494 h 4643438"/>
              <a:gd name="connsiteX20" fmla="*/ 3490913 w 4797425"/>
              <a:gd name="connsiteY20" fmla="*/ 3098157 h 4643438"/>
              <a:gd name="connsiteX21" fmla="*/ 3406147 w 4797425"/>
              <a:gd name="connsiteY21" fmla="*/ 3182938 h 4643438"/>
              <a:gd name="connsiteX22" fmla="*/ 2677155 w 4797425"/>
              <a:gd name="connsiteY22" fmla="*/ 3182938 h 4643438"/>
              <a:gd name="connsiteX23" fmla="*/ 2592388 w 4797425"/>
              <a:gd name="connsiteY23" fmla="*/ 3098157 h 4643438"/>
              <a:gd name="connsiteX24" fmla="*/ 2592388 w 4797425"/>
              <a:gd name="connsiteY24" fmla="*/ 2483494 h 4643438"/>
              <a:gd name="connsiteX25" fmla="*/ 2677155 w 4797425"/>
              <a:gd name="connsiteY25" fmla="*/ 2398713 h 4643438"/>
              <a:gd name="connsiteX26" fmla="*/ 1289830 w 4797425"/>
              <a:gd name="connsiteY26" fmla="*/ 2398713 h 4643438"/>
              <a:gd name="connsiteX27" fmla="*/ 2020110 w 4797425"/>
              <a:gd name="connsiteY27" fmla="*/ 2398713 h 4643438"/>
              <a:gd name="connsiteX28" fmla="*/ 2105026 w 4797425"/>
              <a:gd name="connsiteY28" fmla="*/ 2483494 h 4643438"/>
              <a:gd name="connsiteX29" fmla="*/ 2105026 w 4797425"/>
              <a:gd name="connsiteY29" fmla="*/ 3098157 h 4643438"/>
              <a:gd name="connsiteX30" fmla="*/ 2020110 w 4797425"/>
              <a:gd name="connsiteY30" fmla="*/ 3182938 h 4643438"/>
              <a:gd name="connsiteX31" fmla="*/ 1289830 w 4797425"/>
              <a:gd name="connsiteY31" fmla="*/ 3182938 h 4643438"/>
              <a:gd name="connsiteX32" fmla="*/ 1204913 w 4797425"/>
              <a:gd name="connsiteY32" fmla="*/ 3098157 h 4643438"/>
              <a:gd name="connsiteX33" fmla="*/ 1204913 w 4797425"/>
              <a:gd name="connsiteY33" fmla="*/ 2483494 h 4643438"/>
              <a:gd name="connsiteX34" fmla="*/ 1289830 w 4797425"/>
              <a:gd name="connsiteY34" fmla="*/ 2398713 h 4643438"/>
              <a:gd name="connsiteX35" fmla="*/ 2762250 w 4797425"/>
              <a:gd name="connsiteY35" fmla="*/ 1587500 h 4643438"/>
              <a:gd name="connsiteX36" fmla="*/ 2762250 w 4797425"/>
              <a:gd name="connsiteY36" fmla="*/ 2036763 h 4643438"/>
              <a:gd name="connsiteX37" fmla="*/ 3321050 w 4797425"/>
              <a:gd name="connsiteY37" fmla="*/ 2036763 h 4643438"/>
              <a:gd name="connsiteX38" fmla="*/ 3321050 w 4797425"/>
              <a:gd name="connsiteY38" fmla="*/ 1587500 h 4643438"/>
              <a:gd name="connsiteX39" fmla="*/ 1374775 w 4797425"/>
              <a:gd name="connsiteY39" fmla="*/ 1587500 h 4643438"/>
              <a:gd name="connsiteX40" fmla="*/ 1374775 w 4797425"/>
              <a:gd name="connsiteY40" fmla="*/ 2036763 h 4643438"/>
              <a:gd name="connsiteX41" fmla="*/ 1935163 w 4797425"/>
              <a:gd name="connsiteY41" fmla="*/ 2036763 h 4643438"/>
              <a:gd name="connsiteX42" fmla="*/ 1935163 w 4797425"/>
              <a:gd name="connsiteY42" fmla="*/ 1587500 h 4643438"/>
              <a:gd name="connsiteX43" fmla="*/ 2677155 w 4797425"/>
              <a:gd name="connsiteY43" fmla="*/ 1417638 h 4643438"/>
              <a:gd name="connsiteX44" fmla="*/ 3406147 w 4797425"/>
              <a:gd name="connsiteY44" fmla="*/ 1417638 h 4643438"/>
              <a:gd name="connsiteX45" fmla="*/ 3490913 w 4797425"/>
              <a:gd name="connsiteY45" fmla="*/ 1502476 h 4643438"/>
              <a:gd name="connsiteX46" fmla="*/ 3490913 w 4797425"/>
              <a:gd name="connsiteY46" fmla="*/ 2121789 h 4643438"/>
              <a:gd name="connsiteX47" fmla="*/ 3406147 w 4797425"/>
              <a:gd name="connsiteY47" fmla="*/ 2206626 h 4643438"/>
              <a:gd name="connsiteX48" fmla="*/ 2677155 w 4797425"/>
              <a:gd name="connsiteY48" fmla="*/ 2206626 h 4643438"/>
              <a:gd name="connsiteX49" fmla="*/ 2592388 w 4797425"/>
              <a:gd name="connsiteY49" fmla="*/ 2121789 h 4643438"/>
              <a:gd name="connsiteX50" fmla="*/ 2592388 w 4797425"/>
              <a:gd name="connsiteY50" fmla="*/ 1502476 h 4643438"/>
              <a:gd name="connsiteX51" fmla="*/ 2677155 w 4797425"/>
              <a:gd name="connsiteY51" fmla="*/ 1417638 h 4643438"/>
              <a:gd name="connsiteX52" fmla="*/ 1289830 w 4797425"/>
              <a:gd name="connsiteY52" fmla="*/ 1417638 h 4643438"/>
              <a:gd name="connsiteX53" fmla="*/ 2020110 w 4797425"/>
              <a:gd name="connsiteY53" fmla="*/ 1417638 h 4643438"/>
              <a:gd name="connsiteX54" fmla="*/ 2105026 w 4797425"/>
              <a:gd name="connsiteY54" fmla="*/ 1502476 h 4643438"/>
              <a:gd name="connsiteX55" fmla="*/ 2105026 w 4797425"/>
              <a:gd name="connsiteY55" fmla="*/ 2121789 h 4643438"/>
              <a:gd name="connsiteX56" fmla="*/ 2020110 w 4797425"/>
              <a:gd name="connsiteY56" fmla="*/ 2206626 h 4643438"/>
              <a:gd name="connsiteX57" fmla="*/ 1289830 w 4797425"/>
              <a:gd name="connsiteY57" fmla="*/ 2206626 h 4643438"/>
              <a:gd name="connsiteX58" fmla="*/ 1204913 w 4797425"/>
              <a:gd name="connsiteY58" fmla="*/ 2121789 h 4643438"/>
              <a:gd name="connsiteX59" fmla="*/ 1204913 w 4797425"/>
              <a:gd name="connsiteY59" fmla="*/ 1502476 h 4643438"/>
              <a:gd name="connsiteX60" fmla="*/ 1289830 w 4797425"/>
              <a:gd name="connsiteY60" fmla="*/ 1417638 h 4643438"/>
              <a:gd name="connsiteX61" fmla="*/ 2762250 w 4797425"/>
              <a:gd name="connsiteY61" fmla="*/ 649288 h 4643438"/>
              <a:gd name="connsiteX62" fmla="*/ 2762250 w 4797425"/>
              <a:gd name="connsiteY62" fmla="*/ 1095376 h 4643438"/>
              <a:gd name="connsiteX63" fmla="*/ 3321050 w 4797425"/>
              <a:gd name="connsiteY63" fmla="*/ 1095376 h 4643438"/>
              <a:gd name="connsiteX64" fmla="*/ 3321050 w 4797425"/>
              <a:gd name="connsiteY64" fmla="*/ 649288 h 4643438"/>
              <a:gd name="connsiteX65" fmla="*/ 1374775 w 4797425"/>
              <a:gd name="connsiteY65" fmla="*/ 649288 h 4643438"/>
              <a:gd name="connsiteX66" fmla="*/ 1374775 w 4797425"/>
              <a:gd name="connsiteY66" fmla="*/ 1095376 h 4643438"/>
              <a:gd name="connsiteX67" fmla="*/ 1935163 w 4797425"/>
              <a:gd name="connsiteY67" fmla="*/ 1095376 h 4643438"/>
              <a:gd name="connsiteX68" fmla="*/ 1935163 w 4797425"/>
              <a:gd name="connsiteY68" fmla="*/ 649288 h 4643438"/>
              <a:gd name="connsiteX69" fmla="*/ 2677155 w 4797425"/>
              <a:gd name="connsiteY69" fmla="*/ 479425 h 4643438"/>
              <a:gd name="connsiteX70" fmla="*/ 3406147 w 4797425"/>
              <a:gd name="connsiteY70" fmla="*/ 479425 h 4643438"/>
              <a:gd name="connsiteX71" fmla="*/ 3490913 w 4797425"/>
              <a:gd name="connsiteY71" fmla="*/ 564378 h 4643438"/>
              <a:gd name="connsiteX72" fmla="*/ 3490913 w 4797425"/>
              <a:gd name="connsiteY72" fmla="*/ 1180285 h 4643438"/>
              <a:gd name="connsiteX73" fmla="*/ 3406147 w 4797425"/>
              <a:gd name="connsiteY73" fmla="*/ 1265238 h 4643438"/>
              <a:gd name="connsiteX74" fmla="*/ 2677155 w 4797425"/>
              <a:gd name="connsiteY74" fmla="*/ 1265238 h 4643438"/>
              <a:gd name="connsiteX75" fmla="*/ 2592388 w 4797425"/>
              <a:gd name="connsiteY75" fmla="*/ 1180285 h 4643438"/>
              <a:gd name="connsiteX76" fmla="*/ 2592388 w 4797425"/>
              <a:gd name="connsiteY76" fmla="*/ 564378 h 4643438"/>
              <a:gd name="connsiteX77" fmla="*/ 2677155 w 4797425"/>
              <a:gd name="connsiteY77" fmla="*/ 479425 h 4643438"/>
              <a:gd name="connsiteX78" fmla="*/ 1289830 w 4797425"/>
              <a:gd name="connsiteY78" fmla="*/ 479425 h 4643438"/>
              <a:gd name="connsiteX79" fmla="*/ 2020110 w 4797425"/>
              <a:gd name="connsiteY79" fmla="*/ 479425 h 4643438"/>
              <a:gd name="connsiteX80" fmla="*/ 2105026 w 4797425"/>
              <a:gd name="connsiteY80" fmla="*/ 564378 h 4643438"/>
              <a:gd name="connsiteX81" fmla="*/ 2105026 w 4797425"/>
              <a:gd name="connsiteY81" fmla="*/ 1180285 h 4643438"/>
              <a:gd name="connsiteX82" fmla="*/ 2020110 w 4797425"/>
              <a:gd name="connsiteY82" fmla="*/ 1265238 h 4643438"/>
              <a:gd name="connsiteX83" fmla="*/ 1289830 w 4797425"/>
              <a:gd name="connsiteY83" fmla="*/ 1265238 h 4643438"/>
              <a:gd name="connsiteX84" fmla="*/ 1204913 w 4797425"/>
              <a:gd name="connsiteY84" fmla="*/ 1180285 h 4643438"/>
              <a:gd name="connsiteX85" fmla="*/ 1204913 w 4797425"/>
              <a:gd name="connsiteY85" fmla="*/ 564378 h 4643438"/>
              <a:gd name="connsiteX86" fmla="*/ 1289830 w 4797425"/>
              <a:gd name="connsiteY86" fmla="*/ 479425 h 4643438"/>
              <a:gd name="connsiteX87" fmla="*/ 900113 w 4797425"/>
              <a:gd name="connsiteY87" fmla="*/ 169863 h 4643438"/>
              <a:gd name="connsiteX88" fmla="*/ 900113 w 4797425"/>
              <a:gd name="connsiteY88" fmla="*/ 4473575 h 4643438"/>
              <a:gd name="connsiteX89" fmla="*/ 1204913 w 4797425"/>
              <a:gd name="connsiteY89" fmla="*/ 4473575 h 4643438"/>
              <a:gd name="connsiteX90" fmla="*/ 1204913 w 4797425"/>
              <a:gd name="connsiteY90" fmla="*/ 4365191 h 4643438"/>
              <a:gd name="connsiteX91" fmla="*/ 1204913 w 4797425"/>
              <a:gd name="connsiteY91" fmla="*/ 3459869 h 4643438"/>
              <a:gd name="connsiteX92" fmla="*/ 1289830 w 4797425"/>
              <a:gd name="connsiteY92" fmla="*/ 3375025 h 4643438"/>
              <a:gd name="connsiteX93" fmla="*/ 2020110 w 4797425"/>
              <a:gd name="connsiteY93" fmla="*/ 3375025 h 4643438"/>
              <a:gd name="connsiteX94" fmla="*/ 2105026 w 4797425"/>
              <a:gd name="connsiteY94" fmla="*/ 3459869 h 4643438"/>
              <a:gd name="connsiteX95" fmla="*/ 2105026 w 4797425"/>
              <a:gd name="connsiteY95" fmla="*/ 4466587 h 4643438"/>
              <a:gd name="connsiteX96" fmla="*/ 2105026 w 4797425"/>
              <a:gd name="connsiteY96" fmla="*/ 4473575 h 4643438"/>
              <a:gd name="connsiteX97" fmla="*/ 2230369 w 4797425"/>
              <a:gd name="connsiteY97" fmla="*/ 4473575 h 4643438"/>
              <a:gd name="connsiteX98" fmla="*/ 3888949 w 4797425"/>
              <a:gd name="connsiteY98" fmla="*/ 4473575 h 4643438"/>
              <a:gd name="connsiteX99" fmla="*/ 3932238 w 4797425"/>
              <a:gd name="connsiteY99" fmla="*/ 4473575 h 4643438"/>
              <a:gd name="connsiteX100" fmla="*/ 3932238 w 4797425"/>
              <a:gd name="connsiteY100" fmla="*/ 169863 h 4643438"/>
              <a:gd name="connsiteX101" fmla="*/ 815077 w 4797425"/>
              <a:gd name="connsiteY101" fmla="*/ 0 h 4643438"/>
              <a:gd name="connsiteX102" fmla="*/ 4017274 w 4797425"/>
              <a:gd name="connsiteY102" fmla="*/ 0 h 4643438"/>
              <a:gd name="connsiteX103" fmla="*/ 4102100 w 4797425"/>
              <a:gd name="connsiteY103" fmla="*/ 84889 h 4643438"/>
              <a:gd name="connsiteX104" fmla="*/ 4102100 w 4797425"/>
              <a:gd name="connsiteY104" fmla="*/ 4459022 h 4643438"/>
              <a:gd name="connsiteX105" fmla="*/ 4102100 w 4797425"/>
              <a:gd name="connsiteY105" fmla="*/ 4473575 h 4643438"/>
              <a:gd name="connsiteX106" fmla="*/ 4134121 w 4797425"/>
              <a:gd name="connsiteY106" fmla="*/ 4473575 h 4643438"/>
              <a:gd name="connsiteX107" fmla="*/ 4712590 w 4797425"/>
              <a:gd name="connsiteY107" fmla="*/ 4473575 h 4643438"/>
              <a:gd name="connsiteX108" fmla="*/ 4797425 w 4797425"/>
              <a:gd name="connsiteY108" fmla="*/ 4558507 h 4643438"/>
              <a:gd name="connsiteX109" fmla="*/ 4712590 w 4797425"/>
              <a:gd name="connsiteY109" fmla="*/ 4643438 h 4643438"/>
              <a:gd name="connsiteX110" fmla="*/ 4292155 w 4797425"/>
              <a:gd name="connsiteY110" fmla="*/ 4643438 h 4643438"/>
              <a:gd name="connsiteX111" fmla="*/ 4017274 w 4797425"/>
              <a:gd name="connsiteY111" fmla="*/ 4643438 h 4643438"/>
              <a:gd name="connsiteX112" fmla="*/ 3897988 w 4797425"/>
              <a:gd name="connsiteY112" fmla="*/ 4643438 h 4643438"/>
              <a:gd name="connsiteX113" fmla="*/ 3726352 w 4797425"/>
              <a:gd name="connsiteY113" fmla="*/ 4643438 h 4643438"/>
              <a:gd name="connsiteX114" fmla="*/ 3529242 w 4797425"/>
              <a:gd name="connsiteY114" fmla="*/ 4643438 h 4643438"/>
              <a:gd name="connsiteX115" fmla="*/ 3453606 w 4797425"/>
              <a:gd name="connsiteY115" fmla="*/ 4643438 h 4643438"/>
              <a:gd name="connsiteX116" fmla="*/ 3198451 w 4797425"/>
              <a:gd name="connsiteY116" fmla="*/ 4643438 h 4643438"/>
              <a:gd name="connsiteX117" fmla="*/ 3185070 w 4797425"/>
              <a:gd name="connsiteY117" fmla="*/ 4643438 h 4643438"/>
              <a:gd name="connsiteX118" fmla="*/ 2960299 w 4797425"/>
              <a:gd name="connsiteY118" fmla="*/ 4643438 h 4643438"/>
              <a:gd name="connsiteX119" fmla="*/ 2864624 w 4797425"/>
              <a:gd name="connsiteY119" fmla="*/ 4643438 h 4643438"/>
              <a:gd name="connsiteX120" fmla="*/ 2738565 w 4797425"/>
              <a:gd name="connsiteY120" fmla="*/ 4643438 h 4643438"/>
              <a:gd name="connsiteX121" fmla="*/ 2567056 w 4797425"/>
              <a:gd name="connsiteY121" fmla="*/ 4643438 h 4643438"/>
              <a:gd name="connsiteX122" fmla="*/ 2532662 w 4797425"/>
              <a:gd name="connsiteY122" fmla="*/ 4643438 h 4643438"/>
              <a:gd name="connsiteX123" fmla="*/ 2342004 w 4797425"/>
              <a:gd name="connsiteY123" fmla="*/ 4643438 h 4643438"/>
              <a:gd name="connsiteX124" fmla="*/ 2291521 w 4797425"/>
              <a:gd name="connsiteY124" fmla="*/ 4643438 h 4643438"/>
              <a:gd name="connsiteX125" fmla="*/ 2166004 w 4797425"/>
              <a:gd name="connsiteY125" fmla="*/ 4643438 h 4643438"/>
              <a:gd name="connsiteX126" fmla="*/ 2037169 w 4797425"/>
              <a:gd name="connsiteY126" fmla="*/ 4643438 h 4643438"/>
              <a:gd name="connsiteX127" fmla="*/ 2020110 w 4797425"/>
              <a:gd name="connsiteY127" fmla="*/ 4643438 h 4643438"/>
              <a:gd name="connsiteX128" fmla="*/ 2004077 w 4797425"/>
              <a:gd name="connsiteY128" fmla="*/ 4643438 h 4643438"/>
              <a:gd name="connsiteX129" fmla="*/ 1803155 w 4797425"/>
              <a:gd name="connsiteY129" fmla="*/ 4643438 h 4643438"/>
              <a:gd name="connsiteX130" fmla="*/ 1786288 w 4797425"/>
              <a:gd name="connsiteY130" fmla="*/ 4643438 h 4643438"/>
              <a:gd name="connsiteX131" fmla="*/ 1596864 w 4797425"/>
              <a:gd name="connsiteY131" fmla="*/ 4643438 h 4643438"/>
              <a:gd name="connsiteX132" fmla="*/ 1588630 w 4797425"/>
              <a:gd name="connsiteY132" fmla="*/ 4643438 h 4643438"/>
              <a:gd name="connsiteX133" fmla="*/ 1433825 w 4797425"/>
              <a:gd name="connsiteY133" fmla="*/ 4643438 h 4643438"/>
              <a:gd name="connsiteX134" fmla="*/ 1392747 w 4797425"/>
              <a:gd name="connsiteY134" fmla="*/ 4643438 h 4643438"/>
              <a:gd name="connsiteX135" fmla="*/ 1295192 w 4797425"/>
              <a:gd name="connsiteY135" fmla="*/ 4643438 h 4643438"/>
              <a:gd name="connsiteX136" fmla="*/ 1289830 w 4797425"/>
              <a:gd name="connsiteY136" fmla="*/ 4643438 h 4643438"/>
              <a:gd name="connsiteX137" fmla="*/ 1215352 w 4797425"/>
              <a:gd name="connsiteY137" fmla="*/ 4643438 h 4643438"/>
              <a:gd name="connsiteX138" fmla="*/ 1214658 w 4797425"/>
              <a:gd name="connsiteY138" fmla="*/ 4643438 h 4643438"/>
              <a:gd name="connsiteX139" fmla="*/ 1144893 w 4797425"/>
              <a:gd name="connsiteY139" fmla="*/ 4643438 h 4643438"/>
              <a:gd name="connsiteX140" fmla="*/ 1083229 w 4797425"/>
              <a:gd name="connsiteY140" fmla="*/ 4643438 h 4643438"/>
              <a:gd name="connsiteX141" fmla="*/ 1053517 w 4797425"/>
              <a:gd name="connsiteY141" fmla="*/ 4643438 h 4643438"/>
              <a:gd name="connsiteX142" fmla="*/ 1029775 w 4797425"/>
              <a:gd name="connsiteY142" fmla="*/ 4643438 h 4643438"/>
              <a:gd name="connsiteX143" fmla="*/ 912800 w 4797425"/>
              <a:gd name="connsiteY143" fmla="*/ 4643438 h 4643438"/>
              <a:gd name="connsiteX144" fmla="*/ 908476 w 4797425"/>
              <a:gd name="connsiteY144" fmla="*/ 4643438 h 4643438"/>
              <a:gd name="connsiteX145" fmla="*/ 865111 w 4797425"/>
              <a:gd name="connsiteY145" fmla="*/ 4643438 h 4643438"/>
              <a:gd name="connsiteX146" fmla="*/ 815077 w 4797425"/>
              <a:gd name="connsiteY146" fmla="*/ 4643438 h 4643438"/>
              <a:gd name="connsiteX147" fmla="*/ 778687 w 4797425"/>
              <a:gd name="connsiteY147" fmla="*/ 4643438 h 4643438"/>
              <a:gd name="connsiteX148" fmla="*/ 84835 w 4797425"/>
              <a:gd name="connsiteY148" fmla="*/ 4643438 h 4643438"/>
              <a:gd name="connsiteX149" fmla="*/ 0 w 4797425"/>
              <a:gd name="connsiteY149" fmla="*/ 4558507 h 4643438"/>
              <a:gd name="connsiteX150" fmla="*/ 84835 w 4797425"/>
              <a:gd name="connsiteY150" fmla="*/ 4473575 h 4643438"/>
              <a:gd name="connsiteX151" fmla="*/ 505270 w 4797425"/>
              <a:gd name="connsiteY151" fmla="*/ 4473575 h 4643438"/>
              <a:gd name="connsiteX152" fmla="*/ 730250 w 4797425"/>
              <a:gd name="connsiteY152" fmla="*/ 4473575 h 4643438"/>
              <a:gd name="connsiteX153" fmla="*/ 730250 w 4797425"/>
              <a:gd name="connsiteY153" fmla="*/ 4152114 h 4643438"/>
              <a:gd name="connsiteX154" fmla="*/ 730250 w 4797425"/>
              <a:gd name="connsiteY154" fmla="*/ 84889 h 4643438"/>
              <a:gd name="connsiteX155" fmla="*/ 815077 w 4797425"/>
              <a:gd name="connsiteY155" fmla="*/ 0 h 464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4797425" h="4643438">
                <a:moveTo>
                  <a:pt x="1374746" y="3544713"/>
                </a:moveTo>
                <a:cubicBezTo>
                  <a:pt x="1374746" y="4051654"/>
                  <a:pt x="1374746" y="4305124"/>
                  <a:pt x="1374746" y="4431859"/>
                </a:cubicBezTo>
                <a:lnTo>
                  <a:pt x="1374746" y="4473575"/>
                </a:lnTo>
                <a:lnTo>
                  <a:pt x="1612356" y="4473575"/>
                </a:lnTo>
                <a:cubicBezTo>
                  <a:pt x="1723079" y="4473575"/>
                  <a:pt x="1829847" y="4473575"/>
                  <a:pt x="1932802" y="4473575"/>
                </a:cubicBezTo>
                <a:lnTo>
                  <a:pt x="1935194" y="4473575"/>
                </a:lnTo>
                <a:lnTo>
                  <a:pt x="1935194" y="4380126"/>
                </a:lnTo>
                <a:cubicBezTo>
                  <a:pt x="1935194" y="3544713"/>
                  <a:pt x="1935194" y="3544713"/>
                  <a:pt x="1935194" y="3544713"/>
                </a:cubicBezTo>
                <a:cubicBezTo>
                  <a:pt x="1374746" y="3544713"/>
                  <a:pt x="1374746" y="3544713"/>
                  <a:pt x="1374746" y="3544713"/>
                </a:cubicBezTo>
                <a:close/>
                <a:moveTo>
                  <a:pt x="2762250" y="2568575"/>
                </a:moveTo>
                <a:lnTo>
                  <a:pt x="2762250" y="3013075"/>
                </a:lnTo>
                <a:lnTo>
                  <a:pt x="3321050" y="3013075"/>
                </a:lnTo>
                <a:lnTo>
                  <a:pt x="3321050" y="2568575"/>
                </a:lnTo>
                <a:close/>
                <a:moveTo>
                  <a:pt x="1374775" y="2568575"/>
                </a:moveTo>
                <a:lnTo>
                  <a:pt x="1374775" y="3013075"/>
                </a:lnTo>
                <a:lnTo>
                  <a:pt x="1935163" y="3013075"/>
                </a:lnTo>
                <a:lnTo>
                  <a:pt x="1935163" y="2568575"/>
                </a:lnTo>
                <a:close/>
                <a:moveTo>
                  <a:pt x="2677155" y="2398713"/>
                </a:moveTo>
                <a:cubicBezTo>
                  <a:pt x="3406147" y="2398713"/>
                  <a:pt x="3406147" y="2398713"/>
                  <a:pt x="3406147" y="2398713"/>
                </a:cubicBezTo>
                <a:cubicBezTo>
                  <a:pt x="3452768" y="2398713"/>
                  <a:pt x="3490913" y="2436865"/>
                  <a:pt x="3490913" y="2483494"/>
                </a:cubicBezTo>
                <a:cubicBezTo>
                  <a:pt x="3490913" y="3098157"/>
                  <a:pt x="3490913" y="3098157"/>
                  <a:pt x="3490913" y="3098157"/>
                </a:cubicBezTo>
                <a:cubicBezTo>
                  <a:pt x="3490913" y="3144787"/>
                  <a:pt x="3452768" y="3182938"/>
                  <a:pt x="3406147" y="3182938"/>
                </a:cubicBezTo>
                <a:cubicBezTo>
                  <a:pt x="2677155" y="3182938"/>
                  <a:pt x="2677155" y="3182938"/>
                  <a:pt x="2677155" y="3182938"/>
                </a:cubicBezTo>
                <a:cubicBezTo>
                  <a:pt x="2630533" y="3182938"/>
                  <a:pt x="2592388" y="3144787"/>
                  <a:pt x="2592388" y="3098157"/>
                </a:cubicBezTo>
                <a:cubicBezTo>
                  <a:pt x="2592388" y="2483494"/>
                  <a:pt x="2592388" y="2483494"/>
                  <a:pt x="2592388" y="2483494"/>
                </a:cubicBezTo>
                <a:cubicBezTo>
                  <a:pt x="2592388" y="2436865"/>
                  <a:pt x="2630533" y="2398713"/>
                  <a:pt x="2677155" y="2398713"/>
                </a:cubicBezTo>
                <a:close/>
                <a:moveTo>
                  <a:pt x="1289830" y="2398713"/>
                </a:moveTo>
                <a:cubicBezTo>
                  <a:pt x="2020110" y="2398713"/>
                  <a:pt x="2020110" y="2398713"/>
                  <a:pt x="2020110" y="2398713"/>
                </a:cubicBezTo>
                <a:cubicBezTo>
                  <a:pt x="2066814" y="2398713"/>
                  <a:pt x="2105026" y="2436865"/>
                  <a:pt x="2105026" y="2483494"/>
                </a:cubicBezTo>
                <a:cubicBezTo>
                  <a:pt x="2105026" y="3098157"/>
                  <a:pt x="2105026" y="3098157"/>
                  <a:pt x="2105026" y="3098157"/>
                </a:cubicBezTo>
                <a:cubicBezTo>
                  <a:pt x="2105026" y="3144787"/>
                  <a:pt x="2066814" y="3182938"/>
                  <a:pt x="2020110" y="3182938"/>
                </a:cubicBezTo>
                <a:cubicBezTo>
                  <a:pt x="1289830" y="3182938"/>
                  <a:pt x="1289830" y="3182938"/>
                  <a:pt x="1289830" y="3182938"/>
                </a:cubicBezTo>
                <a:cubicBezTo>
                  <a:pt x="1243126" y="3182938"/>
                  <a:pt x="1204913" y="3144787"/>
                  <a:pt x="1204913" y="3098157"/>
                </a:cubicBezTo>
                <a:cubicBezTo>
                  <a:pt x="1204913" y="2483494"/>
                  <a:pt x="1204913" y="2483494"/>
                  <a:pt x="1204913" y="2483494"/>
                </a:cubicBezTo>
                <a:cubicBezTo>
                  <a:pt x="1204913" y="2436865"/>
                  <a:pt x="1243126" y="2398713"/>
                  <a:pt x="1289830" y="2398713"/>
                </a:cubicBezTo>
                <a:close/>
                <a:moveTo>
                  <a:pt x="2762250" y="1587500"/>
                </a:moveTo>
                <a:lnTo>
                  <a:pt x="2762250" y="2036763"/>
                </a:lnTo>
                <a:lnTo>
                  <a:pt x="3321050" y="2036763"/>
                </a:lnTo>
                <a:lnTo>
                  <a:pt x="3321050" y="1587500"/>
                </a:lnTo>
                <a:close/>
                <a:moveTo>
                  <a:pt x="1374775" y="1587500"/>
                </a:moveTo>
                <a:lnTo>
                  <a:pt x="1374775" y="2036763"/>
                </a:lnTo>
                <a:lnTo>
                  <a:pt x="1935163" y="2036763"/>
                </a:lnTo>
                <a:lnTo>
                  <a:pt x="1935163" y="1587500"/>
                </a:lnTo>
                <a:close/>
                <a:moveTo>
                  <a:pt x="2677155" y="1417638"/>
                </a:moveTo>
                <a:cubicBezTo>
                  <a:pt x="3406147" y="1417638"/>
                  <a:pt x="3406147" y="1417638"/>
                  <a:pt x="3406147" y="1417638"/>
                </a:cubicBezTo>
                <a:cubicBezTo>
                  <a:pt x="3452768" y="1417638"/>
                  <a:pt x="3490913" y="1455815"/>
                  <a:pt x="3490913" y="1502476"/>
                </a:cubicBezTo>
                <a:cubicBezTo>
                  <a:pt x="3490913" y="2121789"/>
                  <a:pt x="3490913" y="2121789"/>
                  <a:pt x="3490913" y="2121789"/>
                </a:cubicBezTo>
                <a:cubicBezTo>
                  <a:pt x="3490913" y="2168449"/>
                  <a:pt x="3452768" y="2206626"/>
                  <a:pt x="3406147" y="2206626"/>
                </a:cubicBezTo>
                <a:cubicBezTo>
                  <a:pt x="2677155" y="2206626"/>
                  <a:pt x="2677155" y="2206626"/>
                  <a:pt x="2677155" y="2206626"/>
                </a:cubicBezTo>
                <a:cubicBezTo>
                  <a:pt x="2630533" y="2206626"/>
                  <a:pt x="2592388" y="2168449"/>
                  <a:pt x="2592388" y="2121789"/>
                </a:cubicBezTo>
                <a:cubicBezTo>
                  <a:pt x="2592388" y="1502476"/>
                  <a:pt x="2592388" y="1502476"/>
                  <a:pt x="2592388" y="1502476"/>
                </a:cubicBezTo>
                <a:cubicBezTo>
                  <a:pt x="2592388" y="1455815"/>
                  <a:pt x="2630533" y="1417638"/>
                  <a:pt x="2677155" y="1417638"/>
                </a:cubicBezTo>
                <a:close/>
                <a:moveTo>
                  <a:pt x="1289830" y="1417638"/>
                </a:moveTo>
                <a:cubicBezTo>
                  <a:pt x="2020110" y="1417638"/>
                  <a:pt x="2020110" y="1417638"/>
                  <a:pt x="2020110" y="1417638"/>
                </a:cubicBezTo>
                <a:cubicBezTo>
                  <a:pt x="2066814" y="1417638"/>
                  <a:pt x="2105026" y="1455815"/>
                  <a:pt x="2105026" y="1502476"/>
                </a:cubicBezTo>
                <a:cubicBezTo>
                  <a:pt x="2105026" y="2121789"/>
                  <a:pt x="2105026" y="2121789"/>
                  <a:pt x="2105026" y="2121789"/>
                </a:cubicBezTo>
                <a:cubicBezTo>
                  <a:pt x="2105026" y="2168449"/>
                  <a:pt x="2066814" y="2206626"/>
                  <a:pt x="2020110" y="2206626"/>
                </a:cubicBezTo>
                <a:cubicBezTo>
                  <a:pt x="1289830" y="2206626"/>
                  <a:pt x="1289830" y="2206626"/>
                  <a:pt x="1289830" y="2206626"/>
                </a:cubicBezTo>
                <a:cubicBezTo>
                  <a:pt x="1243126" y="2206626"/>
                  <a:pt x="1204913" y="2168449"/>
                  <a:pt x="1204913" y="2121789"/>
                </a:cubicBezTo>
                <a:cubicBezTo>
                  <a:pt x="1204913" y="1502476"/>
                  <a:pt x="1204913" y="1502476"/>
                  <a:pt x="1204913" y="1502476"/>
                </a:cubicBezTo>
                <a:cubicBezTo>
                  <a:pt x="1204913" y="1455815"/>
                  <a:pt x="1243126" y="1417638"/>
                  <a:pt x="1289830" y="1417638"/>
                </a:cubicBezTo>
                <a:close/>
                <a:moveTo>
                  <a:pt x="2762250" y="649288"/>
                </a:moveTo>
                <a:lnTo>
                  <a:pt x="2762250" y="1095376"/>
                </a:lnTo>
                <a:lnTo>
                  <a:pt x="3321050" y="1095376"/>
                </a:lnTo>
                <a:lnTo>
                  <a:pt x="3321050" y="649288"/>
                </a:lnTo>
                <a:close/>
                <a:moveTo>
                  <a:pt x="1374775" y="649288"/>
                </a:moveTo>
                <a:lnTo>
                  <a:pt x="1374775" y="1095376"/>
                </a:lnTo>
                <a:lnTo>
                  <a:pt x="1935163" y="1095376"/>
                </a:lnTo>
                <a:lnTo>
                  <a:pt x="1935163" y="649288"/>
                </a:lnTo>
                <a:close/>
                <a:moveTo>
                  <a:pt x="2677155" y="479425"/>
                </a:moveTo>
                <a:cubicBezTo>
                  <a:pt x="3406147" y="479425"/>
                  <a:pt x="3406147" y="479425"/>
                  <a:pt x="3406147" y="479425"/>
                </a:cubicBezTo>
                <a:cubicBezTo>
                  <a:pt x="3452768" y="479425"/>
                  <a:pt x="3490913" y="517654"/>
                  <a:pt x="3490913" y="564378"/>
                </a:cubicBezTo>
                <a:cubicBezTo>
                  <a:pt x="3490913" y="1180285"/>
                  <a:pt x="3490913" y="1180285"/>
                  <a:pt x="3490913" y="1180285"/>
                </a:cubicBezTo>
                <a:cubicBezTo>
                  <a:pt x="3490913" y="1231257"/>
                  <a:pt x="3452768" y="1265238"/>
                  <a:pt x="3406147" y="1265238"/>
                </a:cubicBezTo>
                <a:cubicBezTo>
                  <a:pt x="2677155" y="1265238"/>
                  <a:pt x="2677155" y="1265238"/>
                  <a:pt x="2677155" y="1265238"/>
                </a:cubicBezTo>
                <a:cubicBezTo>
                  <a:pt x="2630533" y="1265238"/>
                  <a:pt x="2592388" y="1231257"/>
                  <a:pt x="2592388" y="1180285"/>
                </a:cubicBezTo>
                <a:cubicBezTo>
                  <a:pt x="2592388" y="564378"/>
                  <a:pt x="2592388" y="564378"/>
                  <a:pt x="2592388" y="564378"/>
                </a:cubicBezTo>
                <a:cubicBezTo>
                  <a:pt x="2592388" y="517654"/>
                  <a:pt x="2630533" y="479425"/>
                  <a:pt x="2677155" y="479425"/>
                </a:cubicBezTo>
                <a:close/>
                <a:moveTo>
                  <a:pt x="1289830" y="479425"/>
                </a:moveTo>
                <a:cubicBezTo>
                  <a:pt x="2020110" y="479425"/>
                  <a:pt x="2020110" y="479425"/>
                  <a:pt x="2020110" y="479425"/>
                </a:cubicBezTo>
                <a:cubicBezTo>
                  <a:pt x="2066814" y="479425"/>
                  <a:pt x="2105026" y="517654"/>
                  <a:pt x="2105026" y="564378"/>
                </a:cubicBezTo>
                <a:cubicBezTo>
                  <a:pt x="2105026" y="1180285"/>
                  <a:pt x="2105026" y="1180285"/>
                  <a:pt x="2105026" y="1180285"/>
                </a:cubicBezTo>
                <a:cubicBezTo>
                  <a:pt x="2105026" y="1231257"/>
                  <a:pt x="2066814" y="1265238"/>
                  <a:pt x="2020110" y="1265238"/>
                </a:cubicBezTo>
                <a:cubicBezTo>
                  <a:pt x="1289830" y="1265238"/>
                  <a:pt x="1289830" y="1265238"/>
                  <a:pt x="1289830" y="1265238"/>
                </a:cubicBezTo>
                <a:cubicBezTo>
                  <a:pt x="1243126" y="1265238"/>
                  <a:pt x="1204913" y="1231257"/>
                  <a:pt x="1204913" y="1180285"/>
                </a:cubicBezTo>
                <a:cubicBezTo>
                  <a:pt x="1204913" y="564378"/>
                  <a:pt x="1204913" y="564378"/>
                  <a:pt x="1204913" y="564378"/>
                </a:cubicBezTo>
                <a:cubicBezTo>
                  <a:pt x="1204913" y="517654"/>
                  <a:pt x="1243126" y="479425"/>
                  <a:pt x="1289830" y="479425"/>
                </a:cubicBezTo>
                <a:close/>
                <a:moveTo>
                  <a:pt x="900113" y="169863"/>
                </a:moveTo>
                <a:lnTo>
                  <a:pt x="900113" y="4473575"/>
                </a:lnTo>
                <a:lnTo>
                  <a:pt x="1204913" y="4473575"/>
                </a:lnTo>
                <a:lnTo>
                  <a:pt x="1204913" y="4365191"/>
                </a:lnTo>
                <a:cubicBezTo>
                  <a:pt x="1204913" y="3459869"/>
                  <a:pt x="1204913" y="3459869"/>
                  <a:pt x="1204913" y="3459869"/>
                </a:cubicBezTo>
                <a:cubicBezTo>
                  <a:pt x="1204913" y="3413205"/>
                  <a:pt x="1243126" y="3375025"/>
                  <a:pt x="1289830" y="3375025"/>
                </a:cubicBezTo>
                <a:cubicBezTo>
                  <a:pt x="2020110" y="3375025"/>
                  <a:pt x="2020110" y="3375025"/>
                  <a:pt x="2020110" y="3375025"/>
                </a:cubicBezTo>
                <a:cubicBezTo>
                  <a:pt x="2066814" y="3375025"/>
                  <a:pt x="2105026" y="3413205"/>
                  <a:pt x="2105026" y="3459869"/>
                </a:cubicBezTo>
                <a:cubicBezTo>
                  <a:pt x="2105026" y="4077902"/>
                  <a:pt x="2105026" y="4348292"/>
                  <a:pt x="2105026" y="4466587"/>
                </a:cubicBezTo>
                <a:lnTo>
                  <a:pt x="2105026" y="4473575"/>
                </a:lnTo>
                <a:lnTo>
                  <a:pt x="2230369" y="4473575"/>
                </a:lnTo>
                <a:cubicBezTo>
                  <a:pt x="2994129" y="4473575"/>
                  <a:pt x="3522887" y="4473575"/>
                  <a:pt x="3888949" y="4473575"/>
                </a:cubicBezTo>
                <a:lnTo>
                  <a:pt x="3932238" y="4473575"/>
                </a:lnTo>
                <a:lnTo>
                  <a:pt x="3932238" y="169863"/>
                </a:lnTo>
                <a:close/>
                <a:moveTo>
                  <a:pt x="815077" y="0"/>
                </a:moveTo>
                <a:cubicBezTo>
                  <a:pt x="4017274" y="0"/>
                  <a:pt x="4017274" y="0"/>
                  <a:pt x="4017274" y="0"/>
                </a:cubicBezTo>
                <a:cubicBezTo>
                  <a:pt x="4063928" y="0"/>
                  <a:pt x="4102100" y="38200"/>
                  <a:pt x="4102100" y="84889"/>
                </a:cubicBezTo>
                <a:cubicBezTo>
                  <a:pt x="4102100" y="3300332"/>
                  <a:pt x="4102100" y="4204676"/>
                  <a:pt x="4102100" y="4459022"/>
                </a:cubicBezTo>
                <a:lnTo>
                  <a:pt x="4102100" y="4473575"/>
                </a:lnTo>
                <a:lnTo>
                  <a:pt x="4134121" y="4473575"/>
                </a:lnTo>
                <a:cubicBezTo>
                  <a:pt x="4712590" y="4473575"/>
                  <a:pt x="4712590" y="4473575"/>
                  <a:pt x="4712590" y="4473575"/>
                </a:cubicBezTo>
                <a:cubicBezTo>
                  <a:pt x="4759249" y="4473575"/>
                  <a:pt x="4797425" y="4511794"/>
                  <a:pt x="4797425" y="4558507"/>
                </a:cubicBezTo>
                <a:cubicBezTo>
                  <a:pt x="4797425" y="4605219"/>
                  <a:pt x="4759249" y="4643438"/>
                  <a:pt x="4712590" y="4643438"/>
                </a:cubicBezTo>
                <a:cubicBezTo>
                  <a:pt x="4567973" y="4643438"/>
                  <a:pt x="4427875" y="4643438"/>
                  <a:pt x="4292155" y="4643438"/>
                </a:cubicBezTo>
                <a:lnTo>
                  <a:pt x="4017274" y="4643438"/>
                </a:lnTo>
                <a:lnTo>
                  <a:pt x="3897988" y="4643438"/>
                </a:lnTo>
                <a:lnTo>
                  <a:pt x="3726352" y="4643438"/>
                </a:lnTo>
                <a:lnTo>
                  <a:pt x="3529242" y="4643438"/>
                </a:lnTo>
                <a:lnTo>
                  <a:pt x="3453606" y="4643438"/>
                </a:lnTo>
                <a:cubicBezTo>
                  <a:pt x="3365655" y="4643438"/>
                  <a:pt x="3280636" y="4643438"/>
                  <a:pt x="3198451" y="4643438"/>
                </a:cubicBezTo>
                <a:lnTo>
                  <a:pt x="3185070" y="4643438"/>
                </a:lnTo>
                <a:lnTo>
                  <a:pt x="2960299" y="4643438"/>
                </a:lnTo>
                <a:lnTo>
                  <a:pt x="2864624" y="4643438"/>
                </a:lnTo>
                <a:lnTo>
                  <a:pt x="2738565" y="4643438"/>
                </a:lnTo>
                <a:lnTo>
                  <a:pt x="2567056" y="4643438"/>
                </a:lnTo>
                <a:lnTo>
                  <a:pt x="2532662" y="4643438"/>
                </a:lnTo>
                <a:cubicBezTo>
                  <a:pt x="2466601" y="4643438"/>
                  <a:pt x="2403081" y="4643438"/>
                  <a:pt x="2342004" y="4643438"/>
                </a:cubicBezTo>
                <a:lnTo>
                  <a:pt x="2291521" y="4643438"/>
                </a:lnTo>
                <a:lnTo>
                  <a:pt x="2166004" y="4643438"/>
                </a:lnTo>
                <a:lnTo>
                  <a:pt x="2037169" y="4643438"/>
                </a:lnTo>
                <a:lnTo>
                  <a:pt x="2020110" y="4643438"/>
                </a:lnTo>
                <a:lnTo>
                  <a:pt x="2004077" y="4643438"/>
                </a:lnTo>
                <a:lnTo>
                  <a:pt x="1803155" y="4643438"/>
                </a:lnTo>
                <a:lnTo>
                  <a:pt x="1786288" y="4643438"/>
                </a:lnTo>
                <a:cubicBezTo>
                  <a:pt x="1718529" y="4643438"/>
                  <a:pt x="1655498" y="4643438"/>
                  <a:pt x="1596864" y="4643438"/>
                </a:cubicBezTo>
                <a:lnTo>
                  <a:pt x="1588630" y="4643438"/>
                </a:lnTo>
                <a:lnTo>
                  <a:pt x="1433825" y="4643438"/>
                </a:lnTo>
                <a:lnTo>
                  <a:pt x="1392747" y="4643438"/>
                </a:lnTo>
                <a:lnTo>
                  <a:pt x="1295192" y="4643438"/>
                </a:lnTo>
                <a:lnTo>
                  <a:pt x="1289830" y="4643438"/>
                </a:lnTo>
                <a:lnTo>
                  <a:pt x="1215352" y="4643438"/>
                </a:lnTo>
                <a:lnTo>
                  <a:pt x="1214658" y="4643438"/>
                </a:lnTo>
                <a:lnTo>
                  <a:pt x="1144893" y="4643438"/>
                </a:lnTo>
                <a:cubicBezTo>
                  <a:pt x="1122905" y="4643438"/>
                  <a:pt x="1102383" y="4643438"/>
                  <a:pt x="1083229" y="4643438"/>
                </a:cubicBezTo>
                <a:lnTo>
                  <a:pt x="1053517" y="4643438"/>
                </a:lnTo>
                <a:lnTo>
                  <a:pt x="1029775" y="4643438"/>
                </a:lnTo>
                <a:cubicBezTo>
                  <a:pt x="980229" y="4643438"/>
                  <a:pt x="942117" y="4643438"/>
                  <a:pt x="912800" y="4643438"/>
                </a:cubicBezTo>
                <a:lnTo>
                  <a:pt x="908476" y="4643438"/>
                </a:lnTo>
                <a:lnTo>
                  <a:pt x="865111" y="4643438"/>
                </a:lnTo>
                <a:cubicBezTo>
                  <a:pt x="815077" y="4643438"/>
                  <a:pt x="815077" y="4643438"/>
                  <a:pt x="815077" y="4643438"/>
                </a:cubicBezTo>
                <a:lnTo>
                  <a:pt x="778687" y="4643438"/>
                </a:lnTo>
                <a:cubicBezTo>
                  <a:pt x="84835" y="4643438"/>
                  <a:pt x="84835" y="4643438"/>
                  <a:pt x="84835" y="4643438"/>
                </a:cubicBezTo>
                <a:cubicBezTo>
                  <a:pt x="38176" y="4643438"/>
                  <a:pt x="0" y="4605219"/>
                  <a:pt x="0" y="4558507"/>
                </a:cubicBezTo>
                <a:cubicBezTo>
                  <a:pt x="0" y="4511794"/>
                  <a:pt x="38176" y="4473575"/>
                  <a:pt x="84835" y="4473575"/>
                </a:cubicBezTo>
                <a:cubicBezTo>
                  <a:pt x="229452" y="4473575"/>
                  <a:pt x="369550" y="4473575"/>
                  <a:pt x="505270" y="4473575"/>
                </a:cubicBezTo>
                <a:lnTo>
                  <a:pt x="730250" y="4473575"/>
                </a:lnTo>
                <a:lnTo>
                  <a:pt x="730250" y="4152114"/>
                </a:lnTo>
                <a:cubicBezTo>
                  <a:pt x="730250" y="84889"/>
                  <a:pt x="730250" y="84889"/>
                  <a:pt x="730250" y="84889"/>
                </a:cubicBezTo>
                <a:cubicBezTo>
                  <a:pt x="730250" y="38200"/>
                  <a:pt x="768422" y="0"/>
                  <a:pt x="815077" y="0"/>
                </a:cubicBezTo>
                <a:close/>
              </a:path>
            </a:pathLst>
          </a:custGeom>
          <a:solidFill>
            <a:schemeClr val="accent1"/>
          </a:solidFill>
          <a:ln w="28575">
            <a:solidFill>
              <a:schemeClr val="tx1"/>
            </a:solidFill>
          </a:ln>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ysClr val="windowText" lastClr="000000"/>
              </a:solidFill>
            </a:endParaRPr>
          </a:p>
        </p:txBody>
      </p:sp>
      <p:grpSp>
        <p:nvGrpSpPr>
          <p:cNvPr id="4" name="Group 3"/>
          <p:cNvGrpSpPr/>
          <p:nvPr/>
        </p:nvGrpSpPr>
        <p:grpSpPr>
          <a:xfrm>
            <a:off x="8460692" y="1581626"/>
            <a:ext cx="685500" cy="1435103"/>
            <a:chOff x="8344174" y="1365768"/>
            <a:chExt cx="672120" cy="1407091"/>
          </a:xfrm>
        </p:grpSpPr>
        <p:grpSp>
          <p:nvGrpSpPr>
            <p:cNvPr id="172" name="Group 171"/>
            <p:cNvGrpSpPr/>
            <p:nvPr/>
          </p:nvGrpSpPr>
          <p:grpSpPr>
            <a:xfrm>
              <a:off x="8592504" y="1365768"/>
              <a:ext cx="169632" cy="295595"/>
              <a:chOff x="8679164" y="1300016"/>
              <a:chExt cx="182326" cy="252502"/>
            </a:xfrm>
          </p:grpSpPr>
          <p:sp>
            <p:nvSpPr>
              <p:cNvPr id="186" name="Freeform 18"/>
              <p:cNvSpPr>
                <a:spLocks/>
              </p:cNvSpPr>
              <p:nvPr/>
            </p:nvSpPr>
            <p:spPr bwMode="auto">
              <a:xfrm>
                <a:off x="8748710" y="1300016"/>
                <a:ext cx="43232" cy="252501"/>
              </a:xfrm>
              <a:custGeom>
                <a:avLst/>
                <a:gdLst>
                  <a:gd name="T0" fmla="*/ 18 w 36"/>
                  <a:gd name="T1" fmla="*/ 210 h 210"/>
                  <a:gd name="T2" fmla="*/ 0 w 36"/>
                  <a:gd name="T3" fmla="*/ 192 h 210"/>
                  <a:gd name="T4" fmla="*/ 0 w 36"/>
                  <a:gd name="T5" fmla="*/ 18 h 210"/>
                  <a:gd name="T6" fmla="*/ 18 w 36"/>
                  <a:gd name="T7" fmla="*/ 0 h 210"/>
                  <a:gd name="T8" fmla="*/ 36 w 36"/>
                  <a:gd name="T9" fmla="*/ 18 h 210"/>
                  <a:gd name="T10" fmla="*/ 36 w 36"/>
                  <a:gd name="T11" fmla="*/ 192 h 210"/>
                  <a:gd name="T12" fmla="*/ 18 w 36"/>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6" h="210">
                    <a:moveTo>
                      <a:pt x="18" y="210"/>
                    </a:moveTo>
                    <a:cubicBezTo>
                      <a:pt x="8" y="210"/>
                      <a:pt x="0" y="202"/>
                      <a:pt x="0" y="192"/>
                    </a:cubicBezTo>
                    <a:cubicBezTo>
                      <a:pt x="0" y="18"/>
                      <a:pt x="0" y="18"/>
                      <a:pt x="0" y="18"/>
                    </a:cubicBezTo>
                    <a:cubicBezTo>
                      <a:pt x="0" y="8"/>
                      <a:pt x="8" y="0"/>
                      <a:pt x="18" y="0"/>
                    </a:cubicBezTo>
                    <a:cubicBezTo>
                      <a:pt x="28" y="0"/>
                      <a:pt x="36" y="8"/>
                      <a:pt x="36" y="18"/>
                    </a:cubicBezTo>
                    <a:cubicBezTo>
                      <a:pt x="36" y="192"/>
                      <a:pt x="36" y="192"/>
                      <a:pt x="36" y="192"/>
                    </a:cubicBezTo>
                    <a:cubicBezTo>
                      <a:pt x="36" y="202"/>
                      <a:pt x="28" y="210"/>
                      <a:pt x="18" y="210"/>
                    </a:cubicBezTo>
                    <a:close/>
                  </a:path>
                </a:pathLst>
              </a:custGeom>
              <a:solidFill>
                <a:schemeClr val="bg1"/>
              </a:solidFill>
              <a:ln w="19050">
                <a:solidFill>
                  <a:schemeClr val="tx1"/>
                </a:solid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87" name="Freeform 19"/>
              <p:cNvSpPr>
                <a:spLocks/>
              </p:cNvSpPr>
              <p:nvPr/>
            </p:nvSpPr>
            <p:spPr bwMode="auto">
              <a:xfrm>
                <a:off x="8818258" y="1345755"/>
                <a:ext cx="43232" cy="206763"/>
              </a:xfrm>
              <a:custGeom>
                <a:avLst/>
                <a:gdLst>
                  <a:gd name="T0" fmla="*/ 18 w 36"/>
                  <a:gd name="T1" fmla="*/ 172 h 172"/>
                  <a:gd name="T2" fmla="*/ 0 w 36"/>
                  <a:gd name="T3" fmla="*/ 154 h 172"/>
                  <a:gd name="T4" fmla="*/ 0 w 36"/>
                  <a:gd name="T5" fmla="*/ 18 h 172"/>
                  <a:gd name="T6" fmla="*/ 18 w 36"/>
                  <a:gd name="T7" fmla="*/ 0 h 172"/>
                  <a:gd name="T8" fmla="*/ 36 w 36"/>
                  <a:gd name="T9" fmla="*/ 18 h 172"/>
                  <a:gd name="T10" fmla="*/ 36 w 36"/>
                  <a:gd name="T11" fmla="*/ 154 h 172"/>
                  <a:gd name="T12" fmla="*/ 18 w 36"/>
                  <a:gd name="T13" fmla="*/ 172 h 172"/>
                </a:gdLst>
                <a:ahLst/>
                <a:cxnLst>
                  <a:cxn ang="0">
                    <a:pos x="T0" y="T1"/>
                  </a:cxn>
                  <a:cxn ang="0">
                    <a:pos x="T2" y="T3"/>
                  </a:cxn>
                  <a:cxn ang="0">
                    <a:pos x="T4" y="T5"/>
                  </a:cxn>
                  <a:cxn ang="0">
                    <a:pos x="T6" y="T7"/>
                  </a:cxn>
                  <a:cxn ang="0">
                    <a:pos x="T8" y="T9"/>
                  </a:cxn>
                  <a:cxn ang="0">
                    <a:pos x="T10" y="T11"/>
                  </a:cxn>
                  <a:cxn ang="0">
                    <a:pos x="T12" y="T13"/>
                  </a:cxn>
                </a:cxnLst>
                <a:rect l="0" t="0" r="r" b="b"/>
                <a:pathLst>
                  <a:path w="36" h="172">
                    <a:moveTo>
                      <a:pt x="18" y="172"/>
                    </a:moveTo>
                    <a:cubicBezTo>
                      <a:pt x="8" y="172"/>
                      <a:pt x="0" y="164"/>
                      <a:pt x="0" y="154"/>
                    </a:cubicBezTo>
                    <a:cubicBezTo>
                      <a:pt x="0" y="18"/>
                      <a:pt x="0" y="18"/>
                      <a:pt x="0" y="18"/>
                    </a:cubicBezTo>
                    <a:cubicBezTo>
                      <a:pt x="0" y="8"/>
                      <a:pt x="8" y="0"/>
                      <a:pt x="18" y="0"/>
                    </a:cubicBezTo>
                    <a:cubicBezTo>
                      <a:pt x="28" y="0"/>
                      <a:pt x="36" y="8"/>
                      <a:pt x="36" y="18"/>
                    </a:cubicBezTo>
                    <a:cubicBezTo>
                      <a:pt x="36" y="154"/>
                      <a:pt x="36" y="154"/>
                      <a:pt x="36" y="154"/>
                    </a:cubicBezTo>
                    <a:cubicBezTo>
                      <a:pt x="36" y="164"/>
                      <a:pt x="28" y="172"/>
                      <a:pt x="18" y="172"/>
                    </a:cubicBezTo>
                    <a:close/>
                  </a:path>
                </a:pathLst>
              </a:custGeom>
              <a:solidFill>
                <a:schemeClr val="bg1"/>
              </a:solidFill>
              <a:ln w="19050">
                <a:solidFill>
                  <a:schemeClr val="tx1"/>
                </a:solid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88" name="Freeform 20"/>
              <p:cNvSpPr>
                <a:spLocks/>
              </p:cNvSpPr>
              <p:nvPr/>
            </p:nvSpPr>
            <p:spPr bwMode="auto">
              <a:xfrm>
                <a:off x="8679164" y="1323825"/>
                <a:ext cx="43232" cy="228692"/>
              </a:xfrm>
              <a:custGeom>
                <a:avLst/>
                <a:gdLst>
                  <a:gd name="T0" fmla="*/ 18 w 36"/>
                  <a:gd name="T1" fmla="*/ 190 h 190"/>
                  <a:gd name="T2" fmla="*/ 0 w 36"/>
                  <a:gd name="T3" fmla="*/ 172 h 190"/>
                  <a:gd name="T4" fmla="*/ 0 w 36"/>
                  <a:gd name="T5" fmla="*/ 18 h 190"/>
                  <a:gd name="T6" fmla="*/ 18 w 36"/>
                  <a:gd name="T7" fmla="*/ 0 h 190"/>
                  <a:gd name="T8" fmla="*/ 36 w 36"/>
                  <a:gd name="T9" fmla="*/ 18 h 190"/>
                  <a:gd name="T10" fmla="*/ 36 w 36"/>
                  <a:gd name="T11" fmla="*/ 172 h 190"/>
                  <a:gd name="T12" fmla="*/ 18 w 36"/>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36" h="190">
                    <a:moveTo>
                      <a:pt x="18" y="190"/>
                    </a:moveTo>
                    <a:cubicBezTo>
                      <a:pt x="8" y="190"/>
                      <a:pt x="0" y="182"/>
                      <a:pt x="0" y="172"/>
                    </a:cubicBezTo>
                    <a:cubicBezTo>
                      <a:pt x="0" y="18"/>
                      <a:pt x="0" y="18"/>
                      <a:pt x="0" y="18"/>
                    </a:cubicBezTo>
                    <a:cubicBezTo>
                      <a:pt x="0" y="8"/>
                      <a:pt x="8" y="0"/>
                      <a:pt x="18" y="0"/>
                    </a:cubicBezTo>
                    <a:cubicBezTo>
                      <a:pt x="28" y="0"/>
                      <a:pt x="36" y="8"/>
                      <a:pt x="36" y="18"/>
                    </a:cubicBezTo>
                    <a:cubicBezTo>
                      <a:pt x="36" y="172"/>
                      <a:pt x="36" y="172"/>
                      <a:pt x="36" y="172"/>
                    </a:cubicBezTo>
                    <a:cubicBezTo>
                      <a:pt x="36" y="182"/>
                      <a:pt x="28" y="190"/>
                      <a:pt x="18" y="190"/>
                    </a:cubicBezTo>
                    <a:close/>
                  </a:path>
                </a:pathLst>
              </a:custGeom>
              <a:solidFill>
                <a:schemeClr val="bg1"/>
              </a:solidFill>
              <a:ln w="19050">
                <a:solidFill>
                  <a:schemeClr val="tx1"/>
                </a:solid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sp>
          <p:nvSpPr>
            <p:cNvPr id="79" name="Freeform 78"/>
            <p:cNvSpPr>
              <a:spLocks/>
            </p:cNvSpPr>
            <p:nvPr/>
          </p:nvSpPr>
          <p:spPr bwMode="auto">
            <a:xfrm rot="181633">
              <a:off x="8344210" y="1905424"/>
              <a:ext cx="656646" cy="396979"/>
            </a:xfrm>
            <a:custGeom>
              <a:avLst/>
              <a:gdLst>
                <a:gd name="connsiteX0" fmla="*/ 134204 w 656646"/>
                <a:gd name="connsiteY0" fmla="*/ 13009 h 396979"/>
                <a:gd name="connsiteX1" fmla="*/ 147301 w 656646"/>
                <a:gd name="connsiteY1" fmla="*/ 21862 h 396979"/>
                <a:gd name="connsiteX2" fmla="*/ 274248 w 656646"/>
                <a:gd name="connsiteY2" fmla="*/ 220383 h 396979"/>
                <a:gd name="connsiteX3" fmla="*/ 295290 w 656646"/>
                <a:gd name="connsiteY3" fmla="*/ 253287 h 396979"/>
                <a:gd name="connsiteX4" fmla="*/ 276662 w 656646"/>
                <a:gd name="connsiteY4" fmla="*/ 186562 h 396979"/>
                <a:gd name="connsiteX5" fmla="*/ 238449 w 656646"/>
                <a:gd name="connsiteY5" fmla="*/ 49683 h 396979"/>
                <a:gd name="connsiteX6" fmla="*/ 252739 w 656646"/>
                <a:gd name="connsiteY6" fmla="*/ 25410 h 396979"/>
                <a:gd name="connsiteX7" fmla="*/ 277912 w 656646"/>
                <a:gd name="connsiteY7" fmla="*/ 38637 h 396979"/>
                <a:gd name="connsiteX8" fmla="*/ 330278 w 656646"/>
                <a:gd name="connsiteY8" fmla="*/ 226212 h 396979"/>
                <a:gd name="connsiteX9" fmla="*/ 341296 w 656646"/>
                <a:gd name="connsiteY9" fmla="*/ 265682 h 396979"/>
                <a:gd name="connsiteX10" fmla="*/ 342210 w 656646"/>
                <a:gd name="connsiteY10" fmla="*/ 256499 h 396979"/>
                <a:gd name="connsiteX11" fmla="*/ 364583 w 656646"/>
                <a:gd name="connsiteY11" fmla="*/ 31634 h 396979"/>
                <a:gd name="connsiteX12" fmla="*/ 386981 w 656646"/>
                <a:gd name="connsiteY12" fmla="*/ 13642 h 396979"/>
                <a:gd name="connsiteX13" fmla="*/ 404795 w 656646"/>
                <a:gd name="connsiteY13" fmla="*/ 35109 h 396979"/>
                <a:gd name="connsiteX14" fmla="*/ 383800 w 656646"/>
                <a:gd name="connsiteY14" fmla="*/ 246135 h 396979"/>
                <a:gd name="connsiteX15" fmla="*/ 383602 w 656646"/>
                <a:gd name="connsiteY15" fmla="*/ 248123 h 396979"/>
                <a:gd name="connsiteX16" fmla="*/ 384944 w 656646"/>
                <a:gd name="connsiteY16" fmla="*/ 245390 h 396979"/>
                <a:gd name="connsiteX17" fmla="*/ 499880 w 656646"/>
                <a:gd name="connsiteY17" fmla="*/ 11278 h 396979"/>
                <a:gd name="connsiteX18" fmla="*/ 527337 w 656646"/>
                <a:gd name="connsiteY18" fmla="*/ 1988 h 396979"/>
                <a:gd name="connsiteX19" fmla="*/ 536617 w 656646"/>
                <a:gd name="connsiteY19" fmla="*/ 29490 h 396979"/>
                <a:gd name="connsiteX20" fmla="*/ 436751 w 656646"/>
                <a:gd name="connsiteY20" fmla="*/ 230911 h 396979"/>
                <a:gd name="connsiteX21" fmla="*/ 421229 w 656646"/>
                <a:gd name="connsiteY21" fmla="*/ 262218 h 396979"/>
                <a:gd name="connsiteX22" fmla="*/ 431150 w 656646"/>
                <a:gd name="connsiteY22" fmla="*/ 250499 h 396979"/>
                <a:gd name="connsiteX23" fmla="*/ 621110 w 656646"/>
                <a:gd name="connsiteY23" fmla="*/ 26113 h 396979"/>
                <a:gd name="connsiteX24" fmla="*/ 650040 w 656646"/>
                <a:gd name="connsiteY24" fmla="*/ 24583 h 396979"/>
                <a:gd name="connsiteX25" fmla="*/ 651515 w 656646"/>
                <a:gd name="connsiteY25" fmla="*/ 52473 h 396979"/>
                <a:gd name="connsiteX26" fmla="*/ 367900 w 656646"/>
                <a:gd name="connsiteY26" fmla="*/ 386300 h 396979"/>
                <a:gd name="connsiteX27" fmla="*/ 362377 w 656646"/>
                <a:gd name="connsiteY27" fmla="*/ 389219 h 396979"/>
                <a:gd name="connsiteX28" fmla="*/ 360198 w 656646"/>
                <a:gd name="connsiteY28" fmla="*/ 392077 h 396979"/>
                <a:gd name="connsiteX29" fmla="*/ 354776 w 656646"/>
                <a:gd name="connsiteY29" fmla="*/ 393237 h 396979"/>
                <a:gd name="connsiteX30" fmla="*/ 353790 w 656646"/>
                <a:gd name="connsiteY30" fmla="*/ 393758 h 396979"/>
                <a:gd name="connsiteX31" fmla="*/ 353215 w 656646"/>
                <a:gd name="connsiteY31" fmla="*/ 393570 h 396979"/>
                <a:gd name="connsiteX32" fmla="*/ 353130 w 656646"/>
                <a:gd name="connsiteY32" fmla="*/ 393589 h 396979"/>
                <a:gd name="connsiteX33" fmla="*/ 346051 w 656646"/>
                <a:gd name="connsiteY33" fmla="*/ 396932 h 396979"/>
                <a:gd name="connsiteX34" fmla="*/ 331644 w 656646"/>
                <a:gd name="connsiteY34" fmla="*/ 391907 h 396979"/>
                <a:gd name="connsiteX35" fmla="*/ 6487 w 656646"/>
                <a:gd name="connsiteY35" fmla="*/ 85055 h 396979"/>
                <a:gd name="connsiteX36" fmla="*/ 4962 w 656646"/>
                <a:gd name="connsiteY36" fmla="*/ 56203 h 396979"/>
                <a:gd name="connsiteX37" fmla="*/ 33165 w 656646"/>
                <a:gd name="connsiteY37" fmla="*/ 54712 h 396979"/>
                <a:gd name="connsiteX38" fmla="*/ 221146 w 656646"/>
                <a:gd name="connsiteY38" fmla="*/ 232110 h 396979"/>
                <a:gd name="connsiteX39" fmla="*/ 255775 w 656646"/>
                <a:gd name="connsiteY39" fmla="*/ 264790 h 396979"/>
                <a:gd name="connsiteX40" fmla="*/ 205854 w 656646"/>
                <a:gd name="connsiteY40" fmla="*/ 187117 h 396979"/>
                <a:gd name="connsiteX41" fmla="*/ 112747 w 656646"/>
                <a:gd name="connsiteY41" fmla="*/ 42251 h 396979"/>
                <a:gd name="connsiteX42" fmla="*/ 119435 w 656646"/>
                <a:gd name="connsiteY42" fmla="*/ 15423 h 396979"/>
                <a:gd name="connsiteX43" fmla="*/ 134204 w 656646"/>
                <a:gd name="connsiteY43" fmla="*/ 13009 h 39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56646" h="396979">
                  <a:moveTo>
                    <a:pt x="134204" y="13009"/>
                  </a:moveTo>
                  <a:cubicBezTo>
                    <a:pt x="139219" y="14082"/>
                    <a:pt x="143957" y="17033"/>
                    <a:pt x="147301" y="21862"/>
                  </a:cubicBezTo>
                  <a:cubicBezTo>
                    <a:pt x="202197" y="107709"/>
                    <a:pt x="243369" y="172094"/>
                    <a:pt x="274248" y="220383"/>
                  </a:cubicBezTo>
                  <a:lnTo>
                    <a:pt x="295290" y="253287"/>
                  </a:lnTo>
                  <a:lnTo>
                    <a:pt x="276662" y="186562"/>
                  </a:lnTo>
                  <a:cubicBezTo>
                    <a:pt x="238449" y="49683"/>
                    <a:pt x="238449" y="49683"/>
                    <a:pt x="238449" y="49683"/>
                  </a:cubicBezTo>
                  <a:cubicBezTo>
                    <a:pt x="235699" y="39750"/>
                    <a:pt x="241764" y="28230"/>
                    <a:pt x="252739" y="25410"/>
                  </a:cubicBezTo>
                  <a:cubicBezTo>
                    <a:pt x="263714" y="22590"/>
                    <a:pt x="274052" y="28762"/>
                    <a:pt x="277912" y="38637"/>
                  </a:cubicBezTo>
                  <a:cubicBezTo>
                    <a:pt x="300557" y="119751"/>
                    <a:pt x="317540" y="180586"/>
                    <a:pt x="330278" y="226212"/>
                  </a:cubicBezTo>
                  <a:lnTo>
                    <a:pt x="341296" y="265682"/>
                  </a:lnTo>
                  <a:lnTo>
                    <a:pt x="342210" y="256499"/>
                  </a:lnTo>
                  <a:cubicBezTo>
                    <a:pt x="364583" y="31634"/>
                    <a:pt x="364583" y="31634"/>
                    <a:pt x="364583" y="31634"/>
                  </a:cubicBezTo>
                  <a:cubicBezTo>
                    <a:pt x="366210" y="20343"/>
                    <a:pt x="375775" y="11994"/>
                    <a:pt x="386981" y="13642"/>
                  </a:cubicBezTo>
                  <a:cubicBezTo>
                    <a:pt x="398129" y="14173"/>
                    <a:pt x="405372" y="24995"/>
                    <a:pt x="404795" y="35109"/>
                  </a:cubicBezTo>
                  <a:cubicBezTo>
                    <a:pt x="395403" y="129513"/>
                    <a:pt x="388652" y="197366"/>
                    <a:pt x="383800" y="246135"/>
                  </a:cubicBezTo>
                  <a:lnTo>
                    <a:pt x="383602" y="248123"/>
                  </a:lnTo>
                  <a:lnTo>
                    <a:pt x="384944" y="245390"/>
                  </a:lnTo>
                  <a:cubicBezTo>
                    <a:pt x="499880" y="11278"/>
                    <a:pt x="499880" y="11278"/>
                    <a:pt x="499880" y="11278"/>
                  </a:cubicBezTo>
                  <a:cubicBezTo>
                    <a:pt x="504981" y="2050"/>
                    <a:pt x="517008" y="-3065"/>
                    <a:pt x="527337" y="1988"/>
                  </a:cubicBezTo>
                  <a:cubicBezTo>
                    <a:pt x="536551" y="7099"/>
                    <a:pt x="541659" y="19146"/>
                    <a:pt x="536617" y="29490"/>
                  </a:cubicBezTo>
                  <a:cubicBezTo>
                    <a:pt x="493431" y="116591"/>
                    <a:pt x="461043" y="181916"/>
                    <a:pt x="436751" y="230911"/>
                  </a:cubicBezTo>
                  <a:lnTo>
                    <a:pt x="421229" y="262218"/>
                  </a:lnTo>
                  <a:lnTo>
                    <a:pt x="431150" y="250499"/>
                  </a:lnTo>
                  <a:cubicBezTo>
                    <a:pt x="621110" y="26113"/>
                    <a:pt x="621110" y="26113"/>
                    <a:pt x="621110" y="26113"/>
                  </a:cubicBezTo>
                  <a:cubicBezTo>
                    <a:pt x="628485" y="17893"/>
                    <a:pt x="641838" y="17186"/>
                    <a:pt x="650040" y="24583"/>
                  </a:cubicBezTo>
                  <a:cubicBezTo>
                    <a:pt x="658242" y="31981"/>
                    <a:pt x="658891" y="44252"/>
                    <a:pt x="651515" y="52473"/>
                  </a:cubicBezTo>
                  <a:cubicBezTo>
                    <a:pt x="367900" y="386300"/>
                    <a:pt x="367900" y="386300"/>
                    <a:pt x="367900" y="386300"/>
                  </a:cubicBezTo>
                  <a:lnTo>
                    <a:pt x="362377" y="389219"/>
                  </a:lnTo>
                  <a:lnTo>
                    <a:pt x="360198" y="392077"/>
                  </a:lnTo>
                  <a:lnTo>
                    <a:pt x="354776" y="393237"/>
                  </a:lnTo>
                  <a:lnTo>
                    <a:pt x="353790" y="393758"/>
                  </a:lnTo>
                  <a:lnTo>
                    <a:pt x="353215" y="393570"/>
                  </a:lnTo>
                  <a:lnTo>
                    <a:pt x="353130" y="393589"/>
                  </a:lnTo>
                  <a:lnTo>
                    <a:pt x="346051" y="396932"/>
                  </a:lnTo>
                  <a:cubicBezTo>
                    <a:pt x="340627" y="397219"/>
                    <a:pt x="336227" y="396294"/>
                    <a:pt x="331644" y="391907"/>
                  </a:cubicBezTo>
                  <a:cubicBezTo>
                    <a:pt x="6487" y="85055"/>
                    <a:pt x="6487" y="85055"/>
                    <a:pt x="6487" y="85055"/>
                  </a:cubicBezTo>
                  <a:cubicBezTo>
                    <a:pt x="-1533" y="77378"/>
                    <a:pt x="-2205" y="64684"/>
                    <a:pt x="4962" y="56203"/>
                  </a:cubicBezTo>
                  <a:cubicBezTo>
                    <a:pt x="12127" y="47723"/>
                    <a:pt x="25144" y="47035"/>
                    <a:pt x="33165" y="54712"/>
                  </a:cubicBezTo>
                  <a:cubicBezTo>
                    <a:pt x="114454" y="131425"/>
                    <a:pt x="175421" y="188960"/>
                    <a:pt x="221146" y="232110"/>
                  </a:cubicBezTo>
                  <a:lnTo>
                    <a:pt x="255775" y="264790"/>
                  </a:lnTo>
                  <a:lnTo>
                    <a:pt x="205854" y="187117"/>
                  </a:lnTo>
                  <a:cubicBezTo>
                    <a:pt x="112747" y="42251"/>
                    <a:pt x="112747" y="42251"/>
                    <a:pt x="112747" y="42251"/>
                  </a:cubicBezTo>
                  <a:cubicBezTo>
                    <a:pt x="107174" y="32593"/>
                    <a:pt x="109403" y="20789"/>
                    <a:pt x="119435" y="15423"/>
                  </a:cubicBezTo>
                  <a:cubicBezTo>
                    <a:pt x="123893" y="12741"/>
                    <a:pt x="129188" y="11936"/>
                    <a:pt x="134204" y="13009"/>
                  </a:cubicBezTo>
                  <a:close/>
                </a:path>
              </a:pathLst>
            </a:custGeom>
            <a:solidFill>
              <a:schemeClr val="bg1"/>
            </a:solidFill>
            <a:ln w="15875">
              <a:solidFill>
                <a:schemeClr val="tx1"/>
              </a:solidFill>
            </a:ln>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ysClr val="windowText" lastClr="000000"/>
                </a:solidFill>
              </a:endParaRPr>
            </a:p>
          </p:txBody>
        </p:sp>
        <p:sp>
          <p:nvSpPr>
            <p:cNvPr id="179" name="Freeform 10"/>
            <p:cNvSpPr>
              <a:spLocks noEditPoints="1"/>
            </p:cNvSpPr>
            <p:nvPr/>
          </p:nvSpPr>
          <p:spPr bwMode="auto">
            <a:xfrm>
              <a:off x="8344174" y="1635712"/>
              <a:ext cx="672120" cy="338100"/>
            </a:xfrm>
            <a:custGeom>
              <a:avLst/>
              <a:gdLst>
                <a:gd name="T0" fmla="*/ 602 w 603"/>
                <a:gd name="T1" fmla="*/ 279 h 303"/>
                <a:gd name="T2" fmla="*/ 298 w 603"/>
                <a:gd name="T3" fmla="*/ 0 h 303"/>
                <a:gd name="T4" fmla="*/ 1 w 603"/>
                <a:gd name="T5" fmla="*/ 282 h 303"/>
                <a:gd name="T6" fmla="*/ 16 w 603"/>
                <a:gd name="T7" fmla="*/ 301 h 303"/>
                <a:gd name="T8" fmla="*/ 36 w 603"/>
                <a:gd name="T9" fmla="*/ 288 h 303"/>
                <a:gd name="T10" fmla="*/ 75 w 603"/>
                <a:gd name="T11" fmla="*/ 258 h 303"/>
                <a:gd name="T12" fmla="*/ 116 w 603"/>
                <a:gd name="T13" fmla="*/ 286 h 303"/>
                <a:gd name="T14" fmla="*/ 131 w 603"/>
                <a:gd name="T15" fmla="*/ 294 h 303"/>
                <a:gd name="T16" fmla="*/ 146 w 603"/>
                <a:gd name="T17" fmla="*/ 286 h 303"/>
                <a:gd name="T18" fmla="*/ 187 w 603"/>
                <a:gd name="T19" fmla="*/ 258 h 303"/>
                <a:gd name="T20" fmla="*/ 227 w 603"/>
                <a:gd name="T21" fmla="*/ 286 h 303"/>
                <a:gd name="T22" fmla="*/ 242 w 603"/>
                <a:gd name="T23" fmla="*/ 294 h 303"/>
                <a:gd name="T24" fmla="*/ 242 w 603"/>
                <a:gd name="T25" fmla="*/ 294 h 303"/>
                <a:gd name="T26" fmla="*/ 258 w 603"/>
                <a:gd name="T27" fmla="*/ 286 h 303"/>
                <a:gd name="T28" fmla="*/ 298 w 603"/>
                <a:gd name="T29" fmla="*/ 258 h 303"/>
                <a:gd name="T30" fmla="*/ 339 w 603"/>
                <a:gd name="T31" fmla="*/ 286 h 303"/>
                <a:gd name="T32" fmla="*/ 354 w 603"/>
                <a:gd name="T33" fmla="*/ 294 h 303"/>
                <a:gd name="T34" fmla="*/ 354 w 603"/>
                <a:gd name="T35" fmla="*/ 294 h 303"/>
                <a:gd name="T36" fmla="*/ 369 w 603"/>
                <a:gd name="T37" fmla="*/ 286 h 303"/>
                <a:gd name="T38" fmla="*/ 410 w 603"/>
                <a:gd name="T39" fmla="*/ 258 h 303"/>
                <a:gd name="T40" fmla="*/ 451 w 603"/>
                <a:gd name="T41" fmla="*/ 286 h 303"/>
                <a:gd name="T42" fmla="*/ 466 w 603"/>
                <a:gd name="T43" fmla="*/ 294 h 303"/>
                <a:gd name="T44" fmla="*/ 466 w 603"/>
                <a:gd name="T45" fmla="*/ 294 h 303"/>
                <a:gd name="T46" fmla="*/ 481 w 603"/>
                <a:gd name="T47" fmla="*/ 286 h 303"/>
                <a:gd name="T48" fmla="*/ 522 w 603"/>
                <a:gd name="T49" fmla="*/ 258 h 303"/>
                <a:gd name="T50" fmla="*/ 569 w 603"/>
                <a:gd name="T51" fmla="*/ 291 h 303"/>
                <a:gd name="T52" fmla="*/ 585 w 603"/>
                <a:gd name="T53" fmla="*/ 301 h 303"/>
                <a:gd name="T54" fmla="*/ 585 w 603"/>
                <a:gd name="T55" fmla="*/ 301 h 303"/>
                <a:gd name="T56" fmla="*/ 603 w 603"/>
                <a:gd name="T57" fmla="*/ 283 h 303"/>
                <a:gd name="T58" fmla="*/ 602 w 603"/>
                <a:gd name="T59" fmla="*/ 279 h 303"/>
                <a:gd name="T60" fmla="*/ 522 w 603"/>
                <a:gd name="T61" fmla="*/ 222 h 303"/>
                <a:gd name="T62" fmla="*/ 466 w 603"/>
                <a:gd name="T63" fmla="*/ 248 h 303"/>
                <a:gd name="T64" fmla="*/ 410 w 603"/>
                <a:gd name="T65" fmla="*/ 222 h 303"/>
                <a:gd name="T66" fmla="*/ 354 w 603"/>
                <a:gd name="T67" fmla="*/ 248 h 303"/>
                <a:gd name="T68" fmla="*/ 298 w 603"/>
                <a:gd name="T69" fmla="*/ 222 h 303"/>
                <a:gd name="T70" fmla="*/ 243 w 603"/>
                <a:gd name="T71" fmla="*/ 247 h 303"/>
                <a:gd name="T72" fmla="*/ 187 w 603"/>
                <a:gd name="T73" fmla="*/ 222 h 303"/>
                <a:gd name="T74" fmla="*/ 131 w 603"/>
                <a:gd name="T75" fmla="*/ 247 h 303"/>
                <a:gd name="T76" fmla="*/ 75 w 603"/>
                <a:gd name="T77" fmla="*/ 222 h 303"/>
                <a:gd name="T78" fmla="*/ 48 w 603"/>
                <a:gd name="T79" fmla="*/ 226 h 303"/>
                <a:gd name="T80" fmla="*/ 298 w 603"/>
                <a:gd name="T81" fmla="*/ 36 h 303"/>
                <a:gd name="T82" fmla="*/ 553 w 603"/>
                <a:gd name="T83" fmla="*/ 228 h 303"/>
                <a:gd name="T84" fmla="*/ 522 w 603"/>
                <a:gd name="T85" fmla="*/ 22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3" h="303">
                  <a:moveTo>
                    <a:pt x="602" y="279"/>
                  </a:moveTo>
                  <a:cubicBezTo>
                    <a:pt x="579" y="117"/>
                    <a:pt x="451" y="0"/>
                    <a:pt x="298" y="0"/>
                  </a:cubicBezTo>
                  <a:cubicBezTo>
                    <a:pt x="144" y="0"/>
                    <a:pt x="16" y="121"/>
                    <a:pt x="1" y="282"/>
                  </a:cubicBezTo>
                  <a:cubicBezTo>
                    <a:pt x="0" y="291"/>
                    <a:pt x="7" y="299"/>
                    <a:pt x="16" y="301"/>
                  </a:cubicBezTo>
                  <a:cubicBezTo>
                    <a:pt x="25" y="303"/>
                    <a:pt x="34" y="297"/>
                    <a:pt x="36" y="288"/>
                  </a:cubicBezTo>
                  <a:cubicBezTo>
                    <a:pt x="41" y="268"/>
                    <a:pt x="54" y="258"/>
                    <a:pt x="75" y="258"/>
                  </a:cubicBezTo>
                  <a:cubicBezTo>
                    <a:pt x="92" y="258"/>
                    <a:pt x="102" y="265"/>
                    <a:pt x="116" y="286"/>
                  </a:cubicBezTo>
                  <a:cubicBezTo>
                    <a:pt x="119" y="291"/>
                    <a:pt x="125" y="294"/>
                    <a:pt x="131" y="294"/>
                  </a:cubicBezTo>
                  <a:cubicBezTo>
                    <a:pt x="137" y="294"/>
                    <a:pt x="142" y="291"/>
                    <a:pt x="146" y="286"/>
                  </a:cubicBezTo>
                  <a:cubicBezTo>
                    <a:pt x="157" y="269"/>
                    <a:pt x="173" y="258"/>
                    <a:pt x="187" y="258"/>
                  </a:cubicBezTo>
                  <a:cubicBezTo>
                    <a:pt x="204" y="258"/>
                    <a:pt x="214" y="265"/>
                    <a:pt x="227" y="286"/>
                  </a:cubicBezTo>
                  <a:cubicBezTo>
                    <a:pt x="231" y="291"/>
                    <a:pt x="236" y="294"/>
                    <a:pt x="242" y="294"/>
                  </a:cubicBezTo>
                  <a:cubicBezTo>
                    <a:pt x="242" y="294"/>
                    <a:pt x="242" y="294"/>
                    <a:pt x="242" y="294"/>
                  </a:cubicBezTo>
                  <a:cubicBezTo>
                    <a:pt x="249" y="294"/>
                    <a:pt x="254" y="291"/>
                    <a:pt x="258" y="286"/>
                  </a:cubicBezTo>
                  <a:cubicBezTo>
                    <a:pt x="269" y="269"/>
                    <a:pt x="284" y="258"/>
                    <a:pt x="298" y="258"/>
                  </a:cubicBezTo>
                  <a:cubicBezTo>
                    <a:pt x="312" y="258"/>
                    <a:pt x="328" y="269"/>
                    <a:pt x="339" y="286"/>
                  </a:cubicBezTo>
                  <a:cubicBezTo>
                    <a:pt x="342" y="291"/>
                    <a:pt x="348" y="294"/>
                    <a:pt x="354" y="294"/>
                  </a:cubicBezTo>
                  <a:cubicBezTo>
                    <a:pt x="354" y="294"/>
                    <a:pt x="354" y="294"/>
                    <a:pt x="354" y="294"/>
                  </a:cubicBezTo>
                  <a:cubicBezTo>
                    <a:pt x="360" y="294"/>
                    <a:pt x="366" y="291"/>
                    <a:pt x="369" y="286"/>
                  </a:cubicBezTo>
                  <a:cubicBezTo>
                    <a:pt x="380" y="269"/>
                    <a:pt x="396" y="258"/>
                    <a:pt x="410" y="258"/>
                  </a:cubicBezTo>
                  <a:cubicBezTo>
                    <a:pt x="424" y="258"/>
                    <a:pt x="440" y="269"/>
                    <a:pt x="451" y="286"/>
                  </a:cubicBezTo>
                  <a:cubicBezTo>
                    <a:pt x="454" y="291"/>
                    <a:pt x="460" y="294"/>
                    <a:pt x="466" y="294"/>
                  </a:cubicBezTo>
                  <a:cubicBezTo>
                    <a:pt x="466" y="294"/>
                    <a:pt x="466" y="294"/>
                    <a:pt x="466" y="294"/>
                  </a:cubicBezTo>
                  <a:cubicBezTo>
                    <a:pt x="472" y="294"/>
                    <a:pt x="478" y="291"/>
                    <a:pt x="481" y="286"/>
                  </a:cubicBezTo>
                  <a:cubicBezTo>
                    <a:pt x="492" y="269"/>
                    <a:pt x="508" y="258"/>
                    <a:pt x="522" y="258"/>
                  </a:cubicBezTo>
                  <a:cubicBezTo>
                    <a:pt x="543" y="258"/>
                    <a:pt x="558" y="269"/>
                    <a:pt x="569" y="291"/>
                  </a:cubicBezTo>
                  <a:cubicBezTo>
                    <a:pt x="572" y="297"/>
                    <a:pt x="578" y="301"/>
                    <a:pt x="585" y="301"/>
                  </a:cubicBezTo>
                  <a:cubicBezTo>
                    <a:pt x="585" y="301"/>
                    <a:pt x="585" y="301"/>
                    <a:pt x="585" y="301"/>
                  </a:cubicBezTo>
                  <a:cubicBezTo>
                    <a:pt x="595" y="301"/>
                    <a:pt x="603" y="293"/>
                    <a:pt x="603" y="283"/>
                  </a:cubicBezTo>
                  <a:cubicBezTo>
                    <a:pt x="603" y="282"/>
                    <a:pt x="603" y="280"/>
                    <a:pt x="602" y="279"/>
                  </a:cubicBezTo>
                  <a:close/>
                  <a:moveTo>
                    <a:pt x="522" y="222"/>
                  </a:moveTo>
                  <a:cubicBezTo>
                    <a:pt x="502" y="222"/>
                    <a:pt x="482" y="231"/>
                    <a:pt x="466" y="248"/>
                  </a:cubicBezTo>
                  <a:cubicBezTo>
                    <a:pt x="450" y="231"/>
                    <a:pt x="430" y="222"/>
                    <a:pt x="410" y="222"/>
                  </a:cubicBezTo>
                  <a:cubicBezTo>
                    <a:pt x="390" y="222"/>
                    <a:pt x="370" y="231"/>
                    <a:pt x="354" y="248"/>
                  </a:cubicBezTo>
                  <a:cubicBezTo>
                    <a:pt x="338" y="231"/>
                    <a:pt x="318" y="222"/>
                    <a:pt x="298" y="222"/>
                  </a:cubicBezTo>
                  <a:cubicBezTo>
                    <a:pt x="279" y="222"/>
                    <a:pt x="259" y="231"/>
                    <a:pt x="243" y="247"/>
                  </a:cubicBezTo>
                  <a:cubicBezTo>
                    <a:pt x="230" y="233"/>
                    <a:pt x="213" y="222"/>
                    <a:pt x="187" y="222"/>
                  </a:cubicBezTo>
                  <a:cubicBezTo>
                    <a:pt x="167" y="222"/>
                    <a:pt x="147" y="231"/>
                    <a:pt x="131" y="247"/>
                  </a:cubicBezTo>
                  <a:cubicBezTo>
                    <a:pt x="118" y="233"/>
                    <a:pt x="101" y="222"/>
                    <a:pt x="75" y="222"/>
                  </a:cubicBezTo>
                  <a:cubicBezTo>
                    <a:pt x="65" y="222"/>
                    <a:pt x="57" y="224"/>
                    <a:pt x="48" y="226"/>
                  </a:cubicBezTo>
                  <a:cubicBezTo>
                    <a:pt x="83" y="115"/>
                    <a:pt x="182" y="36"/>
                    <a:pt x="298" y="36"/>
                  </a:cubicBezTo>
                  <a:cubicBezTo>
                    <a:pt x="415" y="36"/>
                    <a:pt x="515" y="114"/>
                    <a:pt x="553" y="228"/>
                  </a:cubicBezTo>
                  <a:cubicBezTo>
                    <a:pt x="542" y="224"/>
                    <a:pt x="531" y="222"/>
                    <a:pt x="522" y="222"/>
                  </a:cubicBezTo>
                  <a:close/>
                </a:path>
              </a:pathLst>
            </a:custGeom>
            <a:solidFill>
              <a:srgbClr val="15C2EA"/>
            </a:solidFill>
            <a:ln w="15875">
              <a:solidFill>
                <a:schemeClr val="tx1"/>
              </a:solid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80" name="Freeform 11"/>
            <p:cNvSpPr>
              <a:spLocks noEditPoints="1"/>
            </p:cNvSpPr>
            <p:nvPr/>
          </p:nvSpPr>
          <p:spPr bwMode="auto">
            <a:xfrm>
              <a:off x="8344174" y="1635712"/>
              <a:ext cx="377739" cy="336351"/>
            </a:xfrm>
            <a:custGeom>
              <a:avLst/>
              <a:gdLst>
                <a:gd name="T0" fmla="*/ 337 w 339"/>
                <a:gd name="T1" fmla="*/ 14 h 301"/>
                <a:gd name="T2" fmla="*/ 320 w 339"/>
                <a:gd name="T3" fmla="*/ 0 h 301"/>
                <a:gd name="T4" fmla="*/ 306 w 339"/>
                <a:gd name="T5" fmla="*/ 0 h 301"/>
                <a:gd name="T6" fmla="*/ 1 w 339"/>
                <a:gd name="T7" fmla="*/ 282 h 301"/>
                <a:gd name="T8" fmla="*/ 16 w 339"/>
                <a:gd name="T9" fmla="*/ 301 h 301"/>
                <a:gd name="T10" fmla="*/ 19 w 339"/>
                <a:gd name="T11" fmla="*/ 301 h 301"/>
                <a:gd name="T12" fmla="*/ 36 w 339"/>
                <a:gd name="T13" fmla="*/ 288 h 301"/>
                <a:gd name="T14" fmla="*/ 76 w 339"/>
                <a:gd name="T15" fmla="*/ 258 h 301"/>
                <a:gd name="T16" fmla="*/ 119 w 339"/>
                <a:gd name="T17" fmla="*/ 286 h 301"/>
                <a:gd name="T18" fmla="*/ 138 w 339"/>
                <a:gd name="T19" fmla="*/ 294 h 301"/>
                <a:gd name="T20" fmla="*/ 151 w 339"/>
                <a:gd name="T21" fmla="*/ 278 h 301"/>
                <a:gd name="T22" fmla="*/ 328 w 339"/>
                <a:gd name="T23" fmla="*/ 35 h 301"/>
                <a:gd name="T24" fmla="*/ 337 w 339"/>
                <a:gd name="T25" fmla="*/ 14 h 301"/>
                <a:gd name="T26" fmla="*/ 122 w 339"/>
                <a:gd name="T27" fmla="*/ 237 h 301"/>
                <a:gd name="T28" fmla="*/ 76 w 339"/>
                <a:gd name="T29" fmla="*/ 222 h 301"/>
                <a:gd name="T30" fmla="*/ 49 w 339"/>
                <a:gd name="T31" fmla="*/ 227 h 301"/>
                <a:gd name="T32" fmla="*/ 248 w 339"/>
                <a:gd name="T33" fmla="*/ 43 h 301"/>
                <a:gd name="T34" fmla="*/ 122 w 339"/>
                <a:gd name="T35"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9" h="301">
                  <a:moveTo>
                    <a:pt x="337" y="14"/>
                  </a:moveTo>
                  <a:cubicBezTo>
                    <a:pt x="335" y="6"/>
                    <a:pt x="328" y="0"/>
                    <a:pt x="320" y="0"/>
                  </a:cubicBezTo>
                  <a:cubicBezTo>
                    <a:pt x="306" y="0"/>
                    <a:pt x="306" y="0"/>
                    <a:pt x="306" y="0"/>
                  </a:cubicBezTo>
                  <a:cubicBezTo>
                    <a:pt x="147" y="0"/>
                    <a:pt x="16" y="121"/>
                    <a:pt x="1" y="282"/>
                  </a:cubicBezTo>
                  <a:cubicBezTo>
                    <a:pt x="0" y="291"/>
                    <a:pt x="7" y="299"/>
                    <a:pt x="16" y="301"/>
                  </a:cubicBezTo>
                  <a:cubicBezTo>
                    <a:pt x="17" y="301"/>
                    <a:pt x="18" y="301"/>
                    <a:pt x="19" y="301"/>
                  </a:cubicBezTo>
                  <a:cubicBezTo>
                    <a:pt x="27" y="301"/>
                    <a:pt x="34" y="296"/>
                    <a:pt x="36" y="288"/>
                  </a:cubicBezTo>
                  <a:cubicBezTo>
                    <a:pt x="41" y="268"/>
                    <a:pt x="55" y="258"/>
                    <a:pt x="76" y="258"/>
                  </a:cubicBezTo>
                  <a:cubicBezTo>
                    <a:pt x="97" y="258"/>
                    <a:pt x="106" y="267"/>
                    <a:pt x="119" y="286"/>
                  </a:cubicBezTo>
                  <a:cubicBezTo>
                    <a:pt x="123" y="292"/>
                    <a:pt x="130" y="295"/>
                    <a:pt x="138" y="294"/>
                  </a:cubicBezTo>
                  <a:cubicBezTo>
                    <a:pt x="145" y="292"/>
                    <a:pt x="151" y="286"/>
                    <a:pt x="151" y="278"/>
                  </a:cubicBezTo>
                  <a:cubicBezTo>
                    <a:pt x="165" y="173"/>
                    <a:pt x="229" y="84"/>
                    <a:pt x="328" y="35"/>
                  </a:cubicBezTo>
                  <a:cubicBezTo>
                    <a:pt x="335" y="31"/>
                    <a:pt x="339" y="22"/>
                    <a:pt x="337" y="14"/>
                  </a:cubicBezTo>
                  <a:close/>
                  <a:moveTo>
                    <a:pt x="122" y="237"/>
                  </a:moveTo>
                  <a:cubicBezTo>
                    <a:pt x="111" y="228"/>
                    <a:pt x="96" y="222"/>
                    <a:pt x="76" y="222"/>
                  </a:cubicBezTo>
                  <a:cubicBezTo>
                    <a:pt x="66" y="222"/>
                    <a:pt x="57" y="224"/>
                    <a:pt x="49" y="227"/>
                  </a:cubicBezTo>
                  <a:cubicBezTo>
                    <a:pt x="78" y="133"/>
                    <a:pt x="154" y="63"/>
                    <a:pt x="248" y="43"/>
                  </a:cubicBezTo>
                  <a:cubicBezTo>
                    <a:pt x="184" y="92"/>
                    <a:pt x="141" y="159"/>
                    <a:pt x="122" y="237"/>
                  </a:cubicBezTo>
                  <a:close/>
                </a:path>
              </a:pathLst>
            </a:custGeom>
            <a:solidFill>
              <a:schemeClr val="accent1">
                <a:lumMod val="75000"/>
              </a:schemeClr>
            </a:solidFill>
            <a:ln w="15875">
              <a:solidFill>
                <a:schemeClr val="tx1"/>
              </a:solid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nvGrpSpPr>
            <p:cNvPr id="181" name="Group 180"/>
            <p:cNvGrpSpPr/>
            <p:nvPr/>
          </p:nvGrpSpPr>
          <p:grpSpPr>
            <a:xfrm>
              <a:off x="8496245" y="2316224"/>
              <a:ext cx="367977" cy="456635"/>
              <a:chOff x="4121615" y="3476021"/>
              <a:chExt cx="241810" cy="300071"/>
            </a:xfrm>
            <a:solidFill>
              <a:schemeClr val="accent1">
                <a:lumMod val="75000"/>
              </a:schemeClr>
            </a:solidFill>
          </p:grpSpPr>
          <p:sp>
            <p:nvSpPr>
              <p:cNvPr id="184" name="Freeform 183"/>
              <p:cNvSpPr>
                <a:spLocks/>
              </p:cNvSpPr>
              <p:nvPr/>
            </p:nvSpPr>
            <p:spPr bwMode="auto">
              <a:xfrm>
                <a:off x="4121615" y="3526363"/>
                <a:ext cx="241810" cy="53736"/>
              </a:xfrm>
              <a:custGeom>
                <a:avLst/>
                <a:gdLst>
                  <a:gd name="T0" fmla="*/ 442 w 885"/>
                  <a:gd name="T1" fmla="*/ 198 h 198"/>
                  <a:gd name="T2" fmla="*/ 0 w 885"/>
                  <a:gd name="T3" fmla="*/ 24 h 198"/>
                  <a:gd name="T4" fmla="*/ 24 w 885"/>
                  <a:gd name="T5" fmla="*/ 0 h 198"/>
                  <a:gd name="T6" fmla="*/ 48 w 885"/>
                  <a:gd name="T7" fmla="*/ 24 h 198"/>
                  <a:gd name="T8" fmla="*/ 442 w 885"/>
                  <a:gd name="T9" fmla="*/ 150 h 198"/>
                  <a:gd name="T10" fmla="*/ 837 w 885"/>
                  <a:gd name="T11" fmla="*/ 24 h 198"/>
                  <a:gd name="T12" fmla="*/ 861 w 885"/>
                  <a:gd name="T13" fmla="*/ 0 h 198"/>
                  <a:gd name="T14" fmla="*/ 885 w 885"/>
                  <a:gd name="T15" fmla="*/ 24 h 198"/>
                  <a:gd name="T16" fmla="*/ 442 w 885"/>
                  <a:gd name="T17"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5" h="198">
                    <a:moveTo>
                      <a:pt x="442" y="198"/>
                    </a:moveTo>
                    <a:cubicBezTo>
                      <a:pt x="228" y="198"/>
                      <a:pt x="0" y="137"/>
                      <a:pt x="0" y="24"/>
                    </a:cubicBezTo>
                    <a:cubicBezTo>
                      <a:pt x="0" y="11"/>
                      <a:pt x="11" y="0"/>
                      <a:pt x="24" y="0"/>
                    </a:cubicBezTo>
                    <a:cubicBezTo>
                      <a:pt x="37" y="0"/>
                      <a:pt x="48" y="11"/>
                      <a:pt x="48" y="24"/>
                    </a:cubicBezTo>
                    <a:cubicBezTo>
                      <a:pt x="48" y="84"/>
                      <a:pt x="217" y="150"/>
                      <a:pt x="442" y="150"/>
                    </a:cubicBezTo>
                    <a:cubicBezTo>
                      <a:pt x="668" y="150"/>
                      <a:pt x="837" y="84"/>
                      <a:pt x="837" y="24"/>
                    </a:cubicBezTo>
                    <a:cubicBezTo>
                      <a:pt x="837" y="11"/>
                      <a:pt x="847" y="0"/>
                      <a:pt x="861" y="0"/>
                    </a:cubicBezTo>
                    <a:cubicBezTo>
                      <a:pt x="874" y="0"/>
                      <a:pt x="885" y="11"/>
                      <a:pt x="885" y="24"/>
                    </a:cubicBezTo>
                    <a:cubicBezTo>
                      <a:pt x="885" y="137"/>
                      <a:pt x="657" y="198"/>
                      <a:pt x="44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85" name="Freeform 184"/>
              <p:cNvSpPr>
                <a:spLocks noEditPoints="1"/>
              </p:cNvSpPr>
              <p:nvPr/>
            </p:nvSpPr>
            <p:spPr bwMode="auto">
              <a:xfrm>
                <a:off x="4121615" y="3476021"/>
                <a:ext cx="241810" cy="300071"/>
              </a:xfrm>
              <a:custGeom>
                <a:avLst/>
                <a:gdLst>
                  <a:gd name="T0" fmla="*/ 895 w 895"/>
                  <a:gd name="T1" fmla="*/ 216 h 1108"/>
                  <a:gd name="T2" fmla="*/ 895 w 895"/>
                  <a:gd name="T3" fmla="*/ 213 h 1108"/>
                  <a:gd name="T4" fmla="*/ 750 w 895"/>
                  <a:gd name="T5" fmla="*/ 53 h 1108"/>
                  <a:gd name="T6" fmla="*/ 447 w 895"/>
                  <a:gd name="T7" fmla="*/ 0 h 1108"/>
                  <a:gd name="T8" fmla="*/ 145 w 895"/>
                  <a:gd name="T9" fmla="*/ 53 h 1108"/>
                  <a:gd name="T10" fmla="*/ 0 w 895"/>
                  <a:gd name="T11" fmla="*/ 213 h 1108"/>
                  <a:gd name="T12" fmla="*/ 0 w 895"/>
                  <a:gd name="T13" fmla="*/ 216 h 1108"/>
                  <a:gd name="T14" fmla="*/ 0 w 895"/>
                  <a:gd name="T15" fmla="*/ 219 h 1108"/>
                  <a:gd name="T16" fmla="*/ 0 w 895"/>
                  <a:gd name="T17" fmla="*/ 225 h 1108"/>
                  <a:gd name="T18" fmla="*/ 0 w 895"/>
                  <a:gd name="T19" fmla="*/ 895 h 1108"/>
                  <a:gd name="T20" fmla="*/ 145 w 895"/>
                  <a:gd name="T21" fmla="*/ 1055 h 1108"/>
                  <a:gd name="T22" fmla="*/ 447 w 895"/>
                  <a:gd name="T23" fmla="*/ 1108 h 1108"/>
                  <a:gd name="T24" fmla="*/ 750 w 895"/>
                  <a:gd name="T25" fmla="*/ 1055 h 1108"/>
                  <a:gd name="T26" fmla="*/ 895 w 895"/>
                  <a:gd name="T27" fmla="*/ 895 h 1108"/>
                  <a:gd name="T28" fmla="*/ 895 w 895"/>
                  <a:gd name="T29" fmla="*/ 225 h 1108"/>
                  <a:gd name="T30" fmla="*/ 894 w 895"/>
                  <a:gd name="T31" fmla="*/ 220 h 1108"/>
                  <a:gd name="T32" fmla="*/ 895 w 895"/>
                  <a:gd name="T33" fmla="*/ 216 h 1108"/>
                  <a:gd name="T34" fmla="*/ 847 w 895"/>
                  <a:gd name="T35" fmla="*/ 895 h 1108"/>
                  <a:gd name="T36" fmla="*/ 731 w 895"/>
                  <a:gd name="T37" fmla="*/ 1011 h 1108"/>
                  <a:gd name="T38" fmla="*/ 447 w 895"/>
                  <a:gd name="T39" fmla="*/ 1060 h 1108"/>
                  <a:gd name="T40" fmla="*/ 163 w 895"/>
                  <a:gd name="T41" fmla="*/ 1011 h 1108"/>
                  <a:gd name="T42" fmla="*/ 48 w 895"/>
                  <a:gd name="T43" fmla="*/ 895 h 1108"/>
                  <a:gd name="T44" fmla="*/ 48 w 895"/>
                  <a:gd name="T45" fmla="*/ 232 h 1108"/>
                  <a:gd name="T46" fmla="*/ 49 w 895"/>
                  <a:gd name="T47" fmla="*/ 222 h 1108"/>
                  <a:gd name="T48" fmla="*/ 48 w 895"/>
                  <a:gd name="T49" fmla="*/ 212 h 1108"/>
                  <a:gd name="T50" fmla="*/ 163 w 895"/>
                  <a:gd name="T51" fmla="*/ 98 h 1108"/>
                  <a:gd name="T52" fmla="*/ 447 w 895"/>
                  <a:gd name="T53" fmla="*/ 48 h 1108"/>
                  <a:gd name="T54" fmla="*/ 731 w 895"/>
                  <a:gd name="T55" fmla="*/ 98 h 1108"/>
                  <a:gd name="T56" fmla="*/ 847 w 895"/>
                  <a:gd name="T57" fmla="*/ 212 h 1108"/>
                  <a:gd name="T58" fmla="*/ 846 w 895"/>
                  <a:gd name="T59" fmla="*/ 222 h 1108"/>
                  <a:gd name="T60" fmla="*/ 847 w 895"/>
                  <a:gd name="T61" fmla="*/ 232 h 1108"/>
                  <a:gd name="T62" fmla="*/ 847 w 895"/>
                  <a:gd name="T63" fmla="*/ 895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5" h="1108">
                    <a:moveTo>
                      <a:pt x="895" y="216"/>
                    </a:moveTo>
                    <a:cubicBezTo>
                      <a:pt x="895" y="215"/>
                      <a:pt x="895" y="214"/>
                      <a:pt x="895" y="213"/>
                    </a:cubicBezTo>
                    <a:cubicBezTo>
                      <a:pt x="895" y="149"/>
                      <a:pt x="843" y="92"/>
                      <a:pt x="750" y="53"/>
                    </a:cubicBezTo>
                    <a:cubicBezTo>
                      <a:pt x="668" y="19"/>
                      <a:pt x="561" y="0"/>
                      <a:pt x="447" y="0"/>
                    </a:cubicBezTo>
                    <a:cubicBezTo>
                      <a:pt x="334" y="0"/>
                      <a:pt x="227" y="19"/>
                      <a:pt x="145" y="53"/>
                    </a:cubicBezTo>
                    <a:cubicBezTo>
                      <a:pt x="51" y="92"/>
                      <a:pt x="0" y="149"/>
                      <a:pt x="0" y="213"/>
                    </a:cubicBezTo>
                    <a:cubicBezTo>
                      <a:pt x="0" y="214"/>
                      <a:pt x="0" y="215"/>
                      <a:pt x="0" y="216"/>
                    </a:cubicBezTo>
                    <a:cubicBezTo>
                      <a:pt x="0" y="219"/>
                      <a:pt x="0" y="219"/>
                      <a:pt x="0" y="219"/>
                    </a:cubicBezTo>
                    <a:cubicBezTo>
                      <a:pt x="0" y="221"/>
                      <a:pt x="0" y="223"/>
                      <a:pt x="0" y="225"/>
                    </a:cubicBezTo>
                    <a:cubicBezTo>
                      <a:pt x="0" y="895"/>
                      <a:pt x="0" y="895"/>
                      <a:pt x="0" y="895"/>
                    </a:cubicBezTo>
                    <a:cubicBezTo>
                      <a:pt x="0" y="960"/>
                      <a:pt x="51" y="1016"/>
                      <a:pt x="145" y="1055"/>
                    </a:cubicBezTo>
                    <a:cubicBezTo>
                      <a:pt x="227" y="1089"/>
                      <a:pt x="334" y="1108"/>
                      <a:pt x="447" y="1108"/>
                    </a:cubicBezTo>
                    <a:cubicBezTo>
                      <a:pt x="561" y="1108"/>
                      <a:pt x="668" y="1089"/>
                      <a:pt x="750" y="1055"/>
                    </a:cubicBezTo>
                    <a:cubicBezTo>
                      <a:pt x="843" y="1016"/>
                      <a:pt x="895" y="960"/>
                      <a:pt x="895" y="895"/>
                    </a:cubicBezTo>
                    <a:cubicBezTo>
                      <a:pt x="895" y="225"/>
                      <a:pt x="895" y="225"/>
                      <a:pt x="895" y="225"/>
                    </a:cubicBezTo>
                    <a:cubicBezTo>
                      <a:pt x="895" y="223"/>
                      <a:pt x="895" y="221"/>
                      <a:pt x="894" y="220"/>
                    </a:cubicBezTo>
                    <a:lnTo>
                      <a:pt x="895" y="216"/>
                    </a:lnTo>
                    <a:close/>
                    <a:moveTo>
                      <a:pt x="847" y="895"/>
                    </a:moveTo>
                    <a:cubicBezTo>
                      <a:pt x="847" y="939"/>
                      <a:pt x="806" y="980"/>
                      <a:pt x="731" y="1011"/>
                    </a:cubicBezTo>
                    <a:cubicBezTo>
                      <a:pt x="655" y="1042"/>
                      <a:pt x="554" y="1060"/>
                      <a:pt x="447" y="1060"/>
                    </a:cubicBezTo>
                    <a:cubicBezTo>
                      <a:pt x="340" y="1060"/>
                      <a:pt x="239" y="1042"/>
                      <a:pt x="163" y="1011"/>
                    </a:cubicBezTo>
                    <a:cubicBezTo>
                      <a:pt x="89" y="980"/>
                      <a:pt x="48" y="939"/>
                      <a:pt x="48" y="895"/>
                    </a:cubicBezTo>
                    <a:cubicBezTo>
                      <a:pt x="48" y="232"/>
                      <a:pt x="48" y="232"/>
                      <a:pt x="48" y="232"/>
                    </a:cubicBezTo>
                    <a:cubicBezTo>
                      <a:pt x="49" y="229"/>
                      <a:pt x="49" y="226"/>
                      <a:pt x="49" y="222"/>
                    </a:cubicBezTo>
                    <a:cubicBezTo>
                      <a:pt x="48" y="212"/>
                      <a:pt x="48" y="212"/>
                      <a:pt x="48" y="212"/>
                    </a:cubicBezTo>
                    <a:cubicBezTo>
                      <a:pt x="48" y="169"/>
                      <a:pt x="89" y="128"/>
                      <a:pt x="163" y="98"/>
                    </a:cubicBezTo>
                    <a:cubicBezTo>
                      <a:pt x="239" y="66"/>
                      <a:pt x="340" y="48"/>
                      <a:pt x="447" y="48"/>
                    </a:cubicBezTo>
                    <a:cubicBezTo>
                      <a:pt x="554" y="48"/>
                      <a:pt x="655" y="66"/>
                      <a:pt x="731" y="98"/>
                    </a:cubicBezTo>
                    <a:cubicBezTo>
                      <a:pt x="805" y="128"/>
                      <a:pt x="846" y="169"/>
                      <a:pt x="847" y="212"/>
                    </a:cubicBezTo>
                    <a:cubicBezTo>
                      <a:pt x="846" y="222"/>
                      <a:pt x="846" y="222"/>
                      <a:pt x="846" y="222"/>
                    </a:cubicBezTo>
                    <a:cubicBezTo>
                      <a:pt x="846" y="226"/>
                      <a:pt x="846" y="229"/>
                      <a:pt x="847" y="232"/>
                    </a:cubicBezTo>
                    <a:lnTo>
                      <a:pt x="847" y="8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93260" rIns="0" bIns="0" numCol="1" anchor="ctr" anchorCtr="0" compatLnSpc="1">
                <a:prstTxWarp prst="textNoShape">
                  <a:avLst/>
                </a:prstTxWarp>
              </a:bodyPr>
              <a:lstStyle/>
              <a:p>
                <a:pPr algn="ctr" defTabSz="932597">
                  <a:defRPr/>
                </a:pPr>
                <a:endParaRPr lang="en-US" sz="816" kern="0" dirty="0">
                  <a:solidFill>
                    <a:sysClr val="windowText" lastClr="000000"/>
                  </a:solidFill>
                </a:endParaRPr>
              </a:p>
            </p:txBody>
          </p:sp>
        </p:grpSp>
      </p:grpSp>
      <p:grpSp>
        <p:nvGrpSpPr>
          <p:cNvPr id="3" name="Group 2"/>
          <p:cNvGrpSpPr/>
          <p:nvPr/>
        </p:nvGrpSpPr>
        <p:grpSpPr>
          <a:xfrm>
            <a:off x="7716776" y="2801863"/>
            <a:ext cx="759289" cy="1710751"/>
            <a:chOff x="7846689" y="2793901"/>
            <a:chExt cx="744469" cy="1677359"/>
          </a:xfrm>
        </p:grpSpPr>
        <p:grpSp>
          <p:nvGrpSpPr>
            <p:cNvPr id="189" name="Group 188"/>
            <p:cNvGrpSpPr/>
            <p:nvPr/>
          </p:nvGrpSpPr>
          <p:grpSpPr>
            <a:xfrm>
              <a:off x="8100103" y="3013885"/>
              <a:ext cx="173105" cy="301647"/>
              <a:chOff x="8244188" y="2869928"/>
              <a:chExt cx="190669" cy="264056"/>
            </a:xfrm>
          </p:grpSpPr>
          <p:sp>
            <p:nvSpPr>
              <p:cNvPr id="203" name="Freeform 18"/>
              <p:cNvSpPr>
                <a:spLocks/>
              </p:cNvSpPr>
              <p:nvPr/>
            </p:nvSpPr>
            <p:spPr bwMode="auto">
              <a:xfrm>
                <a:off x="8316917" y="2869928"/>
                <a:ext cx="45210" cy="264055"/>
              </a:xfrm>
              <a:custGeom>
                <a:avLst/>
                <a:gdLst>
                  <a:gd name="T0" fmla="*/ 18 w 36"/>
                  <a:gd name="T1" fmla="*/ 210 h 210"/>
                  <a:gd name="T2" fmla="*/ 0 w 36"/>
                  <a:gd name="T3" fmla="*/ 192 h 210"/>
                  <a:gd name="T4" fmla="*/ 0 w 36"/>
                  <a:gd name="T5" fmla="*/ 18 h 210"/>
                  <a:gd name="T6" fmla="*/ 18 w 36"/>
                  <a:gd name="T7" fmla="*/ 0 h 210"/>
                  <a:gd name="T8" fmla="*/ 36 w 36"/>
                  <a:gd name="T9" fmla="*/ 18 h 210"/>
                  <a:gd name="T10" fmla="*/ 36 w 36"/>
                  <a:gd name="T11" fmla="*/ 192 h 210"/>
                  <a:gd name="T12" fmla="*/ 18 w 36"/>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6" h="210">
                    <a:moveTo>
                      <a:pt x="18" y="210"/>
                    </a:moveTo>
                    <a:cubicBezTo>
                      <a:pt x="8" y="210"/>
                      <a:pt x="0" y="202"/>
                      <a:pt x="0" y="192"/>
                    </a:cubicBezTo>
                    <a:cubicBezTo>
                      <a:pt x="0" y="18"/>
                      <a:pt x="0" y="18"/>
                      <a:pt x="0" y="18"/>
                    </a:cubicBezTo>
                    <a:cubicBezTo>
                      <a:pt x="0" y="8"/>
                      <a:pt x="8" y="0"/>
                      <a:pt x="18" y="0"/>
                    </a:cubicBezTo>
                    <a:cubicBezTo>
                      <a:pt x="28" y="0"/>
                      <a:pt x="36" y="8"/>
                      <a:pt x="36" y="18"/>
                    </a:cubicBezTo>
                    <a:cubicBezTo>
                      <a:pt x="36" y="192"/>
                      <a:pt x="36" y="192"/>
                      <a:pt x="36" y="192"/>
                    </a:cubicBezTo>
                    <a:cubicBezTo>
                      <a:pt x="36" y="202"/>
                      <a:pt x="28" y="210"/>
                      <a:pt x="18" y="210"/>
                    </a:cubicBezTo>
                    <a:close/>
                  </a:path>
                </a:pathLst>
              </a:custGeom>
              <a:solidFill>
                <a:schemeClr val="bg1"/>
              </a:solidFill>
              <a:ln w="19050">
                <a:solidFill>
                  <a:schemeClr val="tx1"/>
                </a:solid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04" name="Freeform 19"/>
              <p:cNvSpPr>
                <a:spLocks/>
              </p:cNvSpPr>
              <p:nvPr/>
            </p:nvSpPr>
            <p:spPr bwMode="auto">
              <a:xfrm>
                <a:off x="8389647" y="2917760"/>
                <a:ext cx="45210" cy="216224"/>
              </a:xfrm>
              <a:custGeom>
                <a:avLst/>
                <a:gdLst>
                  <a:gd name="T0" fmla="*/ 18 w 36"/>
                  <a:gd name="T1" fmla="*/ 172 h 172"/>
                  <a:gd name="T2" fmla="*/ 0 w 36"/>
                  <a:gd name="T3" fmla="*/ 154 h 172"/>
                  <a:gd name="T4" fmla="*/ 0 w 36"/>
                  <a:gd name="T5" fmla="*/ 18 h 172"/>
                  <a:gd name="T6" fmla="*/ 18 w 36"/>
                  <a:gd name="T7" fmla="*/ 0 h 172"/>
                  <a:gd name="T8" fmla="*/ 36 w 36"/>
                  <a:gd name="T9" fmla="*/ 18 h 172"/>
                  <a:gd name="T10" fmla="*/ 36 w 36"/>
                  <a:gd name="T11" fmla="*/ 154 h 172"/>
                  <a:gd name="T12" fmla="*/ 18 w 36"/>
                  <a:gd name="T13" fmla="*/ 172 h 172"/>
                </a:gdLst>
                <a:ahLst/>
                <a:cxnLst>
                  <a:cxn ang="0">
                    <a:pos x="T0" y="T1"/>
                  </a:cxn>
                  <a:cxn ang="0">
                    <a:pos x="T2" y="T3"/>
                  </a:cxn>
                  <a:cxn ang="0">
                    <a:pos x="T4" y="T5"/>
                  </a:cxn>
                  <a:cxn ang="0">
                    <a:pos x="T6" y="T7"/>
                  </a:cxn>
                  <a:cxn ang="0">
                    <a:pos x="T8" y="T9"/>
                  </a:cxn>
                  <a:cxn ang="0">
                    <a:pos x="T10" y="T11"/>
                  </a:cxn>
                  <a:cxn ang="0">
                    <a:pos x="T12" y="T13"/>
                  </a:cxn>
                </a:cxnLst>
                <a:rect l="0" t="0" r="r" b="b"/>
                <a:pathLst>
                  <a:path w="36" h="172">
                    <a:moveTo>
                      <a:pt x="18" y="172"/>
                    </a:moveTo>
                    <a:cubicBezTo>
                      <a:pt x="8" y="172"/>
                      <a:pt x="0" y="164"/>
                      <a:pt x="0" y="154"/>
                    </a:cubicBezTo>
                    <a:cubicBezTo>
                      <a:pt x="0" y="18"/>
                      <a:pt x="0" y="18"/>
                      <a:pt x="0" y="18"/>
                    </a:cubicBezTo>
                    <a:cubicBezTo>
                      <a:pt x="0" y="8"/>
                      <a:pt x="8" y="0"/>
                      <a:pt x="18" y="0"/>
                    </a:cubicBezTo>
                    <a:cubicBezTo>
                      <a:pt x="28" y="0"/>
                      <a:pt x="36" y="8"/>
                      <a:pt x="36" y="18"/>
                    </a:cubicBezTo>
                    <a:cubicBezTo>
                      <a:pt x="36" y="154"/>
                      <a:pt x="36" y="154"/>
                      <a:pt x="36" y="154"/>
                    </a:cubicBezTo>
                    <a:cubicBezTo>
                      <a:pt x="36" y="164"/>
                      <a:pt x="28" y="172"/>
                      <a:pt x="18" y="172"/>
                    </a:cubicBezTo>
                    <a:close/>
                  </a:path>
                </a:pathLst>
              </a:custGeom>
              <a:solidFill>
                <a:schemeClr val="bg1"/>
              </a:solidFill>
              <a:ln w="19050">
                <a:solidFill>
                  <a:schemeClr val="tx1"/>
                </a:solid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05" name="Freeform 20"/>
              <p:cNvSpPr>
                <a:spLocks/>
              </p:cNvSpPr>
              <p:nvPr/>
            </p:nvSpPr>
            <p:spPr bwMode="auto">
              <a:xfrm>
                <a:off x="8244188" y="2894826"/>
                <a:ext cx="45210" cy="239157"/>
              </a:xfrm>
              <a:custGeom>
                <a:avLst/>
                <a:gdLst>
                  <a:gd name="T0" fmla="*/ 18 w 36"/>
                  <a:gd name="T1" fmla="*/ 190 h 190"/>
                  <a:gd name="T2" fmla="*/ 0 w 36"/>
                  <a:gd name="T3" fmla="*/ 172 h 190"/>
                  <a:gd name="T4" fmla="*/ 0 w 36"/>
                  <a:gd name="T5" fmla="*/ 18 h 190"/>
                  <a:gd name="T6" fmla="*/ 18 w 36"/>
                  <a:gd name="T7" fmla="*/ 0 h 190"/>
                  <a:gd name="T8" fmla="*/ 36 w 36"/>
                  <a:gd name="T9" fmla="*/ 18 h 190"/>
                  <a:gd name="T10" fmla="*/ 36 w 36"/>
                  <a:gd name="T11" fmla="*/ 172 h 190"/>
                  <a:gd name="T12" fmla="*/ 18 w 36"/>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36" h="190">
                    <a:moveTo>
                      <a:pt x="18" y="190"/>
                    </a:moveTo>
                    <a:cubicBezTo>
                      <a:pt x="8" y="190"/>
                      <a:pt x="0" y="182"/>
                      <a:pt x="0" y="172"/>
                    </a:cubicBezTo>
                    <a:cubicBezTo>
                      <a:pt x="0" y="18"/>
                      <a:pt x="0" y="18"/>
                      <a:pt x="0" y="18"/>
                    </a:cubicBezTo>
                    <a:cubicBezTo>
                      <a:pt x="0" y="8"/>
                      <a:pt x="8" y="0"/>
                      <a:pt x="18" y="0"/>
                    </a:cubicBezTo>
                    <a:cubicBezTo>
                      <a:pt x="28" y="0"/>
                      <a:pt x="36" y="8"/>
                      <a:pt x="36" y="18"/>
                    </a:cubicBezTo>
                    <a:cubicBezTo>
                      <a:pt x="36" y="172"/>
                      <a:pt x="36" y="172"/>
                      <a:pt x="36" y="172"/>
                    </a:cubicBezTo>
                    <a:cubicBezTo>
                      <a:pt x="36" y="182"/>
                      <a:pt x="28" y="190"/>
                      <a:pt x="18" y="190"/>
                    </a:cubicBezTo>
                    <a:close/>
                  </a:path>
                </a:pathLst>
              </a:custGeom>
              <a:solidFill>
                <a:schemeClr val="bg1"/>
              </a:solidFill>
              <a:ln w="19050">
                <a:solidFill>
                  <a:schemeClr val="tx1"/>
                </a:solid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sp>
          <p:nvSpPr>
            <p:cNvPr id="80" name="Freeform 79"/>
            <p:cNvSpPr>
              <a:spLocks/>
            </p:cNvSpPr>
            <p:nvPr/>
          </p:nvSpPr>
          <p:spPr bwMode="auto">
            <a:xfrm rot="181633">
              <a:off x="7846728" y="3564590"/>
              <a:ext cx="670091" cy="405106"/>
            </a:xfrm>
            <a:custGeom>
              <a:avLst/>
              <a:gdLst>
                <a:gd name="connsiteX0" fmla="*/ 136952 w 670091"/>
                <a:gd name="connsiteY0" fmla="*/ 13275 h 405106"/>
                <a:gd name="connsiteX1" fmla="*/ 150317 w 670091"/>
                <a:gd name="connsiteY1" fmla="*/ 22310 h 405106"/>
                <a:gd name="connsiteX2" fmla="*/ 279863 w 670091"/>
                <a:gd name="connsiteY2" fmla="*/ 224895 h 405106"/>
                <a:gd name="connsiteX3" fmla="*/ 301336 w 670091"/>
                <a:gd name="connsiteY3" fmla="*/ 258474 h 405106"/>
                <a:gd name="connsiteX4" fmla="*/ 282326 w 670091"/>
                <a:gd name="connsiteY4" fmla="*/ 190381 h 405106"/>
                <a:gd name="connsiteX5" fmla="*/ 243331 w 670091"/>
                <a:gd name="connsiteY5" fmla="*/ 50699 h 405106"/>
                <a:gd name="connsiteX6" fmla="*/ 257914 w 670091"/>
                <a:gd name="connsiteY6" fmla="*/ 25929 h 405106"/>
                <a:gd name="connsiteX7" fmla="*/ 283602 w 670091"/>
                <a:gd name="connsiteY7" fmla="*/ 39427 h 405106"/>
                <a:gd name="connsiteX8" fmla="*/ 337040 w 670091"/>
                <a:gd name="connsiteY8" fmla="*/ 230843 h 405106"/>
                <a:gd name="connsiteX9" fmla="*/ 348284 w 670091"/>
                <a:gd name="connsiteY9" fmla="*/ 271120 h 405106"/>
                <a:gd name="connsiteX10" fmla="*/ 349217 w 670091"/>
                <a:gd name="connsiteY10" fmla="*/ 261749 h 405106"/>
                <a:gd name="connsiteX11" fmla="*/ 372048 w 670091"/>
                <a:gd name="connsiteY11" fmla="*/ 32280 h 405106"/>
                <a:gd name="connsiteX12" fmla="*/ 394905 w 670091"/>
                <a:gd name="connsiteY12" fmla="*/ 13920 h 405106"/>
                <a:gd name="connsiteX13" fmla="*/ 413083 w 670091"/>
                <a:gd name="connsiteY13" fmla="*/ 35827 h 405106"/>
                <a:gd name="connsiteX14" fmla="*/ 391657 w 670091"/>
                <a:gd name="connsiteY14" fmla="*/ 251173 h 405106"/>
                <a:gd name="connsiteX15" fmla="*/ 391455 w 670091"/>
                <a:gd name="connsiteY15" fmla="*/ 253205 h 405106"/>
                <a:gd name="connsiteX16" fmla="*/ 392825 w 670091"/>
                <a:gd name="connsiteY16" fmla="*/ 250414 h 405106"/>
                <a:gd name="connsiteX17" fmla="*/ 510115 w 670091"/>
                <a:gd name="connsiteY17" fmla="*/ 11508 h 405106"/>
                <a:gd name="connsiteX18" fmla="*/ 538134 w 670091"/>
                <a:gd name="connsiteY18" fmla="*/ 2028 h 405106"/>
                <a:gd name="connsiteX19" fmla="*/ 547604 w 670091"/>
                <a:gd name="connsiteY19" fmla="*/ 30093 h 405106"/>
                <a:gd name="connsiteX20" fmla="*/ 445694 w 670091"/>
                <a:gd name="connsiteY20" fmla="*/ 235639 h 405106"/>
                <a:gd name="connsiteX21" fmla="*/ 429854 w 670091"/>
                <a:gd name="connsiteY21" fmla="*/ 267586 h 405106"/>
                <a:gd name="connsiteX22" fmla="*/ 474101 w 670091"/>
                <a:gd name="connsiteY22" fmla="*/ 215321 h 405106"/>
                <a:gd name="connsiteX23" fmla="*/ 633828 w 670091"/>
                <a:gd name="connsiteY23" fmla="*/ 26648 h 405106"/>
                <a:gd name="connsiteX24" fmla="*/ 663351 w 670091"/>
                <a:gd name="connsiteY24" fmla="*/ 25087 h 405106"/>
                <a:gd name="connsiteX25" fmla="*/ 664856 w 670091"/>
                <a:gd name="connsiteY25" fmla="*/ 53547 h 405106"/>
                <a:gd name="connsiteX26" fmla="*/ 375433 w 670091"/>
                <a:gd name="connsiteY26" fmla="*/ 394209 h 405106"/>
                <a:gd name="connsiteX27" fmla="*/ 369797 w 670091"/>
                <a:gd name="connsiteY27" fmla="*/ 397188 h 405106"/>
                <a:gd name="connsiteX28" fmla="*/ 367573 w 670091"/>
                <a:gd name="connsiteY28" fmla="*/ 400105 h 405106"/>
                <a:gd name="connsiteX29" fmla="*/ 362037 w 670091"/>
                <a:gd name="connsiteY29" fmla="*/ 401289 h 405106"/>
                <a:gd name="connsiteX30" fmla="*/ 361034 w 670091"/>
                <a:gd name="connsiteY30" fmla="*/ 401820 h 405106"/>
                <a:gd name="connsiteX31" fmla="*/ 360449 w 670091"/>
                <a:gd name="connsiteY31" fmla="*/ 401629 h 405106"/>
                <a:gd name="connsiteX32" fmla="*/ 360352 w 670091"/>
                <a:gd name="connsiteY32" fmla="*/ 401650 h 405106"/>
                <a:gd name="connsiteX33" fmla="*/ 353135 w 670091"/>
                <a:gd name="connsiteY33" fmla="*/ 405058 h 405106"/>
                <a:gd name="connsiteX34" fmla="*/ 338433 w 670091"/>
                <a:gd name="connsiteY34" fmla="*/ 399931 h 405106"/>
                <a:gd name="connsiteX35" fmla="*/ 6619 w 670091"/>
                <a:gd name="connsiteY35" fmla="*/ 86796 h 405106"/>
                <a:gd name="connsiteX36" fmla="*/ 5062 w 670091"/>
                <a:gd name="connsiteY36" fmla="*/ 57353 h 405106"/>
                <a:gd name="connsiteX37" fmla="*/ 33843 w 670091"/>
                <a:gd name="connsiteY37" fmla="*/ 55831 h 405106"/>
                <a:gd name="connsiteX38" fmla="*/ 225673 w 670091"/>
                <a:gd name="connsiteY38" fmla="*/ 236862 h 405106"/>
                <a:gd name="connsiteX39" fmla="*/ 261013 w 670091"/>
                <a:gd name="connsiteY39" fmla="*/ 270213 h 405106"/>
                <a:gd name="connsiteX40" fmla="*/ 210069 w 670091"/>
                <a:gd name="connsiteY40" fmla="*/ 190949 h 405106"/>
                <a:gd name="connsiteX41" fmla="*/ 115056 w 670091"/>
                <a:gd name="connsiteY41" fmla="*/ 43116 h 405106"/>
                <a:gd name="connsiteX42" fmla="*/ 121880 w 670091"/>
                <a:gd name="connsiteY42" fmla="*/ 15739 h 405106"/>
                <a:gd name="connsiteX43" fmla="*/ 136952 w 670091"/>
                <a:gd name="connsiteY43" fmla="*/ 13275 h 405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70091" h="405106">
                  <a:moveTo>
                    <a:pt x="136952" y="13275"/>
                  </a:moveTo>
                  <a:cubicBezTo>
                    <a:pt x="142070" y="14371"/>
                    <a:pt x="146904" y="17382"/>
                    <a:pt x="150317" y="22310"/>
                  </a:cubicBezTo>
                  <a:cubicBezTo>
                    <a:pt x="206337" y="109914"/>
                    <a:pt x="248352" y="175618"/>
                    <a:pt x="279863" y="224895"/>
                  </a:cubicBezTo>
                  <a:lnTo>
                    <a:pt x="301336" y="258474"/>
                  </a:lnTo>
                  <a:lnTo>
                    <a:pt x="282326" y="190381"/>
                  </a:lnTo>
                  <a:cubicBezTo>
                    <a:pt x="243331" y="50699"/>
                    <a:pt x="243331" y="50699"/>
                    <a:pt x="243331" y="50699"/>
                  </a:cubicBezTo>
                  <a:cubicBezTo>
                    <a:pt x="240525" y="40563"/>
                    <a:pt x="246714" y="28807"/>
                    <a:pt x="257914" y="25929"/>
                  </a:cubicBezTo>
                  <a:cubicBezTo>
                    <a:pt x="269114" y="23051"/>
                    <a:pt x="279664" y="29350"/>
                    <a:pt x="283602" y="39427"/>
                  </a:cubicBezTo>
                  <a:cubicBezTo>
                    <a:pt x="306711" y="122202"/>
                    <a:pt x="324042" y="184282"/>
                    <a:pt x="337040" y="230843"/>
                  </a:cubicBezTo>
                  <a:lnTo>
                    <a:pt x="348284" y="271120"/>
                  </a:lnTo>
                  <a:lnTo>
                    <a:pt x="349217" y="261749"/>
                  </a:lnTo>
                  <a:cubicBezTo>
                    <a:pt x="372048" y="32280"/>
                    <a:pt x="372048" y="32280"/>
                    <a:pt x="372048" y="32280"/>
                  </a:cubicBezTo>
                  <a:cubicBezTo>
                    <a:pt x="373708" y="20758"/>
                    <a:pt x="383469" y="12238"/>
                    <a:pt x="394905" y="13920"/>
                  </a:cubicBezTo>
                  <a:cubicBezTo>
                    <a:pt x="406280" y="14462"/>
                    <a:pt x="413672" y="25505"/>
                    <a:pt x="413083" y="35827"/>
                  </a:cubicBezTo>
                  <a:cubicBezTo>
                    <a:pt x="403499" y="132164"/>
                    <a:pt x="396609" y="201406"/>
                    <a:pt x="391657" y="251173"/>
                  </a:cubicBezTo>
                  <a:lnTo>
                    <a:pt x="391455" y="253205"/>
                  </a:lnTo>
                  <a:lnTo>
                    <a:pt x="392825" y="250414"/>
                  </a:lnTo>
                  <a:cubicBezTo>
                    <a:pt x="510115" y="11508"/>
                    <a:pt x="510115" y="11508"/>
                    <a:pt x="510115" y="11508"/>
                  </a:cubicBezTo>
                  <a:cubicBezTo>
                    <a:pt x="515322" y="2092"/>
                    <a:pt x="527594" y="-3128"/>
                    <a:pt x="538134" y="2028"/>
                  </a:cubicBezTo>
                  <a:cubicBezTo>
                    <a:pt x="547537" y="7244"/>
                    <a:pt x="552750" y="19537"/>
                    <a:pt x="547604" y="30093"/>
                  </a:cubicBezTo>
                  <a:cubicBezTo>
                    <a:pt x="503535" y="118978"/>
                    <a:pt x="470483" y="185641"/>
                    <a:pt x="445694" y="235639"/>
                  </a:cubicBezTo>
                  <a:lnTo>
                    <a:pt x="429854" y="267586"/>
                  </a:lnTo>
                  <a:lnTo>
                    <a:pt x="474101" y="215321"/>
                  </a:lnTo>
                  <a:cubicBezTo>
                    <a:pt x="633828" y="26648"/>
                    <a:pt x="633828" y="26648"/>
                    <a:pt x="633828" y="26648"/>
                  </a:cubicBezTo>
                  <a:cubicBezTo>
                    <a:pt x="641354" y="18259"/>
                    <a:pt x="654980" y="17538"/>
                    <a:pt x="663351" y="25087"/>
                  </a:cubicBezTo>
                  <a:cubicBezTo>
                    <a:pt x="671720" y="32635"/>
                    <a:pt x="672382" y="45158"/>
                    <a:pt x="664856" y="53547"/>
                  </a:cubicBezTo>
                  <a:cubicBezTo>
                    <a:pt x="375433" y="394209"/>
                    <a:pt x="375433" y="394209"/>
                    <a:pt x="375433" y="394209"/>
                  </a:cubicBezTo>
                  <a:lnTo>
                    <a:pt x="369797" y="397188"/>
                  </a:lnTo>
                  <a:lnTo>
                    <a:pt x="367573" y="400105"/>
                  </a:lnTo>
                  <a:lnTo>
                    <a:pt x="362037" y="401289"/>
                  </a:lnTo>
                  <a:lnTo>
                    <a:pt x="361034" y="401820"/>
                  </a:lnTo>
                  <a:lnTo>
                    <a:pt x="360449" y="401629"/>
                  </a:lnTo>
                  <a:lnTo>
                    <a:pt x="360352" y="401650"/>
                  </a:lnTo>
                  <a:lnTo>
                    <a:pt x="353135" y="405058"/>
                  </a:lnTo>
                  <a:cubicBezTo>
                    <a:pt x="347600" y="405351"/>
                    <a:pt x="343110" y="404407"/>
                    <a:pt x="338433" y="399931"/>
                  </a:cubicBezTo>
                  <a:cubicBezTo>
                    <a:pt x="6619" y="86796"/>
                    <a:pt x="6619" y="86796"/>
                    <a:pt x="6619" y="86796"/>
                  </a:cubicBezTo>
                  <a:cubicBezTo>
                    <a:pt x="-1565" y="78962"/>
                    <a:pt x="-2250" y="66007"/>
                    <a:pt x="5062" y="57353"/>
                  </a:cubicBezTo>
                  <a:cubicBezTo>
                    <a:pt x="12375" y="48700"/>
                    <a:pt x="25659" y="47997"/>
                    <a:pt x="33843" y="55831"/>
                  </a:cubicBezTo>
                  <a:cubicBezTo>
                    <a:pt x="116797" y="134115"/>
                    <a:pt x="179012" y="192828"/>
                    <a:pt x="225673" y="236862"/>
                  </a:cubicBezTo>
                  <a:lnTo>
                    <a:pt x="261013" y="270213"/>
                  </a:lnTo>
                  <a:lnTo>
                    <a:pt x="210069" y="190949"/>
                  </a:lnTo>
                  <a:cubicBezTo>
                    <a:pt x="115056" y="43116"/>
                    <a:pt x="115056" y="43116"/>
                    <a:pt x="115056" y="43116"/>
                  </a:cubicBezTo>
                  <a:cubicBezTo>
                    <a:pt x="109368" y="33260"/>
                    <a:pt x="111643" y="21215"/>
                    <a:pt x="121880" y="15739"/>
                  </a:cubicBezTo>
                  <a:cubicBezTo>
                    <a:pt x="126430" y="13002"/>
                    <a:pt x="131833" y="12180"/>
                    <a:pt x="136952" y="13275"/>
                  </a:cubicBezTo>
                  <a:close/>
                </a:path>
              </a:pathLst>
            </a:custGeom>
            <a:solidFill>
              <a:schemeClr val="bg1"/>
            </a:solidFill>
            <a:ln w="15875">
              <a:solidFill>
                <a:schemeClr val="tx1"/>
              </a:solidFill>
            </a:ln>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ysClr val="windowText" lastClr="000000"/>
                </a:solidFill>
              </a:endParaRPr>
            </a:p>
          </p:txBody>
        </p:sp>
        <p:sp>
          <p:nvSpPr>
            <p:cNvPr id="196" name="Freeform 10"/>
            <p:cNvSpPr>
              <a:spLocks noEditPoints="1"/>
            </p:cNvSpPr>
            <p:nvPr/>
          </p:nvSpPr>
          <p:spPr bwMode="auto">
            <a:xfrm>
              <a:off x="7846689" y="3289357"/>
              <a:ext cx="685882" cy="345023"/>
            </a:xfrm>
            <a:custGeom>
              <a:avLst/>
              <a:gdLst>
                <a:gd name="T0" fmla="*/ 602 w 603"/>
                <a:gd name="T1" fmla="*/ 279 h 303"/>
                <a:gd name="T2" fmla="*/ 298 w 603"/>
                <a:gd name="T3" fmla="*/ 0 h 303"/>
                <a:gd name="T4" fmla="*/ 1 w 603"/>
                <a:gd name="T5" fmla="*/ 282 h 303"/>
                <a:gd name="T6" fmla="*/ 16 w 603"/>
                <a:gd name="T7" fmla="*/ 301 h 303"/>
                <a:gd name="T8" fmla="*/ 36 w 603"/>
                <a:gd name="T9" fmla="*/ 288 h 303"/>
                <a:gd name="T10" fmla="*/ 75 w 603"/>
                <a:gd name="T11" fmla="*/ 258 h 303"/>
                <a:gd name="T12" fmla="*/ 116 w 603"/>
                <a:gd name="T13" fmla="*/ 286 h 303"/>
                <a:gd name="T14" fmla="*/ 131 w 603"/>
                <a:gd name="T15" fmla="*/ 294 h 303"/>
                <a:gd name="T16" fmla="*/ 146 w 603"/>
                <a:gd name="T17" fmla="*/ 286 h 303"/>
                <a:gd name="T18" fmla="*/ 187 w 603"/>
                <a:gd name="T19" fmla="*/ 258 h 303"/>
                <a:gd name="T20" fmla="*/ 227 w 603"/>
                <a:gd name="T21" fmla="*/ 286 h 303"/>
                <a:gd name="T22" fmla="*/ 242 w 603"/>
                <a:gd name="T23" fmla="*/ 294 h 303"/>
                <a:gd name="T24" fmla="*/ 242 w 603"/>
                <a:gd name="T25" fmla="*/ 294 h 303"/>
                <a:gd name="T26" fmla="*/ 258 w 603"/>
                <a:gd name="T27" fmla="*/ 286 h 303"/>
                <a:gd name="T28" fmla="*/ 298 w 603"/>
                <a:gd name="T29" fmla="*/ 258 h 303"/>
                <a:gd name="T30" fmla="*/ 339 w 603"/>
                <a:gd name="T31" fmla="*/ 286 h 303"/>
                <a:gd name="T32" fmla="*/ 354 w 603"/>
                <a:gd name="T33" fmla="*/ 294 h 303"/>
                <a:gd name="T34" fmla="*/ 354 w 603"/>
                <a:gd name="T35" fmla="*/ 294 h 303"/>
                <a:gd name="T36" fmla="*/ 369 w 603"/>
                <a:gd name="T37" fmla="*/ 286 h 303"/>
                <a:gd name="T38" fmla="*/ 410 w 603"/>
                <a:gd name="T39" fmla="*/ 258 h 303"/>
                <a:gd name="T40" fmla="*/ 451 w 603"/>
                <a:gd name="T41" fmla="*/ 286 h 303"/>
                <a:gd name="T42" fmla="*/ 466 w 603"/>
                <a:gd name="T43" fmla="*/ 294 h 303"/>
                <a:gd name="T44" fmla="*/ 466 w 603"/>
                <a:gd name="T45" fmla="*/ 294 h 303"/>
                <a:gd name="T46" fmla="*/ 481 w 603"/>
                <a:gd name="T47" fmla="*/ 286 h 303"/>
                <a:gd name="T48" fmla="*/ 522 w 603"/>
                <a:gd name="T49" fmla="*/ 258 h 303"/>
                <a:gd name="T50" fmla="*/ 569 w 603"/>
                <a:gd name="T51" fmla="*/ 291 h 303"/>
                <a:gd name="T52" fmla="*/ 585 w 603"/>
                <a:gd name="T53" fmla="*/ 301 h 303"/>
                <a:gd name="T54" fmla="*/ 585 w 603"/>
                <a:gd name="T55" fmla="*/ 301 h 303"/>
                <a:gd name="T56" fmla="*/ 603 w 603"/>
                <a:gd name="T57" fmla="*/ 283 h 303"/>
                <a:gd name="T58" fmla="*/ 602 w 603"/>
                <a:gd name="T59" fmla="*/ 279 h 303"/>
                <a:gd name="T60" fmla="*/ 522 w 603"/>
                <a:gd name="T61" fmla="*/ 222 h 303"/>
                <a:gd name="T62" fmla="*/ 466 w 603"/>
                <a:gd name="T63" fmla="*/ 248 h 303"/>
                <a:gd name="T64" fmla="*/ 410 w 603"/>
                <a:gd name="T65" fmla="*/ 222 h 303"/>
                <a:gd name="T66" fmla="*/ 354 w 603"/>
                <a:gd name="T67" fmla="*/ 248 h 303"/>
                <a:gd name="T68" fmla="*/ 298 w 603"/>
                <a:gd name="T69" fmla="*/ 222 h 303"/>
                <a:gd name="T70" fmla="*/ 243 w 603"/>
                <a:gd name="T71" fmla="*/ 247 h 303"/>
                <a:gd name="T72" fmla="*/ 187 w 603"/>
                <a:gd name="T73" fmla="*/ 222 h 303"/>
                <a:gd name="T74" fmla="*/ 131 w 603"/>
                <a:gd name="T75" fmla="*/ 247 h 303"/>
                <a:gd name="T76" fmla="*/ 75 w 603"/>
                <a:gd name="T77" fmla="*/ 222 h 303"/>
                <a:gd name="T78" fmla="*/ 48 w 603"/>
                <a:gd name="T79" fmla="*/ 226 h 303"/>
                <a:gd name="T80" fmla="*/ 298 w 603"/>
                <a:gd name="T81" fmla="*/ 36 h 303"/>
                <a:gd name="T82" fmla="*/ 553 w 603"/>
                <a:gd name="T83" fmla="*/ 228 h 303"/>
                <a:gd name="T84" fmla="*/ 522 w 603"/>
                <a:gd name="T85" fmla="*/ 22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3" h="303">
                  <a:moveTo>
                    <a:pt x="602" y="279"/>
                  </a:moveTo>
                  <a:cubicBezTo>
                    <a:pt x="579" y="117"/>
                    <a:pt x="451" y="0"/>
                    <a:pt x="298" y="0"/>
                  </a:cubicBezTo>
                  <a:cubicBezTo>
                    <a:pt x="144" y="0"/>
                    <a:pt x="16" y="121"/>
                    <a:pt x="1" y="282"/>
                  </a:cubicBezTo>
                  <a:cubicBezTo>
                    <a:pt x="0" y="291"/>
                    <a:pt x="7" y="299"/>
                    <a:pt x="16" y="301"/>
                  </a:cubicBezTo>
                  <a:cubicBezTo>
                    <a:pt x="25" y="303"/>
                    <a:pt x="34" y="297"/>
                    <a:pt x="36" y="288"/>
                  </a:cubicBezTo>
                  <a:cubicBezTo>
                    <a:pt x="41" y="268"/>
                    <a:pt x="54" y="258"/>
                    <a:pt x="75" y="258"/>
                  </a:cubicBezTo>
                  <a:cubicBezTo>
                    <a:pt x="92" y="258"/>
                    <a:pt x="102" y="265"/>
                    <a:pt x="116" y="286"/>
                  </a:cubicBezTo>
                  <a:cubicBezTo>
                    <a:pt x="119" y="291"/>
                    <a:pt x="125" y="294"/>
                    <a:pt x="131" y="294"/>
                  </a:cubicBezTo>
                  <a:cubicBezTo>
                    <a:pt x="137" y="294"/>
                    <a:pt x="142" y="291"/>
                    <a:pt x="146" y="286"/>
                  </a:cubicBezTo>
                  <a:cubicBezTo>
                    <a:pt x="157" y="269"/>
                    <a:pt x="173" y="258"/>
                    <a:pt x="187" y="258"/>
                  </a:cubicBezTo>
                  <a:cubicBezTo>
                    <a:pt x="204" y="258"/>
                    <a:pt x="214" y="265"/>
                    <a:pt x="227" y="286"/>
                  </a:cubicBezTo>
                  <a:cubicBezTo>
                    <a:pt x="231" y="291"/>
                    <a:pt x="236" y="294"/>
                    <a:pt x="242" y="294"/>
                  </a:cubicBezTo>
                  <a:cubicBezTo>
                    <a:pt x="242" y="294"/>
                    <a:pt x="242" y="294"/>
                    <a:pt x="242" y="294"/>
                  </a:cubicBezTo>
                  <a:cubicBezTo>
                    <a:pt x="249" y="294"/>
                    <a:pt x="254" y="291"/>
                    <a:pt x="258" y="286"/>
                  </a:cubicBezTo>
                  <a:cubicBezTo>
                    <a:pt x="269" y="269"/>
                    <a:pt x="284" y="258"/>
                    <a:pt x="298" y="258"/>
                  </a:cubicBezTo>
                  <a:cubicBezTo>
                    <a:pt x="312" y="258"/>
                    <a:pt x="328" y="269"/>
                    <a:pt x="339" y="286"/>
                  </a:cubicBezTo>
                  <a:cubicBezTo>
                    <a:pt x="342" y="291"/>
                    <a:pt x="348" y="294"/>
                    <a:pt x="354" y="294"/>
                  </a:cubicBezTo>
                  <a:cubicBezTo>
                    <a:pt x="354" y="294"/>
                    <a:pt x="354" y="294"/>
                    <a:pt x="354" y="294"/>
                  </a:cubicBezTo>
                  <a:cubicBezTo>
                    <a:pt x="360" y="294"/>
                    <a:pt x="366" y="291"/>
                    <a:pt x="369" y="286"/>
                  </a:cubicBezTo>
                  <a:cubicBezTo>
                    <a:pt x="380" y="269"/>
                    <a:pt x="396" y="258"/>
                    <a:pt x="410" y="258"/>
                  </a:cubicBezTo>
                  <a:cubicBezTo>
                    <a:pt x="424" y="258"/>
                    <a:pt x="440" y="269"/>
                    <a:pt x="451" y="286"/>
                  </a:cubicBezTo>
                  <a:cubicBezTo>
                    <a:pt x="454" y="291"/>
                    <a:pt x="460" y="294"/>
                    <a:pt x="466" y="294"/>
                  </a:cubicBezTo>
                  <a:cubicBezTo>
                    <a:pt x="466" y="294"/>
                    <a:pt x="466" y="294"/>
                    <a:pt x="466" y="294"/>
                  </a:cubicBezTo>
                  <a:cubicBezTo>
                    <a:pt x="472" y="294"/>
                    <a:pt x="478" y="291"/>
                    <a:pt x="481" y="286"/>
                  </a:cubicBezTo>
                  <a:cubicBezTo>
                    <a:pt x="492" y="269"/>
                    <a:pt x="508" y="258"/>
                    <a:pt x="522" y="258"/>
                  </a:cubicBezTo>
                  <a:cubicBezTo>
                    <a:pt x="543" y="258"/>
                    <a:pt x="558" y="269"/>
                    <a:pt x="569" y="291"/>
                  </a:cubicBezTo>
                  <a:cubicBezTo>
                    <a:pt x="572" y="297"/>
                    <a:pt x="578" y="301"/>
                    <a:pt x="585" y="301"/>
                  </a:cubicBezTo>
                  <a:cubicBezTo>
                    <a:pt x="585" y="301"/>
                    <a:pt x="585" y="301"/>
                    <a:pt x="585" y="301"/>
                  </a:cubicBezTo>
                  <a:cubicBezTo>
                    <a:pt x="595" y="301"/>
                    <a:pt x="603" y="293"/>
                    <a:pt x="603" y="283"/>
                  </a:cubicBezTo>
                  <a:cubicBezTo>
                    <a:pt x="603" y="282"/>
                    <a:pt x="603" y="280"/>
                    <a:pt x="602" y="279"/>
                  </a:cubicBezTo>
                  <a:close/>
                  <a:moveTo>
                    <a:pt x="522" y="222"/>
                  </a:moveTo>
                  <a:cubicBezTo>
                    <a:pt x="502" y="222"/>
                    <a:pt x="482" y="231"/>
                    <a:pt x="466" y="248"/>
                  </a:cubicBezTo>
                  <a:cubicBezTo>
                    <a:pt x="450" y="231"/>
                    <a:pt x="430" y="222"/>
                    <a:pt x="410" y="222"/>
                  </a:cubicBezTo>
                  <a:cubicBezTo>
                    <a:pt x="390" y="222"/>
                    <a:pt x="370" y="231"/>
                    <a:pt x="354" y="248"/>
                  </a:cubicBezTo>
                  <a:cubicBezTo>
                    <a:pt x="338" y="231"/>
                    <a:pt x="318" y="222"/>
                    <a:pt x="298" y="222"/>
                  </a:cubicBezTo>
                  <a:cubicBezTo>
                    <a:pt x="279" y="222"/>
                    <a:pt x="259" y="231"/>
                    <a:pt x="243" y="247"/>
                  </a:cubicBezTo>
                  <a:cubicBezTo>
                    <a:pt x="230" y="233"/>
                    <a:pt x="213" y="222"/>
                    <a:pt x="187" y="222"/>
                  </a:cubicBezTo>
                  <a:cubicBezTo>
                    <a:pt x="167" y="222"/>
                    <a:pt x="147" y="231"/>
                    <a:pt x="131" y="247"/>
                  </a:cubicBezTo>
                  <a:cubicBezTo>
                    <a:pt x="118" y="233"/>
                    <a:pt x="101" y="222"/>
                    <a:pt x="75" y="222"/>
                  </a:cubicBezTo>
                  <a:cubicBezTo>
                    <a:pt x="65" y="222"/>
                    <a:pt x="57" y="224"/>
                    <a:pt x="48" y="226"/>
                  </a:cubicBezTo>
                  <a:cubicBezTo>
                    <a:pt x="83" y="115"/>
                    <a:pt x="182" y="36"/>
                    <a:pt x="298" y="36"/>
                  </a:cubicBezTo>
                  <a:cubicBezTo>
                    <a:pt x="415" y="36"/>
                    <a:pt x="515" y="114"/>
                    <a:pt x="553" y="228"/>
                  </a:cubicBezTo>
                  <a:cubicBezTo>
                    <a:pt x="542" y="224"/>
                    <a:pt x="531" y="222"/>
                    <a:pt x="522" y="222"/>
                  </a:cubicBezTo>
                  <a:close/>
                </a:path>
              </a:pathLst>
            </a:custGeom>
            <a:solidFill>
              <a:srgbClr val="15C2EA"/>
            </a:solidFill>
            <a:ln w="15875">
              <a:solidFill>
                <a:schemeClr val="tx1"/>
              </a:solid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97" name="Freeform 11"/>
            <p:cNvSpPr>
              <a:spLocks noEditPoints="1"/>
            </p:cNvSpPr>
            <p:nvPr/>
          </p:nvSpPr>
          <p:spPr bwMode="auto">
            <a:xfrm>
              <a:off x="7846689" y="3289357"/>
              <a:ext cx="385474" cy="343238"/>
            </a:xfrm>
            <a:custGeom>
              <a:avLst/>
              <a:gdLst>
                <a:gd name="T0" fmla="*/ 337 w 339"/>
                <a:gd name="T1" fmla="*/ 14 h 301"/>
                <a:gd name="T2" fmla="*/ 320 w 339"/>
                <a:gd name="T3" fmla="*/ 0 h 301"/>
                <a:gd name="T4" fmla="*/ 306 w 339"/>
                <a:gd name="T5" fmla="*/ 0 h 301"/>
                <a:gd name="T6" fmla="*/ 1 w 339"/>
                <a:gd name="T7" fmla="*/ 282 h 301"/>
                <a:gd name="T8" fmla="*/ 16 w 339"/>
                <a:gd name="T9" fmla="*/ 301 h 301"/>
                <a:gd name="T10" fmla="*/ 19 w 339"/>
                <a:gd name="T11" fmla="*/ 301 h 301"/>
                <a:gd name="T12" fmla="*/ 36 w 339"/>
                <a:gd name="T13" fmla="*/ 288 h 301"/>
                <a:gd name="T14" fmla="*/ 76 w 339"/>
                <a:gd name="T15" fmla="*/ 258 h 301"/>
                <a:gd name="T16" fmla="*/ 119 w 339"/>
                <a:gd name="T17" fmla="*/ 286 h 301"/>
                <a:gd name="T18" fmla="*/ 138 w 339"/>
                <a:gd name="T19" fmla="*/ 294 h 301"/>
                <a:gd name="T20" fmla="*/ 151 w 339"/>
                <a:gd name="T21" fmla="*/ 278 h 301"/>
                <a:gd name="T22" fmla="*/ 328 w 339"/>
                <a:gd name="T23" fmla="*/ 35 h 301"/>
                <a:gd name="T24" fmla="*/ 337 w 339"/>
                <a:gd name="T25" fmla="*/ 14 h 301"/>
                <a:gd name="T26" fmla="*/ 122 w 339"/>
                <a:gd name="T27" fmla="*/ 237 h 301"/>
                <a:gd name="T28" fmla="*/ 76 w 339"/>
                <a:gd name="T29" fmla="*/ 222 h 301"/>
                <a:gd name="T30" fmla="*/ 49 w 339"/>
                <a:gd name="T31" fmla="*/ 227 h 301"/>
                <a:gd name="T32" fmla="*/ 248 w 339"/>
                <a:gd name="T33" fmla="*/ 43 h 301"/>
                <a:gd name="T34" fmla="*/ 122 w 339"/>
                <a:gd name="T35"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9" h="301">
                  <a:moveTo>
                    <a:pt x="337" y="14"/>
                  </a:moveTo>
                  <a:cubicBezTo>
                    <a:pt x="335" y="6"/>
                    <a:pt x="328" y="0"/>
                    <a:pt x="320" y="0"/>
                  </a:cubicBezTo>
                  <a:cubicBezTo>
                    <a:pt x="306" y="0"/>
                    <a:pt x="306" y="0"/>
                    <a:pt x="306" y="0"/>
                  </a:cubicBezTo>
                  <a:cubicBezTo>
                    <a:pt x="147" y="0"/>
                    <a:pt x="16" y="121"/>
                    <a:pt x="1" y="282"/>
                  </a:cubicBezTo>
                  <a:cubicBezTo>
                    <a:pt x="0" y="291"/>
                    <a:pt x="7" y="299"/>
                    <a:pt x="16" y="301"/>
                  </a:cubicBezTo>
                  <a:cubicBezTo>
                    <a:pt x="17" y="301"/>
                    <a:pt x="18" y="301"/>
                    <a:pt x="19" y="301"/>
                  </a:cubicBezTo>
                  <a:cubicBezTo>
                    <a:pt x="27" y="301"/>
                    <a:pt x="34" y="296"/>
                    <a:pt x="36" y="288"/>
                  </a:cubicBezTo>
                  <a:cubicBezTo>
                    <a:pt x="41" y="268"/>
                    <a:pt x="55" y="258"/>
                    <a:pt x="76" y="258"/>
                  </a:cubicBezTo>
                  <a:cubicBezTo>
                    <a:pt x="97" y="258"/>
                    <a:pt x="106" y="267"/>
                    <a:pt x="119" y="286"/>
                  </a:cubicBezTo>
                  <a:cubicBezTo>
                    <a:pt x="123" y="292"/>
                    <a:pt x="130" y="295"/>
                    <a:pt x="138" y="294"/>
                  </a:cubicBezTo>
                  <a:cubicBezTo>
                    <a:pt x="145" y="292"/>
                    <a:pt x="151" y="286"/>
                    <a:pt x="151" y="278"/>
                  </a:cubicBezTo>
                  <a:cubicBezTo>
                    <a:pt x="165" y="173"/>
                    <a:pt x="229" y="84"/>
                    <a:pt x="328" y="35"/>
                  </a:cubicBezTo>
                  <a:cubicBezTo>
                    <a:pt x="335" y="31"/>
                    <a:pt x="339" y="22"/>
                    <a:pt x="337" y="14"/>
                  </a:cubicBezTo>
                  <a:close/>
                  <a:moveTo>
                    <a:pt x="122" y="237"/>
                  </a:moveTo>
                  <a:cubicBezTo>
                    <a:pt x="111" y="228"/>
                    <a:pt x="96" y="222"/>
                    <a:pt x="76" y="222"/>
                  </a:cubicBezTo>
                  <a:cubicBezTo>
                    <a:pt x="66" y="222"/>
                    <a:pt x="57" y="224"/>
                    <a:pt x="49" y="227"/>
                  </a:cubicBezTo>
                  <a:cubicBezTo>
                    <a:pt x="78" y="133"/>
                    <a:pt x="154" y="63"/>
                    <a:pt x="248" y="43"/>
                  </a:cubicBezTo>
                  <a:cubicBezTo>
                    <a:pt x="184" y="92"/>
                    <a:pt x="141" y="159"/>
                    <a:pt x="122" y="237"/>
                  </a:cubicBezTo>
                  <a:close/>
                </a:path>
              </a:pathLst>
            </a:custGeom>
            <a:solidFill>
              <a:schemeClr val="accent1">
                <a:lumMod val="75000"/>
              </a:schemeClr>
            </a:solidFill>
            <a:ln w="15875">
              <a:solidFill>
                <a:schemeClr val="tx1"/>
              </a:solid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nvGrpSpPr>
            <p:cNvPr id="198" name="Group 197"/>
            <p:cNvGrpSpPr/>
            <p:nvPr/>
          </p:nvGrpSpPr>
          <p:grpSpPr>
            <a:xfrm>
              <a:off x="8006359" y="3978918"/>
              <a:ext cx="375512" cy="465984"/>
              <a:chOff x="4121615" y="3476021"/>
              <a:chExt cx="241810" cy="300071"/>
            </a:xfrm>
            <a:solidFill>
              <a:schemeClr val="accent1"/>
            </a:solidFill>
          </p:grpSpPr>
          <p:sp>
            <p:nvSpPr>
              <p:cNvPr id="201" name="Freeform 200"/>
              <p:cNvSpPr>
                <a:spLocks/>
              </p:cNvSpPr>
              <p:nvPr/>
            </p:nvSpPr>
            <p:spPr bwMode="auto">
              <a:xfrm>
                <a:off x="4121615" y="3526363"/>
                <a:ext cx="241810" cy="53736"/>
              </a:xfrm>
              <a:custGeom>
                <a:avLst/>
                <a:gdLst>
                  <a:gd name="T0" fmla="*/ 442 w 885"/>
                  <a:gd name="T1" fmla="*/ 198 h 198"/>
                  <a:gd name="T2" fmla="*/ 0 w 885"/>
                  <a:gd name="T3" fmla="*/ 24 h 198"/>
                  <a:gd name="T4" fmla="*/ 24 w 885"/>
                  <a:gd name="T5" fmla="*/ 0 h 198"/>
                  <a:gd name="T6" fmla="*/ 48 w 885"/>
                  <a:gd name="T7" fmla="*/ 24 h 198"/>
                  <a:gd name="T8" fmla="*/ 442 w 885"/>
                  <a:gd name="T9" fmla="*/ 150 h 198"/>
                  <a:gd name="T10" fmla="*/ 837 w 885"/>
                  <a:gd name="T11" fmla="*/ 24 h 198"/>
                  <a:gd name="T12" fmla="*/ 861 w 885"/>
                  <a:gd name="T13" fmla="*/ 0 h 198"/>
                  <a:gd name="T14" fmla="*/ 885 w 885"/>
                  <a:gd name="T15" fmla="*/ 24 h 198"/>
                  <a:gd name="T16" fmla="*/ 442 w 885"/>
                  <a:gd name="T17"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5" h="198">
                    <a:moveTo>
                      <a:pt x="442" y="198"/>
                    </a:moveTo>
                    <a:cubicBezTo>
                      <a:pt x="228" y="198"/>
                      <a:pt x="0" y="137"/>
                      <a:pt x="0" y="24"/>
                    </a:cubicBezTo>
                    <a:cubicBezTo>
                      <a:pt x="0" y="11"/>
                      <a:pt x="11" y="0"/>
                      <a:pt x="24" y="0"/>
                    </a:cubicBezTo>
                    <a:cubicBezTo>
                      <a:pt x="37" y="0"/>
                      <a:pt x="48" y="11"/>
                      <a:pt x="48" y="24"/>
                    </a:cubicBezTo>
                    <a:cubicBezTo>
                      <a:pt x="48" y="84"/>
                      <a:pt x="217" y="150"/>
                      <a:pt x="442" y="150"/>
                    </a:cubicBezTo>
                    <a:cubicBezTo>
                      <a:pt x="668" y="150"/>
                      <a:pt x="837" y="84"/>
                      <a:pt x="837" y="24"/>
                    </a:cubicBezTo>
                    <a:cubicBezTo>
                      <a:pt x="837" y="11"/>
                      <a:pt x="847" y="0"/>
                      <a:pt x="861" y="0"/>
                    </a:cubicBezTo>
                    <a:cubicBezTo>
                      <a:pt x="874" y="0"/>
                      <a:pt x="885" y="11"/>
                      <a:pt x="885" y="24"/>
                    </a:cubicBezTo>
                    <a:cubicBezTo>
                      <a:pt x="885" y="137"/>
                      <a:pt x="657" y="198"/>
                      <a:pt x="44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02" name="Freeform 201"/>
              <p:cNvSpPr>
                <a:spLocks noEditPoints="1"/>
              </p:cNvSpPr>
              <p:nvPr/>
            </p:nvSpPr>
            <p:spPr bwMode="auto">
              <a:xfrm>
                <a:off x="4121615" y="3476021"/>
                <a:ext cx="241810" cy="300071"/>
              </a:xfrm>
              <a:custGeom>
                <a:avLst/>
                <a:gdLst>
                  <a:gd name="T0" fmla="*/ 895 w 895"/>
                  <a:gd name="T1" fmla="*/ 216 h 1108"/>
                  <a:gd name="T2" fmla="*/ 895 w 895"/>
                  <a:gd name="T3" fmla="*/ 213 h 1108"/>
                  <a:gd name="T4" fmla="*/ 750 w 895"/>
                  <a:gd name="T5" fmla="*/ 53 h 1108"/>
                  <a:gd name="T6" fmla="*/ 447 w 895"/>
                  <a:gd name="T7" fmla="*/ 0 h 1108"/>
                  <a:gd name="T8" fmla="*/ 145 w 895"/>
                  <a:gd name="T9" fmla="*/ 53 h 1108"/>
                  <a:gd name="T10" fmla="*/ 0 w 895"/>
                  <a:gd name="T11" fmla="*/ 213 h 1108"/>
                  <a:gd name="T12" fmla="*/ 0 w 895"/>
                  <a:gd name="T13" fmla="*/ 216 h 1108"/>
                  <a:gd name="T14" fmla="*/ 0 w 895"/>
                  <a:gd name="T15" fmla="*/ 219 h 1108"/>
                  <a:gd name="T16" fmla="*/ 0 w 895"/>
                  <a:gd name="T17" fmla="*/ 225 h 1108"/>
                  <a:gd name="T18" fmla="*/ 0 w 895"/>
                  <a:gd name="T19" fmla="*/ 895 h 1108"/>
                  <a:gd name="T20" fmla="*/ 145 w 895"/>
                  <a:gd name="T21" fmla="*/ 1055 h 1108"/>
                  <a:gd name="T22" fmla="*/ 447 w 895"/>
                  <a:gd name="T23" fmla="*/ 1108 h 1108"/>
                  <a:gd name="T24" fmla="*/ 750 w 895"/>
                  <a:gd name="T25" fmla="*/ 1055 h 1108"/>
                  <a:gd name="T26" fmla="*/ 895 w 895"/>
                  <a:gd name="T27" fmla="*/ 895 h 1108"/>
                  <a:gd name="T28" fmla="*/ 895 w 895"/>
                  <a:gd name="T29" fmla="*/ 225 h 1108"/>
                  <a:gd name="T30" fmla="*/ 894 w 895"/>
                  <a:gd name="T31" fmla="*/ 220 h 1108"/>
                  <a:gd name="T32" fmla="*/ 895 w 895"/>
                  <a:gd name="T33" fmla="*/ 216 h 1108"/>
                  <a:gd name="T34" fmla="*/ 847 w 895"/>
                  <a:gd name="T35" fmla="*/ 895 h 1108"/>
                  <a:gd name="T36" fmla="*/ 731 w 895"/>
                  <a:gd name="T37" fmla="*/ 1011 h 1108"/>
                  <a:gd name="T38" fmla="*/ 447 w 895"/>
                  <a:gd name="T39" fmla="*/ 1060 h 1108"/>
                  <a:gd name="T40" fmla="*/ 163 w 895"/>
                  <a:gd name="T41" fmla="*/ 1011 h 1108"/>
                  <a:gd name="T42" fmla="*/ 48 w 895"/>
                  <a:gd name="T43" fmla="*/ 895 h 1108"/>
                  <a:gd name="T44" fmla="*/ 48 w 895"/>
                  <a:gd name="T45" fmla="*/ 232 h 1108"/>
                  <a:gd name="T46" fmla="*/ 49 w 895"/>
                  <a:gd name="T47" fmla="*/ 222 h 1108"/>
                  <a:gd name="T48" fmla="*/ 48 w 895"/>
                  <a:gd name="T49" fmla="*/ 212 h 1108"/>
                  <a:gd name="T50" fmla="*/ 163 w 895"/>
                  <a:gd name="T51" fmla="*/ 98 h 1108"/>
                  <a:gd name="T52" fmla="*/ 447 w 895"/>
                  <a:gd name="T53" fmla="*/ 48 h 1108"/>
                  <a:gd name="T54" fmla="*/ 731 w 895"/>
                  <a:gd name="T55" fmla="*/ 98 h 1108"/>
                  <a:gd name="T56" fmla="*/ 847 w 895"/>
                  <a:gd name="T57" fmla="*/ 212 h 1108"/>
                  <a:gd name="T58" fmla="*/ 846 w 895"/>
                  <a:gd name="T59" fmla="*/ 222 h 1108"/>
                  <a:gd name="T60" fmla="*/ 847 w 895"/>
                  <a:gd name="T61" fmla="*/ 232 h 1108"/>
                  <a:gd name="T62" fmla="*/ 847 w 895"/>
                  <a:gd name="T63" fmla="*/ 895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5" h="1108">
                    <a:moveTo>
                      <a:pt x="895" y="216"/>
                    </a:moveTo>
                    <a:cubicBezTo>
                      <a:pt x="895" y="215"/>
                      <a:pt x="895" y="214"/>
                      <a:pt x="895" y="213"/>
                    </a:cubicBezTo>
                    <a:cubicBezTo>
                      <a:pt x="895" y="149"/>
                      <a:pt x="843" y="92"/>
                      <a:pt x="750" y="53"/>
                    </a:cubicBezTo>
                    <a:cubicBezTo>
                      <a:pt x="668" y="19"/>
                      <a:pt x="561" y="0"/>
                      <a:pt x="447" y="0"/>
                    </a:cubicBezTo>
                    <a:cubicBezTo>
                      <a:pt x="334" y="0"/>
                      <a:pt x="227" y="19"/>
                      <a:pt x="145" y="53"/>
                    </a:cubicBezTo>
                    <a:cubicBezTo>
                      <a:pt x="51" y="92"/>
                      <a:pt x="0" y="149"/>
                      <a:pt x="0" y="213"/>
                    </a:cubicBezTo>
                    <a:cubicBezTo>
                      <a:pt x="0" y="214"/>
                      <a:pt x="0" y="215"/>
                      <a:pt x="0" y="216"/>
                    </a:cubicBezTo>
                    <a:cubicBezTo>
                      <a:pt x="0" y="219"/>
                      <a:pt x="0" y="219"/>
                      <a:pt x="0" y="219"/>
                    </a:cubicBezTo>
                    <a:cubicBezTo>
                      <a:pt x="0" y="221"/>
                      <a:pt x="0" y="223"/>
                      <a:pt x="0" y="225"/>
                    </a:cubicBezTo>
                    <a:cubicBezTo>
                      <a:pt x="0" y="895"/>
                      <a:pt x="0" y="895"/>
                      <a:pt x="0" y="895"/>
                    </a:cubicBezTo>
                    <a:cubicBezTo>
                      <a:pt x="0" y="960"/>
                      <a:pt x="51" y="1016"/>
                      <a:pt x="145" y="1055"/>
                    </a:cubicBezTo>
                    <a:cubicBezTo>
                      <a:pt x="227" y="1089"/>
                      <a:pt x="334" y="1108"/>
                      <a:pt x="447" y="1108"/>
                    </a:cubicBezTo>
                    <a:cubicBezTo>
                      <a:pt x="561" y="1108"/>
                      <a:pt x="668" y="1089"/>
                      <a:pt x="750" y="1055"/>
                    </a:cubicBezTo>
                    <a:cubicBezTo>
                      <a:pt x="843" y="1016"/>
                      <a:pt x="895" y="960"/>
                      <a:pt x="895" y="895"/>
                    </a:cubicBezTo>
                    <a:cubicBezTo>
                      <a:pt x="895" y="225"/>
                      <a:pt x="895" y="225"/>
                      <a:pt x="895" y="225"/>
                    </a:cubicBezTo>
                    <a:cubicBezTo>
                      <a:pt x="895" y="223"/>
                      <a:pt x="895" y="221"/>
                      <a:pt x="894" y="220"/>
                    </a:cubicBezTo>
                    <a:lnTo>
                      <a:pt x="895" y="216"/>
                    </a:lnTo>
                    <a:close/>
                    <a:moveTo>
                      <a:pt x="847" y="895"/>
                    </a:moveTo>
                    <a:cubicBezTo>
                      <a:pt x="847" y="939"/>
                      <a:pt x="806" y="980"/>
                      <a:pt x="731" y="1011"/>
                    </a:cubicBezTo>
                    <a:cubicBezTo>
                      <a:pt x="655" y="1042"/>
                      <a:pt x="554" y="1060"/>
                      <a:pt x="447" y="1060"/>
                    </a:cubicBezTo>
                    <a:cubicBezTo>
                      <a:pt x="340" y="1060"/>
                      <a:pt x="239" y="1042"/>
                      <a:pt x="163" y="1011"/>
                    </a:cubicBezTo>
                    <a:cubicBezTo>
                      <a:pt x="89" y="980"/>
                      <a:pt x="48" y="939"/>
                      <a:pt x="48" y="895"/>
                    </a:cubicBezTo>
                    <a:cubicBezTo>
                      <a:pt x="48" y="232"/>
                      <a:pt x="48" y="232"/>
                      <a:pt x="48" y="232"/>
                    </a:cubicBezTo>
                    <a:cubicBezTo>
                      <a:pt x="49" y="229"/>
                      <a:pt x="49" y="226"/>
                      <a:pt x="49" y="222"/>
                    </a:cubicBezTo>
                    <a:cubicBezTo>
                      <a:pt x="48" y="212"/>
                      <a:pt x="48" y="212"/>
                      <a:pt x="48" y="212"/>
                    </a:cubicBezTo>
                    <a:cubicBezTo>
                      <a:pt x="48" y="169"/>
                      <a:pt x="89" y="128"/>
                      <a:pt x="163" y="98"/>
                    </a:cubicBezTo>
                    <a:cubicBezTo>
                      <a:pt x="239" y="66"/>
                      <a:pt x="340" y="48"/>
                      <a:pt x="447" y="48"/>
                    </a:cubicBezTo>
                    <a:cubicBezTo>
                      <a:pt x="554" y="48"/>
                      <a:pt x="655" y="66"/>
                      <a:pt x="731" y="98"/>
                    </a:cubicBezTo>
                    <a:cubicBezTo>
                      <a:pt x="805" y="128"/>
                      <a:pt x="846" y="169"/>
                      <a:pt x="847" y="212"/>
                    </a:cubicBezTo>
                    <a:cubicBezTo>
                      <a:pt x="846" y="222"/>
                      <a:pt x="846" y="222"/>
                      <a:pt x="846" y="222"/>
                    </a:cubicBezTo>
                    <a:cubicBezTo>
                      <a:pt x="846" y="226"/>
                      <a:pt x="846" y="229"/>
                      <a:pt x="847" y="232"/>
                    </a:cubicBezTo>
                    <a:lnTo>
                      <a:pt x="847" y="8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93260" rIns="0" bIns="0" numCol="1" anchor="ctr" anchorCtr="0" compatLnSpc="1">
                <a:prstTxWarp prst="textNoShape">
                  <a:avLst/>
                </a:prstTxWarp>
              </a:bodyPr>
              <a:lstStyle/>
              <a:p>
                <a:pPr algn="ctr" defTabSz="932597">
                  <a:defRPr/>
                </a:pPr>
                <a:endParaRPr lang="en-US" sz="816" kern="0" dirty="0">
                  <a:solidFill>
                    <a:sysClr val="windowText" lastClr="000000"/>
                  </a:solidFill>
                </a:endParaRPr>
              </a:p>
            </p:txBody>
          </p:sp>
        </p:grpSp>
        <p:sp>
          <p:nvSpPr>
            <p:cNvPr id="199" name="Line 93"/>
            <p:cNvSpPr>
              <a:spLocks noChangeShapeType="1"/>
            </p:cNvSpPr>
            <p:nvPr/>
          </p:nvSpPr>
          <p:spPr bwMode="auto">
            <a:xfrm>
              <a:off x="8098730" y="447126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00" name="Line 94"/>
            <p:cNvSpPr>
              <a:spLocks noChangeShapeType="1"/>
            </p:cNvSpPr>
            <p:nvPr/>
          </p:nvSpPr>
          <p:spPr bwMode="auto">
            <a:xfrm>
              <a:off x="8098730" y="4471260"/>
              <a:ext cx="0" cy="0"/>
            </a:xfrm>
            <a:prstGeom prst="line">
              <a:avLst/>
            </a:prstGeom>
            <a:noFill/>
            <a:ln w="11113" cap="flat">
              <a:solidFill>
                <a:srgbClr val="06C1EA"/>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82" name="Line 93"/>
            <p:cNvSpPr>
              <a:spLocks noChangeShapeType="1"/>
            </p:cNvSpPr>
            <p:nvPr/>
          </p:nvSpPr>
          <p:spPr bwMode="auto">
            <a:xfrm>
              <a:off x="8591158" y="279390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83" name="Line 94"/>
            <p:cNvSpPr>
              <a:spLocks noChangeShapeType="1"/>
            </p:cNvSpPr>
            <p:nvPr/>
          </p:nvSpPr>
          <p:spPr bwMode="auto">
            <a:xfrm>
              <a:off x="8591158" y="2793901"/>
              <a:ext cx="0" cy="0"/>
            </a:xfrm>
            <a:prstGeom prst="line">
              <a:avLst/>
            </a:prstGeom>
            <a:noFill/>
            <a:ln w="11113" cap="flat">
              <a:solidFill>
                <a:srgbClr val="06C1EA"/>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nvGrpSpPr>
          <p:cNvPr id="157" name="Group 156"/>
          <p:cNvGrpSpPr/>
          <p:nvPr/>
        </p:nvGrpSpPr>
        <p:grpSpPr>
          <a:xfrm>
            <a:off x="9181590" y="3131492"/>
            <a:ext cx="194465" cy="338867"/>
            <a:chOff x="9198440" y="3197834"/>
            <a:chExt cx="190669" cy="264056"/>
          </a:xfrm>
        </p:grpSpPr>
        <p:sp>
          <p:nvSpPr>
            <p:cNvPr id="169" name="Freeform 18"/>
            <p:cNvSpPr>
              <a:spLocks/>
            </p:cNvSpPr>
            <p:nvPr/>
          </p:nvSpPr>
          <p:spPr bwMode="auto">
            <a:xfrm>
              <a:off x="9271169" y="3197834"/>
              <a:ext cx="45210" cy="264055"/>
            </a:xfrm>
            <a:custGeom>
              <a:avLst/>
              <a:gdLst>
                <a:gd name="T0" fmla="*/ 18 w 36"/>
                <a:gd name="T1" fmla="*/ 210 h 210"/>
                <a:gd name="T2" fmla="*/ 0 w 36"/>
                <a:gd name="T3" fmla="*/ 192 h 210"/>
                <a:gd name="T4" fmla="*/ 0 w 36"/>
                <a:gd name="T5" fmla="*/ 18 h 210"/>
                <a:gd name="T6" fmla="*/ 18 w 36"/>
                <a:gd name="T7" fmla="*/ 0 h 210"/>
                <a:gd name="T8" fmla="*/ 36 w 36"/>
                <a:gd name="T9" fmla="*/ 18 h 210"/>
                <a:gd name="T10" fmla="*/ 36 w 36"/>
                <a:gd name="T11" fmla="*/ 192 h 210"/>
                <a:gd name="T12" fmla="*/ 18 w 36"/>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6" h="210">
                  <a:moveTo>
                    <a:pt x="18" y="210"/>
                  </a:moveTo>
                  <a:cubicBezTo>
                    <a:pt x="8" y="210"/>
                    <a:pt x="0" y="202"/>
                    <a:pt x="0" y="192"/>
                  </a:cubicBezTo>
                  <a:cubicBezTo>
                    <a:pt x="0" y="18"/>
                    <a:pt x="0" y="18"/>
                    <a:pt x="0" y="18"/>
                  </a:cubicBezTo>
                  <a:cubicBezTo>
                    <a:pt x="0" y="8"/>
                    <a:pt x="8" y="0"/>
                    <a:pt x="18" y="0"/>
                  </a:cubicBezTo>
                  <a:cubicBezTo>
                    <a:pt x="28" y="0"/>
                    <a:pt x="36" y="8"/>
                    <a:pt x="36" y="18"/>
                  </a:cubicBezTo>
                  <a:cubicBezTo>
                    <a:pt x="36" y="192"/>
                    <a:pt x="36" y="192"/>
                    <a:pt x="36" y="192"/>
                  </a:cubicBezTo>
                  <a:cubicBezTo>
                    <a:pt x="36" y="202"/>
                    <a:pt x="28" y="210"/>
                    <a:pt x="18" y="210"/>
                  </a:cubicBezTo>
                  <a:close/>
                </a:path>
              </a:pathLst>
            </a:custGeom>
            <a:solidFill>
              <a:schemeClr val="bg1"/>
            </a:solidFill>
            <a:ln w="19050">
              <a:solidFill>
                <a:schemeClr val="tx1"/>
              </a:solid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70" name="Freeform 19"/>
            <p:cNvSpPr>
              <a:spLocks/>
            </p:cNvSpPr>
            <p:nvPr/>
          </p:nvSpPr>
          <p:spPr bwMode="auto">
            <a:xfrm>
              <a:off x="9343899" y="3245666"/>
              <a:ext cx="45210" cy="216224"/>
            </a:xfrm>
            <a:custGeom>
              <a:avLst/>
              <a:gdLst>
                <a:gd name="T0" fmla="*/ 18 w 36"/>
                <a:gd name="T1" fmla="*/ 172 h 172"/>
                <a:gd name="T2" fmla="*/ 0 w 36"/>
                <a:gd name="T3" fmla="*/ 154 h 172"/>
                <a:gd name="T4" fmla="*/ 0 w 36"/>
                <a:gd name="T5" fmla="*/ 18 h 172"/>
                <a:gd name="T6" fmla="*/ 18 w 36"/>
                <a:gd name="T7" fmla="*/ 0 h 172"/>
                <a:gd name="T8" fmla="*/ 36 w 36"/>
                <a:gd name="T9" fmla="*/ 18 h 172"/>
                <a:gd name="T10" fmla="*/ 36 w 36"/>
                <a:gd name="T11" fmla="*/ 154 h 172"/>
                <a:gd name="T12" fmla="*/ 18 w 36"/>
                <a:gd name="T13" fmla="*/ 172 h 172"/>
              </a:gdLst>
              <a:ahLst/>
              <a:cxnLst>
                <a:cxn ang="0">
                  <a:pos x="T0" y="T1"/>
                </a:cxn>
                <a:cxn ang="0">
                  <a:pos x="T2" y="T3"/>
                </a:cxn>
                <a:cxn ang="0">
                  <a:pos x="T4" y="T5"/>
                </a:cxn>
                <a:cxn ang="0">
                  <a:pos x="T6" y="T7"/>
                </a:cxn>
                <a:cxn ang="0">
                  <a:pos x="T8" y="T9"/>
                </a:cxn>
                <a:cxn ang="0">
                  <a:pos x="T10" y="T11"/>
                </a:cxn>
                <a:cxn ang="0">
                  <a:pos x="T12" y="T13"/>
                </a:cxn>
              </a:cxnLst>
              <a:rect l="0" t="0" r="r" b="b"/>
              <a:pathLst>
                <a:path w="36" h="172">
                  <a:moveTo>
                    <a:pt x="18" y="172"/>
                  </a:moveTo>
                  <a:cubicBezTo>
                    <a:pt x="8" y="172"/>
                    <a:pt x="0" y="164"/>
                    <a:pt x="0" y="154"/>
                  </a:cubicBezTo>
                  <a:cubicBezTo>
                    <a:pt x="0" y="18"/>
                    <a:pt x="0" y="18"/>
                    <a:pt x="0" y="18"/>
                  </a:cubicBezTo>
                  <a:cubicBezTo>
                    <a:pt x="0" y="8"/>
                    <a:pt x="8" y="0"/>
                    <a:pt x="18" y="0"/>
                  </a:cubicBezTo>
                  <a:cubicBezTo>
                    <a:pt x="28" y="0"/>
                    <a:pt x="36" y="8"/>
                    <a:pt x="36" y="18"/>
                  </a:cubicBezTo>
                  <a:cubicBezTo>
                    <a:pt x="36" y="154"/>
                    <a:pt x="36" y="154"/>
                    <a:pt x="36" y="154"/>
                  </a:cubicBezTo>
                  <a:cubicBezTo>
                    <a:pt x="36" y="164"/>
                    <a:pt x="28" y="172"/>
                    <a:pt x="18" y="172"/>
                  </a:cubicBezTo>
                  <a:close/>
                </a:path>
              </a:pathLst>
            </a:custGeom>
            <a:solidFill>
              <a:schemeClr val="bg1"/>
            </a:solidFill>
            <a:ln w="19050">
              <a:solidFill>
                <a:schemeClr val="tx1"/>
              </a:solid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71" name="Freeform 20"/>
            <p:cNvSpPr>
              <a:spLocks/>
            </p:cNvSpPr>
            <p:nvPr/>
          </p:nvSpPr>
          <p:spPr bwMode="auto">
            <a:xfrm>
              <a:off x="9198440" y="3222732"/>
              <a:ext cx="45210" cy="239157"/>
            </a:xfrm>
            <a:custGeom>
              <a:avLst/>
              <a:gdLst>
                <a:gd name="T0" fmla="*/ 18 w 36"/>
                <a:gd name="T1" fmla="*/ 190 h 190"/>
                <a:gd name="T2" fmla="*/ 0 w 36"/>
                <a:gd name="T3" fmla="*/ 172 h 190"/>
                <a:gd name="T4" fmla="*/ 0 w 36"/>
                <a:gd name="T5" fmla="*/ 18 h 190"/>
                <a:gd name="T6" fmla="*/ 18 w 36"/>
                <a:gd name="T7" fmla="*/ 0 h 190"/>
                <a:gd name="T8" fmla="*/ 36 w 36"/>
                <a:gd name="T9" fmla="*/ 18 h 190"/>
                <a:gd name="T10" fmla="*/ 36 w 36"/>
                <a:gd name="T11" fmla="*/ 172 h 190"/>
                <a:gd name="T12" fmla="*/ 18 w 36"/>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36" h="190">
                  <a:moveTo>
                    <a:pt x="18" y="190"/>
                  </a:moveTo>
                  <a:cubicBezTo>
                    <a:pt x="8" y="190"/>
                    <a:pt x="0" y="182"/>
                    <a:pt x="0" y="172"/>
                  </a:cubicBezTo>
                  <a:cubicBezTo>
                    <a:pt x="0" y="18"/>
                    <a:pt x="0" y="18"/>
                    <a:pt x="0" y="18"/>
                  </a:cubicBezTo>
                  <a:cubicBezTo>
                    <a:pt x="0" y="8"/>
                    <a:pt x="8" y="0"/>
                    <a:pt x="18" y="0"/>
                  </a:cubicBezTo>
                  <a:cubicBezTo>
                    <a:pt x="28" y="0"/>
                    <a:pt x="36" y="8"/>
                    <a:pt x="36" y="18"/>
                  </a:cubicBezTo>
                  <a:cubicBezTo>
                    <a:pt x="36" y="172"/>
                    <a:pt x="36" y="172"/>
                    <a:pt x="36" y="172"/>
                  </a:cubicBezTo>
                  <a:cubicBezTo>
                    <a:pt x="36" y="182"/>
                    <a:pt x="28" y="190"/>
                    <a:pt x="18" y="190"/>
                  </a:cubicBezTo>
                  <a:close/>
                </a:path>
              </a:pathLst>
            </a:custGeom>
            <a:solidFill>
              <a:schemeClr val="bg1"/>
            </a:solidFill>
            <a:ln w="19050">
              <a:solidFill>
                <a:schemeClr val="tx1"/>
              </a:solid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sp>
        <p:nvSpPr>
          <p:cNvPr id="81" name="Freeform 80"/>
          <p:cNvSpPr>
            <a:spLocks/>
          </p:cNvSpPr>
          <p:nvPr/>
        </p:nvSpPr>
        <p:spPr bwMode="auto">
          <a:xfrm rot="181633">
            <a:off x="8896948" y="3750147"/>
            <a:ext cx="752773" cy="455093"/>
          </a:xfrm>
          <a:custGeom>
            <a:avLst/>
            <a:gdLst>
              <a:gd name="connsiteX0" fmla="*/ 150847 w 738080"/>
              <a:gd name="connsiteY0" fmla="*/ 14623 h 446210"/>
              <a:gd name="connsiteX1" fmla="*/ 165569 w 738080"/>
              <a:gd name="connsiteY1" fmla="*/ 24574 h 446210"/>
              <a:gd name="connsiteX2" fmla="*/ 308259 w 738080"/>
              <a:gd name="connsiteY2" fmla="*/ 247715 h 446210"/>
              <a:gd name="connsiteX3" fmla="*/ 331910 w 738080"/>
              <a:gd name="connsiteY3" fmla="*/ 284701 h 446210"/>
              <a:gd name="connsiteX4" fmla="*/ 322630 w 738080"/>
              <a:gd name="connsiteY4" fmla="*/ 251456 h 446210"/>
              <a:gd name="connsiteX5" fmla="*/ 268020 w 738080"/>
              <a:gd name="connsiteY5" fmla="*/ 55844 h 446210"/>
              <a:gd name="connsiteX6" fmla="*/ 284083 w 738080"/>
              <a:gd name="connsiteY6" fmla="*/ 28561 h 446210"/>
              <a:gd name="connsiteX7" fmla="*/ 312377 w 738080"/>
              <a:gd name="connsiteY7" fmla="*/ 43428 h 446210"/>
              <a:gd name="connsiteX8" fmla="*/ 371238 w 738080"/>
              <a:gd name="connsiteY8" fmla="*/ 254265 h 446210"/>
              <a:gd name="connsiteX9" fmla="*/ 383622 w 738080"/>
              <a:gd name="connsiteY9" fmla="*/ 298627 h 446210"/>
              <a:gd name="connsiteX10" fmla="*/ 384649 w 738080"/>
              <a:gd name="connsiteY10" fmla="*/ 288307 h 446210"/>
              <a:gd name="connsiteX11" fmla="*/ 409797 w 738080"/>
              <a:gd name="connsiteY11" fmla="*/ 35555 h 446210"/>
              <a:gd name="connsiteX12" fmla="*/ 434973 w 738080"/>
              <a:gd name="connsiteY12" fmla="*/ 15333 h 446210"/>
              <a:gd name="connsiteX13" fmla="*/ 454996 w 738080"/>
              <a:gd name="connsiteY13" fmla="*/ 39462 h 446210"/>
              <a:gd name="connsiteX14" fmla="*/ 431396 w 738080"/>
              <a:gd name="connsiteY14" fmla="*/ 276659 h 446210"/>
              <a:gd name="connsiteX15" fmla="*/ 431173 w 738080"/>
              <a:gd name="connsiteY15" fmla="*/ 278896 h 446210"/>
              <a:gd name="connsiteX16" fmla="*/ 432683 w 738080"/>
              <a:gd name="connsiteY16" fmla="*/ 275822 h 446210"/>
              <a:gd name="connsiteX17" fmla="*/ 561873 w 738080"/>
              <a:gd name="connsiteY17" fmla="*/ 12676 h 446210"/>
              <a:gd name="connsiteX18" fmla="*/ 592735 w 738080"/>
              <a:gd name="connsiteY18" fmla="*/ 2234 h 446210"/>
              <a:gd name="connsiteX19" fmla="*/ 603166 w 738080"/>
              <a:gd name="connsiteY19" fmla="*/ 33146 h 446210"/>
              <a:gd name="connsiteX20" fmla="*/ 490915 w 738080"/>
              <a:gd name="connsiteY20" fmla="*/ 259547 h 446210"/>
              <a:gd name="connsiteX21" fmla="*/ 473469 w 738080"/>
              <a:gd name="connsiteY21" fmla="*/ 294736 h 446210"/>
              <a:gd name="connsiteX22" fmla="*/ 522204 w 738080"/>
              <a:gd name="connsiteY22" fmla="*/ 237169 h 446210"/>
              <a:gd name="connsiteX23" fmla="*/ 698137 w 738080"/>
              <a:gd name="connsiteY23" fmla="*/ 29352 h 446210"/>
              <a:gd name="connsiteX24" fmla="*/ 730655 w 738080"/>
              <a:gd name="connsiteY24" fmla="*/ 27633 h 446210"/>
              <a:gd name="connsiteX25" fmla="*/ 732313 w 738080"/>
              <a:gd name="connsiteY25" fmla="*/ 58981 h 446210"/>
              <a:gd name="connsiteX26" fmla="*/ 413526 w 738080"/>
              <a:gd name="connsiteY26" fmla="*/ 434207 h 446210"/>
              <a:gd name="connsiteX27" fmla="*/ 407316 w 738080"/>
              <a:gd name="connsiteY27" fmla="*/ 437489 h 446210"/>
              <a:gd name="connsiteX28" fmla="*/ 404867 w 738080"/>
              <a:gd name="connsiteY28" fmla="*/ 440701 h 446210"/>
              <a:gd name="connsiteX29" fmla="*/ 398774 w 738080"/>
              <a:gd name="connsiteY29" fmla="*/ 442004 h 446210"/>
              <a:gd name="connsiteX30" fmla="*/ 397665 w 738080"/>
              <a:gd name="connsiteY30" fmla="*/ 442590 h 446210"/>
              <a:gd name="connsiteX31" fmla="*/ 397019 w 738080"/>
              <a:gd name="connsiteY31" fmla="*/ 442380 h 446210"/>
              <a:gd name="connsiteX32" fmla="*/ 396917 w 738080"/>
              <a:gd name="connsiteY32" fmla="*/ 442401 h 446210"/>
              <a:gd name="connsiteX33" fmla="*/ 388966 w 738080"/>
              <a:gd name="connsiteY33" fmla="*/ 446157 h 446210"/>
              <a:gd name="connsiteX34" fmla="*/ 372773 w 738080"/>
              <a:gd name="connsiteY34" fmla="*/ 440509 h 446210"/>
              <a:gd name="connsiteX35" fmla="*/ 7292 w 738080"/>
              <a:gd name="connsiteY35" fmla="*/ 95603 h 446210"/>
              <a:gd name="connsiteX36" fmla="*/ 5577 w 738080"/>
              <a:gd name="connsiteY36" fmla="*/ 63173 h 446210"/>
              <a:gd name="connsiteX37" fmla="*/ 37278 w 738080"/>
              <a:gd name="connsiteY37" fmla="*/ 61497 h 446210"/>
              <a:gd name="connsiteX38" fmla="*/ 248571 w 738080"/>
              <a:gd name="connsiteY38" fmla="*/ 260895 h 446210"/>
              <a:gd name="connsiteX39" fmla="*/ 287496 w 738080"/>
              <a:gd name="connsiteY39" fmla="*/ 297629 h 446210"/>
              <a:gd name="connsiteX40" fmla="*/ 259788 w 738080"/>
              <a:gd name="connsiteY40" fmla="*/ 254518 h 446210"/>
              <a:gd name="connsiteX41" fmla="*/ 126730 w 738080"/>
              <a:gd name="connsiteY41" fmla="*/ 47491 h 446210"/>
              <a:gd name="connsiteX42" fmla="*/ 134247 w 738080"/>
              <a:gd name="connsiteY42" fmla="*/ 17337 h 446210"/>
              <a:gd name="connsiteX43" fmla="*/ 150847 w 738080"/>
              <a:gd name="connsiteY43" fmla="*/ 14623 h 446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38080" h="446210">
                <a:moveTo>
                  <a:pt x="150847" y="14623"/>
                </a:moveTo>
                <a:cubicBezTo>
                  <a:pt x="156485" y="15829"/>
                  <a:pt x="161810" y="19146"/>
                  <a:pt x="165569" y="24574"/>
                </a:cubicBezTo>
                <a:cubicBezTo>
                  <a:pt x="227273" y="121067"/>
                  <a:pt x="273551" y="193437"/>
                  <a:pt x="308259" y="247715"/>
                </a:cubicBezTo>
                <a:lnTo>
                  <a:pt x="331910" y="284701"/>
                </a:lnTo>
                <a:lnTo>
                  <a:pt x="322630" y="251456"/>
                </a:lnTo>
                <a:cubicBezTo>
                  <a:pt x="268020" y="55844"/>
                  <a:pt x="268020" y="55844"/>
                  <a:pt x="268020" y="55844"/>
                </a:cubicBezTo>
                <a:cubicBezTo>
                  <a:pt x="264929" y="44679"/>
                  <a:pt x="271747" y="31731"/>
                  <a:pt x="284083" y="28561"/>
                </a:cubicBezTo>
                <a:cubicBezTo>
                  <a:pt x="296419" y="25391"/>
                  <a:pt x="308039" y="32329"/>
                  <a:pt x="312377" y="43428"/>
                </a:cubicBezTo>
                <a:cubicBezTo>
                  <a:pt x="337831" y="134601"/>
                  <a:pt x="356920" y="202980"/>
                  <a:pt x="371238" y="254265"/>
                </a:cubicBezTo>
                <a:lnTo>
                  <a:pt x="383622" y="298627"/>
                </a:lnTo>
                <a:lnTo>
                  <a:pt x="384649" y="288307"/>
                </a:lnTo>
                <a:cubicBezTo>
                  <a:pt x="409797" y="35555"/>
                  <a:pt x="409797" y="35555"/>
                  <a:pt x="409797" y="35555"/>
                </a:cubicBezTo>
                <a:cubicBezTo>
                  <a:pt x="411625" y="22865"/>
                  <a:pt x="422377" y="13480"/>
                  <a:pt x="434973" y="15333"/>
                </a:cubicBezTo>
                <a:cubicBezTo>
                  <a:pt x="447503" y="15930"/>
                  <a:pt x="455644" y="28093"/>
                  <a:pt x="454996" y="39462"/>
                </a:cubicBezTo>
                <a:cubicBezTo>
                  <a:pt x="444438" y="145574"/>
                  <a:pt x="436850" y="221841"/>
                  <a:pt x="431396" y="276659"/>
                </a:cubicBezTo>
                <a:lnTo>
                  <a:pt x="431173" y="278896"/>
                </a:lnTo>
                <a:lnTo>
                  <a:pt x="432683" y="275822"/>
                </a:lnTo>
                <a:cubicBezTo>
                  <a:pt x="561873" y="12676"/>
                  <a:pt x="561873" y="12676"/>
                  <a:pt x="561873" y="12676"/>
                </a:cubicBezTo>
                <a:cubicBezTo>
                  <a:pt x="567608" y="2304"/>
                  <a:pt x="581126" y="-3445"/>
                  <a:pt x="592735" y="2234"/>
                </a:cubicBezTo>
                <a:cubicBezTo>
                  <a:pt x="603092" y="7979"/>
                  <a:pt x="608834" y="21520"/>
                  <a:pt x="603166" y="33146"/>
                </a:cubicBezTo>
                <a:cubicBezTo>
                  <a:pt x="554626" y="131049"/>
                  <a:pt x="518220" y="204477"/>
                  <a:pt x="490915" y="259547"/>
                </a:cubicBezTo>
                <a:lnTo>
                  <a:pt x="473469" y="294736"/>
                </a:lnTo>
                <a:lnTo>
                  <a:pt x="522204" y="237169"/>
                </a:lnTo>
                <a:cubicBezTo>
                  <a:pt x="698137" y="29352"/>
                  <a:pt x="698137" y="29352"/>
                  <a:pt x="698137" y="29352"/>
                </a:cubicBezTo>
                <a:cubicBezTo>
                  <a:pt x="706428" y="20112"/>
                  <a:pt x="721436" y="19318"/>
                  <a:pt x="730655" y="27633"/>
                </a:cubicBezTo>
                <a:cubicBezTo>
                  <a:pt x="739874" y="35947"/>
                  <a:pt x="740603" y="49740"/>
                  <a:pt x="732313" y="58981"/>
                </a:cubicBezTo>
                <a:cubicBezTo>
                  <a:pt x="413526" y="434207"/>
                  <a:pt x="413526" y="434207"/>
                  <a:pt x="413526" y="434207"/>
                </a:cubicBezTo>
                <a:lnTo>
                  <a:pt x="407316" y="437489"/>
                </a:lnTo>
                <a:lnTo>
                  <a:pt x="404867" y="440701"/>
                </a:lnTo>
                <a:lnTo>
                  <a:pt x="398774" y="442004"/>
                </a:lnTo>
                <a:lnTo>
                  <a:pt x="397665" y="442590"/>
                </a:lnTo>
                <a:lnTo>
                  <a:pt x="397019" y="442380"/>
                </a:lnTo>
                <a:lnTo>
                  <a:pt x="396917" y="442401"/>
                </a:lnTo>
                <a:lnTo>
                  <a:pt x="388966" y="446157"/>
                </a:lnTo>
                <a:cubicBezTo>
                  <a:pt x="382870" y="446479"/>
                  <a:pt x="377924" y="445440"/>
                  <a:pt x="372773" y="440509"/>
                </a:cubicBezTo>
                <a:cubicBezTo>
                  <a:pt x="7292" y="95603"/>
                  <a:pt x="7292" y="95603"/>
                  <a:pt x="7292" y="95603"/>
                </a:cubicBezTo>
                <a:cubicBezTo>
                  <a:pt x="-1723" y="86974"/>
                  <a:pt x="-2478" y="72705"/>
                  <a:pt x="5577" y="63173"/>
                </a:cubicBezTo>
                <a:cubicBezTo>
                  <a:pt x="13632" y="53641"/>
                  <a:pt x="28262" y="52868"/>
                  <a:pt x="37278" y="61497"/>
                </a:cubicBezTo>
                <a:cubicBezTo>
                  <a:pt x="128648" y="147723"/>
                  <a:pt x="197176" y="212393"/>
                  <a:pt x="248571" y="260895"/>
                </a:cubicBezTo>
                <a:lnTo>
                  <a:pt x="287496" y="297629"/>
                </a:lnTo>
                <a:lnTo>
                  <a:pt x="259788" y="254518"/>
                </a:lnTo>
                <a:cubicBezTo>
                  <a:pt x="126730" y="47491"/>
                  <a:pt x="126730" y="47491"/>
                  <a:pt x="126730" y="47491"/>
                </a:cubicBezTo>
                <a:cubicBezTo>
                  <a:pt x="120465" y="36636"/>
                  <a:pt x="122971" y="23368"/>
                  <a:pt x="134247" y="17337"/>
                </a:cubicBezTo>
                <a:cubicBezTo>
                  <a:pt x="139259" y="14321"/>
                  <a:pt x="145209" y="13417"/>
                  <a:pt x="150847" y="14623"/>
                </a:cubicBezTo>
                <a:close/>
              </a:path>
            </a:pathLst>
          </a:custGeom>
          <a:solidFill>
            <a:schemeClr val="bg1"/>
          </a:solidFill>
          <a:ln w="15875">
            <a:solidFill>
              <a:schemeClr val="tx1"/>
            </a:solidFill>
          </a:ln>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ysClr val="windowText" lastClr="000000"/>
              </a:solidFill>
            </a:endParaRPr>
          </a:p>
        </p:txBody>
      </p:sp>
      <p:sp>
        <p:nvSpPr>
          <p:cNvPr id="164" name="Freeform 10"/>
          <p:cNvSpPr>
            <a:spLocks noEditPoints="1"/>
          </p:cNvSpPr>
          <p:nvPr/>
        </p:nvSpPr>
        <p:spPr bwMode="auto">
          <a:xfrm>
            <a:off x="8896907" y="3440954"/>
            <a:ext cx="770513" cy="387595"/>
          </a:xfrm>
          <a:custGeom>
            <a:avLst/>
            <a:gdLst>
              <a:gd name="T0" fmla="*/ 602 w 603"/>
              <a:gd name="T1" fmla="*/ 279 h 303"/>
              <a:gd name="T2" fmla="*/ 298 w 603"/>
              <a:gd name="T3" fmla="*/ 0 h 303"/>
              <a:gd name="T4" fmla="*/ 1 w 603"/>
              <a:gd name="T5" fmla="*/ 282 h 303"/>
              <a:gd name="T6" fmla="*/ 16 w 603"/>
              <a:gd name="T7" fmla="*/ 301 h 303"/>
              <a:gd name="T8" fmla="*/ 36 w 603"/>
              <a:gd name="T9" fmla="*/ 288 h 303"/>
              <a:gd name="T10" fmla="*/ 75 w 603"/>
              <a:gd name="T11" fmla="*/ 258 h 303"/>
              <a:gd name="T12" fmla="*/ 116 w 603"/>
              <a:gd name="T13" fmla="*/ 286 h 303"/>
              <a:gd name="T14" fmla="*/ 131 w 603"/>
              <a:gd name="T15" fmla="*/ 294 h 303"/>
              <a:gd name="T16" fmla="*/ 146 w 603"/>
              <a:gd name="T17" fmla="*/ 286 h 303"/>
              <a:gd name="T18" fmla="*/ 187 w 603"/>
              <a:gd name="T19" fmla="*/ 258 h 303"/>
              <a:gd name="T20" fmla="*/ 227 w 603"/>
              <a:gd name="T21" fmla="*/ 286 h 303"/>
              <a:gd name="T22" fmla="*/ 242 w 603"/>
              <a:gd name="T23" fmla="*/ 294 h 303"/>
              <a:gd name="T24" fmla="*/ 242 w 603"/>
              <a:gd name="T25" fmla="*/ 294 h 303"/>
              <a:gd name="T26" fmla="*/ 258 w 603"/>
              <a:gd name="T27" fmla="*/ 286 h 303"/>
              <a:gd name="T28" fmla="*/ 298 w 603"/>
              <a:gd name="T29" fmla="*/ 258 h 303"/>
              <a:gd name="T30" fmla="*/ 339 w 603"/>
              <a:gd name="T31" fmla="*/ 286 h 303"/>
              <a:gd name="T32" fmla="*/ 354 w 603"/>
              <a:gd name="T33" fmla="*/ 294 h 303"/>
              <a:gd name="T34" fmla="*/ 354 w 603"/>
              <a:gd name="T35" fmla="*/ 294 h 303"/>
              <a:gd name="T36" fmla="*/ 369 w 603"/>
              <a:gd name="T37" fmla="*/ 286 h 303"/>
              <a:gd name="T38" fmla="*/ 410 w 603"/>
              <a:gd name="T39" fmla="*/ 258 h 303"/>
              <a:gd name="T40" fmla="*/ 451 w 603"/>
              <a:gd name="T41" fmla="*/ 286 h 303"/>
              <a:gd name="T42" fmla="*/ 466 w 603"/>
              <a:gd name="T43" fmla="*/ 294 h 303"/>
              <a:gd name="T44" fmla="*/ 466 w 603"/>
              <a:gd name="T45" fmla="*/ 294 h 303"/>
              <a:gd name="T46" fmla="*/ 481 w 603"/>
              <a:gd name="T47" fmla="*/ 286 h 303"/>
              <a:gd name="T48" fmla="*/ 522 w 603"/>
              <a:gd name="T49" fmla="*/ 258 h 303"/>
              <a:gd name="T50" fmla="*/ 569 w 603"/>
              <a:gd name="T51" fmla="*/ 291 h 303"/>
              <a:gd name="T52" fmla="*/ 585 w 603"/>
              <a:gd name="T53" fmla="*/ 301 h 303"/>
              <a:gd name="T54" fmla="*/ 585 w 603"/>
              <a:gd name="T55" fmla="*/ 301 h 303"/>
              <a:gd name="T56" fmla="*/ 603 w 603"/>
              <a:gd name="T57" fmla="*/ 283 h 303"/>
              <a:gd name="T58" fmla="*/ 602 w 603"/>
              <a:gd name="T59" fmla="*/ 279 h 303"/>
              <a:gd name="T60" fmla="*/ 522 w 603"/>
              <a:gd name="T61" fmla="*/ 222 h 303"/>
              <a:gd name="T62" fmla="*/ 466 w 603"/>
              <a:gd name="T63" fmla="*/ 248 h 303"/>
              <a:gd name="T64" fmla="*/ 410 w 603"/>
              <a:gd name="T65" fmla="*/ 222 h 303"/>
              <a:gd name="T66" fmla="*/ 354 w 603"/>
              <a:gd name="T67" fmla="*/ 248 h 303"/>
              <a:gd name="T68" fmla="*/ 298 w 603"/>
              <a:gd name="T69" fmla="*/ 222 h 303"/>
              <a:gd name="T70" fmla="*/ 243 w 603"/>
              <a:gd name="T71" fmla="*/ 247 h 303"/>
              <a:gd name="T72" fmla="*/ 187 w 603"/>
              <a:gd name="T73" fmla="*/ 222 h 303"/>
              <a:gd name="T74" fmla="*/ 131 w 603"/>
              <a:gd name="T75" fmla="*/ 247 h 303"/>
              <a:gd name="T76" fmla="*/ 75 w 603"/>
              <a:gd name="T77" fmla="*/ 222 h 303"/>
              <a:gd name="T78" fmla="*/ 48 w 603"/>
              <a:gd name="T79" fmla="*/ 226 h 303"/>
              <a:gd name="T80" fmla="*/ 298 w 603"/>
              <a:gd name="T81" fmla="*/ 36 h 303"/>
              <a:gd name="T82" fmla="*/ 553 w 603"/>
              <a:gd name="T83" fmla="*/ 228 h 303"/>
              <a:gd name="T84" fmla="*/ 522 w 603"/>
              <a:gd name="T85" fmla="*/ 22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3" h="303">
                <a:moveTo>
                  <a:pt x="602" y="279"/>
                </a:moveTo>
                <a:cubicBezTo>
                  <a:pt x="579" y="117"/>
                  <a:pt x="451" y="0"/>
                  <a:pt x="298" y="0"/>
                </a:cubicBezTo>
                <a:cubicBezTo>
                  <a:pt x="144" y="0"/>
                  <a:pt x="16" y="121"/>
                  <a:pt x="1" y="282"/>
                </a:cubicBezTo>
                <a:cubicBezTo>
                  <a:pt x="0" y="291"/>
                  <a:pt x="7" y="299"/>
                  <a:pt x="16" y="301"/>
                </a:cubicBezTo>
                <a:cubicBezTo>
                  <a:pt x="25" y="303"/>
                  <a:pt x="34" y="297"/>
                  <a:pt x="36" y="288"/>
                </a:cubicBezTo>
                <a:cubicBezTo>
                  <a:pt x="41" y="268"/>
                  <a:pt x="54" y="258"/>
                  <a:pt x="75" y="258"/>
                </a:cubicBezTo>
                <a:cubicBezTo>
                  <a:pt x="92" y="258"/>
                  <a:pt x="102" y="265"/>
                  <a:pt x="116" y="286"/>
                </a:cubicBezTo>
                <a:cubicBezTo>
                  <a:pt x="119" y="291"/>
                  <a:pt x="125" y="294"/>
                  <a:pt x="131" y="294"/>
                </a:cubicBezTo>
                <a:cubicBezTo>
                  <a:pt x="137" y="294"/>
                  <a:pt x="142" y="291"/>
                  <a:pt x="146" y="286"/>
                </a:cubicBezTo>
                <a:cubicBezTo>
                  <a:pt x="157" y="269"/>
                  <a:pt x="173" y="258"/>
                  <a:pt x="187" y="258"/>
                </a:cubicBezTo>
                <a:cubicBezTo>
                  <a:pt x="204" y="258"/>
                  <a:pt x="214" y="265"/>
                  <a:pt x="227" y="286"/>
                </a:cubicBezTo>
                <a:cubicBezTo>
                  <a:pt x="231" y="291"/>
                  <a:pt x="236" y="294"/>
                  <a:pt x="242" y="294"/>
                </a:cubicBezTo>
                <a:cubicBezTo>
                  <a:pt x="242" y="294"/>
                  <a:pt x="242" y="294"/>
                  <a:pt x="242" y="294"/>
                </a:cubicBezTo>
                <a:cubicBezTo>
                  <a:pt x="249" y="294"/>
                  <a:pt x="254" y="291"/>
                  <a:pt x="258" y="286"/>
                </a:cubicBezTo>
                <a:cubicBezTo>
                  <a:pt x="269" y="269"/>
                  <a:pt x="284" y="258"/>
                  <a:pt x="298" y="258"/>
                </a:cubicBezTo>
                <a:cubicBezTo>
                  <a:pt x="312" y="258"/>
                  <a:pt x="328" y="269"/>
                  <a:pt x="339" y="286"/>
                </a:cubicBezTo>
                <a:cubicBezTo>
                  <a:pt x="342" y="291"/>
                  <a:pt x="348" y="294"/>
                  <a:pt x="354" y="294"/>
                </a:cubicBezTo>
                <a:cubicBezTo>
                  <a:pt x="354" y="294"/>
                  <a:pt x="354" y="294"/>
                  <a:pt x="354" y="294"/>
                </a:cubicBezTo>
                <a:cubicBezTo>
                  <a:pt x="360" y="294"/>
                  <a:pt x="366" y="291"/>
                  <a:pt x="369" y="286"/>
                </a:cubicBezTo>
                <a:cubicBezTo>
                  <a:pt x="380" y="269"/>
                  <a:pt x="396" y="258"/>
                  <a:pt x="410" y="258"/>
                </a:cubicBezTo>
                <a:cubicBezTo>
                  <a:pt x="424" y="258"/>
                  <a:pt x="440" y="269"/>
                  <a:pt x="451" y="286"/>
                </a:cubicBezTo>
                <a:cubicBezTo>
                  <a:pt x="454" y="291"/>
                  <a:pt x="460" y="294"/>
                  <a:pt x="466" y="294"/>
                </a:cubicBezTo>
                <a:cubicBezTo>
                  <a:pt x="466" y="294"/>
                  <a:pt x="466" y="294"/>
                  <a:pt x="466" y="294"/>
                </a:cubicBezTo>
                <a:cubicBezTo>
                  <a:pt x="472" y="294"/>
                  <a:pt x="478" y="291"/>
                  <a:pt x="481" y="286"/>
                </a:cubicBezTo>
                <a:cubicBezTo>
                  <a:pt x="492" y="269"/>
                  <a:pt x="508" y="258"/>
                  <a:pt x="522" y="258"/>
                </a:cubicBezTo>
                <a:cubicBezTo>
                  <a:pt x="543" y="258"/>
                  <a:pt x="558" y="269"/>
                  <a:pt x="569" y="291"/>
                </a:cubicBezTo>
                <a:cubicBezTo>
                  <a:pt x="572" y="297"/>
                  <a:pt x="578" y="301"/>
                  <a:pt x="585" y="301"/>
                </a:cubicBezTo>
                <a:cubicBezTo>
                  <a:pt x="585" y="301"/>
                  <a:pt x="585" y="301"/>
                  <a:pt x="585" y="301"/>
                </a:cubicBezTo>
                <a:cubicBezTo>
                  <a:pt x="595" y="301"/>
                  <a:pt x="603" y="293"/>
                  <a:pt x="603" y="283"/>
                </a:cubicBezTo>
                <a:cubicBezTo>
                  <a:pt x="603" y="282"/>
                  <a:pt x="603" y="280"/>
                  <a:pt x="602" y="279"/>
                </a:cubicBezTo>
                <a:close/>
                <a:moveTo>
                  <a:pt x="522" y="222"/>
                </a:moveTo>
                <a:cubicBezTo>
                  <a:pt x="502" y="222"/>
                  <a:pt x="482" y="231"/>
                  <a:pt x="466" y="248"/>
                </a:cubicBezTo>
                <a:cubicBezTo>
                  <a:pt x="450" y="231"/>
                  <a:pt x="430" y="222"/>
                  <a:pt x="410" y="222"/>
                </a:cubicBezTo>
                <a:cubicBezTo>
                  <a:pt x="390" y="222"/>
                  <a:pt x="370" y="231"/>
                  <a:pt x="354" y="248"/>
                </a:cubicBezTo>
                <a:cubicBezTo>
                  <a:pt x="338" y="231"/>
                  <a:pt x="318" y="222"/>
                  <a:pt x="298" y="222"/>
                </a:cubicBezTo>
                <a:cubicBezTo>
                  <a:pt x="279" y="222"/>
                  <a:pt x="259" y="231"/>
                  <a:pt x="243" y="247"/>
                </a:cubicBezTo>
                <a:cubicBezTo>
                  <a:pt x="230" y="233"/>
                  <a:pt x="213" y="222"/>
                  <a:pt x="187" y="222"/>
                </a:cubicBezTo>
                <a:cubicBezTo>
                  <a:pt x="167" y="222"/>
                  <a:pt x="147" y="231"/>
                  <a:pt x="131" y="247"/>
                </a:cubicBezTo>
                <a:cubicBezTo>
                  <a:pt x="118" y="233"/>
                  <a:pt x="101" y="222"/>
                  <a:pt x="75" y="222"/>
                </a:cubicBezTo>
                <a:cubicBezTo>
                  <a:pt x="65" y="222"/>
                  <a:pt x="57" y="224"/>
                  <a:pt x="48" y="226"/>
                </a:cubicBezTo>
                <a:cubicBezTo>
                  <a:pt x="83" y="115"/>
                  <a:pt x="182" y="36"/>
                  <a:pt x="298" y="36"/>
                </a:cubicBezTo>
                <a:cubicBezTo>
                  <a:pt x="415" y="36"/>
                  <a:pt x="515" y="114"/>
                  <a:pt x="553" y="228"/>
                </a:cubicBezTo>
                <a:cubicBezTo>
                  <a:pt x="542" y="224"/>
                  <a:pt x="531" y="222"/>
                  <a:pt x="522" y="222"/>
                </a:cubicBezTo>
                <a:close/>
              </a:path>
            </a:pathLst>
          </a:custGeom>
          <a:solidFill>
            <a:srgbClr val="15C2EA"/>
          </a:solidFill>
          <a:ln w="15875">
            <a:solidFill>
              <a:schemeClr val="tx1"/>
            </a:solid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65" name="Freeform 11"/>
          <p:cNvSpPr>
            <a:spLocks noEditPoints="1"/>
          </p:cNvSpPr>
          <p:nvPr/>
        </p:nvSpPr>
        <p:spPr bwMode="auto">
          <a:xfrm>
            <a:off x="8896907" y="3440954"/>
            <a:ext cx="433037" cy="385590"/>
          </a:xfrm>
          <a:custGeom>
            <a:avLst/>
            <a:gdLst>
              <a:gd name="T0" fmla="*/ 337 w 339"/>
              <a:gd name="T1" fmla="*/ 14 h 301"/>
              <a:gd name="T2" fmla="*/ 320 w 339"/>
              <a:gd name="T3" fmla="*/ 0 h 301"/>
              <a:gd name="T4" fmla="*/ 306 w 339"/>
              <a:gd name="T5" fmla="*/ 0 h 301"/>
              <a:gd name="T6" fmla="*/ 1 w 339"/>
              <a:gd name="T7" fmla="*/ 282 h 301"/>
              <a:gd name="T8" fmla="*/ 16 w 339"/>
              <a:gd name="T9" fmla="*/ 301 h 301"/>
              <a:gd name="T10" fmla="*/ 19 w 339"/>
              <a:gd name="T11" fmla="*/ 301 h 301"/>
              <a:gd name="T12" fmla="*/ 36 w 339"/>
              <a:gd name="T13" fmla="*/ 288 h 301"/>
              <a:gd name="T14" fmla="*/ 76 w 339"/>
              <a:gd name="T15" fmla="*/ 258 h 301"/>
              <a:gd name="T16" fmla="*/ 119 w 339"/>
              <a:gd name="T17" fmla="*/ 286 h 301"/>
              <a:gd name="T18" fmla="*/ 138 w 339"/>
              <a:gd name="T19" fmla="*/ 294 h 301"/>
              <a:gd name="T20" fmla="*/ 151 w 339"/>
              <a:gd name="T21" fmla="*/ 278 h 301"/>
              <a:gd name="T22" fmla="*/ 328 w 339"/>
              <a:gd name="T23" fmla="*/ 35 h 301"/>
              <a:gd name="T24" fmla="*/ 337 w 339"/>
              <a:gd name="T25" fmla="*/ 14 h 301"/>
              <a:gd name="T26" fmla="*/ 122 w 339"/>
              <a:gd name="T27" fmla="*/ 237 h 301"/>
              <a:gd name="T28" fmla="*/ 76 w 339"/>
              <a:gd name="T29" fmla="*/ 222 h 301"/>
              <a:gd name="T30" fmla="*/ 49 w 339"/>
              <a:gd name="T31" fmla="*/ 227 h 301"/>
              <a:gd name="T32" fmla="*/ 248 w 339"/>
              <a:gd name="T33" fmla="*/ 43 h 301"/>
              <a:gd name="T34" fmla="*/ 122 w 339"/>
              <a:gd name="T35"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9" h="301">
                <a:moveTo>
                  <a:pt x="337" y="14"/>
                </a:moveTo>
                <a:cubicBezTo>
                  <a:pt x="335" y="6"/>
                  <a:pt x="328" y="0"/>
                  <a:pt x="320" y="0"/>
                </a:cubicBezTo>
                <a:cubicBezTo>
                  <a:pt x="306" y="0"/>
                  <a:pt x="306" y="0"/>
                  <a:pt x="306" y="0"/>
                </a:cubicBezTo>
                <a:cubicBezTo>
                  <a:pt x="147" y="0"/>
                  <a:pt x="16" y="121"/>
                  <a:pt x="1" y="282"/>
                </a:cubicBezTo>
                <a:cubicBezTo>
                  <a:pt x="0" y="291"/>
                  <a:pt x="7" y="299"/>
                  <a:pt x="16" y="301"/>
                </a:cubicBezTo>
                <a:cubicBezTo>
                  <a:pt x="17" y="301"/>
                  <a:pt x="18" y="301"/>
                  <a:pt x="19" y="301"/>
                </a:cubicBezTo>
                <a:cubicBezTo>
                  <a:pt x="27" y="301"/>
                  <a:pt x="34" y="296"/>
                  <a:pt x="36" y="288"/>
                </a:cubicBezTo>
                <a:cubicBezTo>
                  <a:pt x="41" y="268"/>
                  <a:pt x="55" y="258"/>
                  <a:pt x="76" y="258"/>
                </a:cubicBezTo>
                <a:cubicBezTo>
                  <a:pt x="97" y="258"/>
                  <a:pt x="106" y="267"/>
                  <a:pt x="119" y="286"/>
                </a:cubicBezTo>
                <a:cubicBezTo>
                  <a:pt x="123" y="292"/>
                  <a:pt x="130" y="295"/>
                  <a:pt x="138" y="294"/>
                </a:cubicBezTo>
                <a:cubicBezTo>
                  <a:pt x="145" y="292"/>
                  <a:pt x="151" y="286"/>
                  <a:pt x="151" y="278"/>
                </a:cubicBezTo>
                <a:cubicBezTo>
                  <a:pt x="165" y="173"/>
                  <a:pt x="229" y="84"/>
                  <a:pt x="328" y="35"/>
                </a:cubicBezTo>
                <a:cubicBezTo>
                  <a:pt x="335" y="31"/>
                  <a:pt x="339" y="22"/>
                  <a:pt x="337" y="14"/>
                </a:cubicBezTo>
                <a:close/>
                <a:moveTo>
                  <a:pt x="122" y="237"/>
                </a:moveTo>
                <a:cubicBezTo>
                  <a:pt x="111" y="228"/>
                  <a:pt x="96" y="222"/>
                  <a:pt x="76" y="222"/>
                </a:cubicBezTo>
                <a:cubicBezTo>
                  <a:pt x="66" y="222"/>
                  <a:pt x="57" y="224"/>
                  <a:pt x="49" y="227"/>
                </a:cubicBezTo>
                <a:cubicBezTo>
                  <a:pt x="78" y="133"/>
                  <a:pt x="154" y="63"/>
                  <a:pt x="248" y="43"/>
                </a:cubicBezTo>
                <a:cubicBezTo>
                  <a:pt x="184" y="92"/>
                  <a:pt x="141" y="159"/>
                  <a:pt x="122" y="237"/>
                </a:cubicBezTo>
                <a:close/>
              </a:path>
            </a:pathLst>
          </a:custGeom>
          <a:solidFill>
            <a:schemeClr val="accent1">
              <a:lumMod val="75000"/>
            </a:schemeClr>
          </a:solidFill>
          <a:ln w="15875">
            <a:solidFill>
              <a:schemeClr val="tx1"/>
            </a:solid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66" name="Line 93"/>
          <p:cNvSpPr>
            <a:spLocks noChangeShapeType="1"/>
          </p:cNvSpPr>
          <p:nvPr/>
        </p:nvSpPr>
        <p:spPr bwMode="auto">
          <a:xfrm>
            <a:off x="9180047" y="476869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67" name="Line 94"/>
          <p:cNvSpPr>
            <a:spLocks noChangeShapeType="1"/>
          </p:cNvSpPr>
          <p:nvPr/>
        </p:nvSpPr>
        <p:spPr bwMode="auto">
          <a:xfrm>
            <a:off x="9180047" y="4768691"/>
            <a:ext cx="0" cy="0"/>
          </a:xfrm>
          <a:prstGeom prst="line">
            <a:avLst/>
          </a:prstGeom>
          <a:noFill/>
          <a:ln w="11113" cap="flat">
            <a:solidFill>
              <a:srgbClr val="06C1EA"/>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68" name="Freeform 167"/>
          <p:cNvSpPr>
            <a:spLocks/>
          </p:cNvSpPr>
          <p:nvPr/>
        </p:nvSpPr>
        <p:spPr bwMode="auto">
          <a:xfrm>
            <a:off x="9111027" y="4212902"/>
            <a:ext cx="436236" cy="574251"/>
          </a:xfrm>
          <a:custGeom>
            <a:avLst/>
            <a:gdLst>
              <a:gd name="connsiteX0" fmla="*/ 97586 w 427721"/>
              <a:gd name="connsiteY0" fmla="*/ 425633 h 563042"/>
              <a:gd name="connsiteX1" fmla="*/ 330135 w 427721"/>
              <a:gd name="connsiteY1" fmla="*/ 425633 h 563042"/>
              <a:gd name="connsiteX2" fmla="*/ 340202 w 427721"/>
              <a:gd name="connsiteY2" fmla="*/ 435788 h 563042"/>
              <a:gd name="connsiteX3" fmla="*/ 330135 w 427721"/>
              <a:gd name="connsiteY3" fmla="*/ 445943 h 563042"/>
              <a:gd name="connsiteX4" fmla="*/ 97586 w 427721"/>
              <a:gd name="connsiteY4" fmla="*/ 445943 h 563042"/>
              <a:gd name="connsiteX5" fmla="*/ 87519 w 427721"/>
              <a:gd name="connsiteY5" fmla="*/ 435788 h 563042"/>
              <a:gd name="connsiteX6" fmla="*/ 97586 w 427721"/>
              <a:gd name="connsiteY6" fmla="*/ 425633 h 563042"/>
              <a:gd name="connsiteX7" fmla="*/ 97586 w 427721"/>
              <a:gd name="connsiteY7" fmla="*/ 377365 h 563042"/>
              <a:gd name="connsiteX8" fmla="*/ 330135 w 427721"/>
              <a:gd name="connsiteY8" fmla="*/ 377365 h 563042"/>
              <a:gd name="connsiteX9" fmla="*/ 340202 w 427721"/>
              <a:gd name="connsiteY9" fmla="*/ 387388 h 563042"/>
              <a:gd name="connsiteX10" fmla="*/ 330135 w 427721"/>
              <a:gd name="connsiteY10" fmla="*/ 397411 h 563042"/>
              <a:gd name="connsiteX11" fmla="*/ 97586 w 427721"/>
              <a:gd name="connsiteY11" fmla="*/ 397411 h 563042"/>
              <a:gd name="connsiteX12" fmla="*/ 87519 w 427721"/>
              <a:gd name="connsiteY12" fmla="*/ 387388 h 563042"/>
              <a:gd name="connsiteX13" fmla="*/ 97586 w 427721"/>
              <a:gd name="connsiteY13" fmla="*/ 377365 h 563042"/>
              <a:gd name="connsiteX14" fmla="*/ 97586 w 427721"/>
              <a:gd name="connsiteY14" fmla="*/ 332790 h 563042"/>
              <a:gd name="connsiteX15" fmla="*/ 330135 w 427721"/>
              <a:gd name="connsiteY15" fmla="*/ 332790 h 563042"/>
              <a:gd name="connsiteX16" fmla="*/ 340202 w 427721"/>
              <a:gd name="connsiteY16" fmla="*/ 342945 h 563042"/>
              <a:gd name="connsiteX17" fmla="*/ 330135 w 427721"/>
              <a:gd name="connsiteY17" fmla="*/ 353100 h 563042"/>
              <a:gd name="connsiteX18" fmla="*/ 97586 w 427721"/>
              <a:gd name="connsiteY18" fmla="*/ 353100 h 563042"/>
              <a:gd name="connsiteX19" fmla="*/ 87519 w 427721"/>
              <a:gd name="connsiteY19" fmla="*/ 342945 h 563042"/>
              <a:gd name="connsiteX20" fmla="*/ 97586 w 427721"/>
              <a:gd name="connsiteY20" fmla="*/ 332790 h 563042"/>
              <a:gd name="connsiteX21" fmla="*/ 97586 w 427721"/>
              <a:gd name="connsiteY21" fmla="*/ 284258 h 563042"/>
              <a:gd name="connsiteX22" fmla="*/ 330135 w 427721"/>
              <a:gd name="connsiteY22" fmla="*/ 284258 h 563042"/>
              <a:gd name="connsiteX23" fmla="*/ 340202 w 427721"/>
              <a:gd name="connsiteY23" fmla="*/ 294413 h 563042"/>
              <a:gd name="connsiteX24" fmla="*/ 330135 w 427721"/>
              <a:gd name="connsiteY24" fmla="*/ 304568 h 563042"/>
              <a:gd name="connsiteX25" fmla="*/ 97586 w 427721"/>
              <a:gd name="connsiteY25" fmla="*/ 304568 h 563042"/>
              <a:gd name="connsiteX26" fmla="*/ 87519 w 427721"/>
              <a:gd name="connsiteY26" fmla="*/ 294413 h 563042"/>
              <a:gd name="connsiteX27" fmla="*/ 97586 w 427721"/>
              <a:gd name="connsiteY27" fmla="*/ 284258 h 563042"/>
              <a:gd name="connsiteX28" fmla="*/ 97586 w 427721"/>
              <a:gd name="connsiteY28" fmla="*/ 239946 h 563042"/>
              <a:gd name="connsiteX29" fmla="*/ 330135 w 427721"/>
              <a:gd name="connsiteY29" fmla="*/ 239946 h 563042"/>
              <a:gd name="connsiteX30" fmla="*/ 340202 w 427721"/>
              <a:gd name="connsiteY30" fmla="*/ 249969 h 563042"/>
              <a:gd name="connsiteX31" fmla="*/ 330135 w 427721"/>
              <a:gd name="connsiteY31" fmla="*/ 259992 h 563042"/>
              <a:gd name="connsiteX32" fmla="*/ 97586 w 427721"/>
              <a:gd name="connsiteY32" fmla="*/ 259992 h 563042"/>
              <a:gd name="connsiteX33" fmla="*/ 87519 w 427721"/>
              <a:gd name="connsiteY33" fmla="*/ 249969 h 563042"/>
              <a:gd name="connsiteX34" fmla="*/ 97586 w 427721"/>
              <a:gd name="connsiteY34" fmla="*/ 239946 h 563042"/>
              <a:gd name="connsiteX35" fmla="*/ 258923 w 427721"/>
              <a:gd name="connsiteY35" fmla="*/ 20431 h 563042"/>
              <a:gd name="connsiteX36" fmla="*/ 257906 w 427721"/>
              <a:gd name="connsiteY36" fmla="*/ 21447 h 563042"/>
              <a:gd name="connsiteX37" fmla="*/ 257906 w 427721"/>
              <a:gd name="connsiteY37" fmla="*/ 168799 h 563042"/>
              <a:gd name="connsiteX38" fmla="*/ 258923 w 427721"/>
              <a:gd name="connsiteY38" fmla="*/ 169815 h 563042"/>
              <a:gd name="connsiteX39" fmla="*/ 406274 w 427721"/>
              <a:gd name="connsiteY39" fmla="*/ 169815 h 563042"/>
              <a:gd name="connsiteX40" fmla="*/ 407290 w 427721"/>
              <a:gd name="connsiteY40" fmla="*/ 168799 h 563042"/>
              <a:gd name="connsiteX41" fmla="*/ 406782 w 427721"/>
              <a:gd name="connsiteY41" fmla="*/ 167782 h 563042"/>
              <a:gd name="connsiteX42" fmla="*/ 406274 w 427721"/>
              <a:gd name="connsiteY42" fmla="*/ 167274 h 563042"/>
              <a:gd name="connsiteX43" fmla="*/ 405766 w 427721"/>
              <a:gd name="connsiteY43" fmla="*/ 166766 h 563042"/>
              <a:gd name="connsiteX44" fmla="*/ 259939 w 427721"/>
              <a:gd name="connsiteY44" fmla="*/ 20939 h 563042"/>
              <a:gd name="connsiteX45" fmla="*/ 258923 w 427721"/>
              <a:gd name="connsiteY45" fmla="*/ 20431 h 563042"/>
              <a:gd name="connsiteX46" fmla="*/ 33058 w 427721"/>
              <a:gd name="connsiteY46" fmla="*/ 20326 h 563042"/>
              <a:gd name="connsiteX47" fmla="*/ 20343 w 427721"/>
              <a:gd name="connsiteY47" fmla="*/ 33030 h 563042"/>
              <a:gd name="connsiteX48" fmla="*/ 20343 w 427721"/>
              <a:gd name="connsiteY48" fmla="*/ 530012 h 563042"/>
              <a:gd name="connsiteX49" fmla="*/ 33058 w 427721"/>
              <a:gd name="connsiteY49" fmla="*/ 542716 h 563042"/>
              <a:gd name="connsiteX50" fmla="*/ 394663 w 427721"/>
              <a:gd name="connsiteY50" fmla="*/ 542716 h 563042"/>
              <a:gd name="connsiteX51" fmla="*/ 407378 w 427721"/>
              <a:gd name="connsiteY51" fmla="*/ 530012 h 563042"/>
              <a:gd name="connsiteX52" fmla="*/ 407378 w 427721"/>
              <a:gd name="connsiteY52" fmla="*/ 198965 h 563042"/>
              <a:gd name="connsiteX53" fmla="*/ 407378 w 427721"/>
              <a:gd name="connsiteY53" fmla="*/ 189772 h 563042"/>
              <a:gd name="connsiteX54" fmla="*/ 406357 w 427721"/>
              <a:gd name="connsiteY54" fmla="*/ 189980 h 563042"/>
              <a:gd name="connsiteX55" fmla="*/ 258840 w 427721"/>
              <a:gd name="connsiteY55" fmla="*/ 189980 h 563042"/>
              <a:gd name="connsiteX56" fmla="*/ 237476 w 427721"/>
              <a:gd name="connsiteY56" fmla="*/ 168638 h 563042"/>
              <a:gd name="connsiteX57" fmla="*/ 237476 w 427721"/>
              <a:gd name="connsiteY57" fmla="*/ 21275 h 563042"/>
              <a:gd name="connsiteX58" fmla="*/ 237616 w 427721"/>
              <a:gd name="connsiteY58" fmla="*/ 20326 h 563042"/>
              <a:gd name="connsiteX59" fmla="*/ 219122 w 427721"/>
              <a:gd name="connsiteY59" fmla="*/ 20326 h 563042"/>
              <a:gd name="connsiteX60" fmla="*/ 33058 w 427721"/>
              <a:gd name="connsiteY60" fmla="*/ 20326 h 563042"/>
              <a:gd name="connsiteX61" fmla="*/ 33058 w 427721"/>
              <a:gd name="connsiteY61" fmla="*/ 0 h 563042"/>
              <a:gd name="connsiteX62" fmla="*/ 258871 w 427721"/>
              <a:gd name="connsiteY62" fmla="*/ 0 h 563042"/>
              <a:gd name="connsiteX63" fmla="*/ 258871 w 427721"/>
              <a:gd name="connsiteY63" fmla="*/ 253 h 563042"/>
              <a:gd name="connsiteX64" fmla="*/ 266160 w 427721"/>
              <a:gd name="connsiteY64" fmla="*/ 1100 h 563042"/>
              <a:gd name="connsiteX65" fmla="*/ 274100 w 427721"/>
              <a:gd name="connsiteY65" fmla="*/ 6030 h 563042"/>
              <a:gd name="connsiteX66" fmla="*/ 419582 w 427721"/>
              <a:gd name="connsiteY66" fmla="*/ 151361 h 563042"/>
              <a:gd name="connsiteX67" fmla="*/ 427721 w 427721"/>
              <a:gd name="connsiteY67" fmla="*/ 168638 h 563042"/>
              <a:gd name="connsiteX68" fmla="*/ 427707 w 427721"/>
              <a:gd name="connsiteY68" fmla="*/ 168709 h 563042"/>
              <a:gd name="connsiteX69" fmla="*/ 427721 w 427721"/>
              <a:gd name="connsiteY69" fmla="*/ 168709 h 563042"/>
              <a:gd name="connsiteX70" fmla="*/ 427721 w 427721"/>
              <a:gd name="connsiteY70" fmla="*/ 530012 h 563042"/>
              <a:gd name="connsiteX71" fmla="*/ 394663 w 427721"/>
              <a:gd name="connsiteY71" fmla="*/ 563042 h 563042"/>
              <a:gd name="connsiteX72" fmla="*/ 33058 w 427721"/>
              <a:gd name="connsiteY72" fmla="*/ 563042 h 563042"/>
              <a:gd name="connsiteX73" fmla="*/ 0 w 427721"/>
              <a:gd name="connsiteY73" fmla="*/ 530012 h 563042"/>
              <a:gd name="connsiteX74" fmla="*/ 0 w 427721"/>
              <a:gd name="connsiteY74" fmla="*/ 33030 h 563042"/>
              <a:gd name="connsiteX75" fmla="*/ 33058 w 427721"/>
              <a:gd name="connsiteY75" fmla="*/ 0 h 5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27721" h="563042">
                <a:moveTo>
                  <a:pt x="97586" y="425633"/>
                </a:moveTo>
                <a:cubicBezTo>
                  <a:pt x="330135" y="425633"/>
                  <a:pt x="330135" y="425633"/>
                  <a:pt x="330135" y="425633"/>
                </a:cubicBezTo>
                <a:cubicBezTo>
                  <a:pt x="335672" y="425633"/>
                  <a:pt x="340202" y="430203"/>
                  <a:pt x="340202" y="435788"/>
                </a:cubicBezTo>
                <a:cubicBezTo>
                  <a:pt x="340202" y="441373"/>
                  <a:pt x="335672" y="445943"/>
                  <a:pt x="330135" y="445943"/>
                </a:cubicBezTo>
                <a:cubicBezTo>
                  <a:pt x="97586" y="445943"/>
                  <a:pt x="97586" y="445943"/>
                  <a:pt x="97586" y="445943"/>
                </a:cubicBezTo>
                <a:cubicBezTo>
                  <a:pt x="92049" y="445943"/>
                  <a:pt x="87519" y="441373"/>
                  <a:pt x="87519" y="435788"/>
                </a:cubicBezTo>
                <a:cubicBezTo>
                  <a:pt x="87519" y="430203"/>
                  <a:pt x="92049" y="425633"/>
                  <a:pt x="97586" y="425633"/>
                </a:cubicBezTo>
                <a:close/>
                <a:moveTo>
                  <a:pt x="97586" y="377365"/>
                </a:moveTo>
                <a:cubicBezTo>
                  <a:pt x="330135" y="377365"/>
                  <a:pt x="330135" y="377365"/>
                  <a:pt x="330135" y="377365"/>
                </a:cubicBezTo>
                <a:cubicBezTo>
                  <a:pt x="335672" y="377365"/>
                  <a:pt x="340202" y="381875"/>
                  <a:pt x="340202" y="387388"/>
                </a:cubicBezTo>
                <a:cubicBezTo>
                  <a:pt x="340202" y="392901"/>
                  <a:pt x="335672" y="397411"/>
                  <a:pt x="330135" y="397411"/>
                </a:cubicBezTo>
                <a:cubicBezTo>
                  <a:pt x="97586" y="397411"/>
                  <a:pt x="97586" y="397411"/>
                  <a:pt x="97586" y="397411"/>
                </a:cubicBezTo>
                <a:cubicBezTo>
                  <a:pt x="92049" y="397411"/>
                  <a:pt x="87519" y="392901"/>
                  <a:pt x="87519" y="387388"/>
                </a:cubicBezTo>
                <a:cubicBezTo>
                  <a:pt x="87519" y="381875"/>
                  <a:pt x="92049" y="377365"/>
                  <a:pt x="97586" y="377365"/>
                </a:cubicBezTo>
                <a:close/>
                <a:moveTo>
                  <a:pt x="97586" y="332790"/>
                </a:moveTo>
                <a:cubicBezTo>
                  <a:pt x="330135" y="332790"/>
                  <a:pt x="330135" y="332790"/>
                  <a:pt x="330135" y="332790"/>
                </a:cubicBezTo>
                <a:cubicBezTo>
                  <a:pt x="335672" y="332790"/>
                  <a:pt x="340202" y="337360"/>
                  <a:pt x="340202" y="342945"/>
                </a:cubicBezTo>
                <a:cubicBezTo>
                  <a:pt x="340202" y="348530"/>
                  <a:pt x="335672" y="353100"/>
                  <a:pt x="330135" y="353100"/>
                </a:cubicBezTo>
                <a:cubicBezTo>
                  <a:pt x="97586" y="353100"/>
                  <a:pt x="97586" y="353100"/>
                  <a:pt x="97586" y="353100"/>
                </a:cubicBezTo>
                <a:cubicBezTo>
                  <a:pt x="92049" y="353100"/>
                  <a:pt x="87519" y="348530"/>
                  <a:pt x="87519" y="342945"/>
                </a:cubicBezTo>
                <a:cubicBezTo>
                  <a:pt x="87519" y="337360"/>
                  <a:pt x="92049" y="332790"/>
                  <a:pt x="97586" y="332790"/>
                </a:cubicBezTo>
                <a:close/>
                <a:moveTo>
                  <a:pt x="97586" y="284258"/>
                </a:moveTo>
                <a:cubicBezTo>
                  <a:pt x="330135" y="284258"/>
                  <a:pt x="330135" y="284258"/>
                  <a:pt x="330135" y="284258"/>
                </a:cubicBezTo>
                <a:cubicBezTo>
                  <a:pt x="335672" y="284258"/>
                  <a:pt x="340202" y="288828"/>
                  <a:pt x="340202" y="294413"/>
                </a:cubicBezTo>
                <a:cubicBezTo>
                  <a:pt x="340202" y="299998"/>
                  <a:pt x="335672" y="304568"/>
                  <a:pt x="330135" y="304568"/>
                </a:cubicBezTo>
                <a:cubicBezTo>
                  <a:pt x="97586" y="304568"/>
                  <a:pt x="97586" y="304568"/>
                  <a:pt x="97586" y="304568"/>
                </a:cubicBezTo>
                <a:cubicBezTo>
                  <a:pt x="92049" y="304568"/>
                  <a:pt x="87519" y="299998"/>
                  <a:pt x="87519" y="294413"/>
                </a:cubicBezTo>
                <a:cubicBezTo>
                  <a:pt x="87519" y="288828"/>
                  <a:pt x="92049" y="284258"/>
                  <a:pt x="97586" y="284258"/>
                </a:cubicBezTo>
                <a:close/>
                <a:moveTo>
                  <a:pt x="97586" y="239946"/>
                </a:moveTo>
                <a:cubicBezTo>
                  <a:pt x="330135" y="239946"/>
                  <a:pt x="330135" y="239946"/>
                  <a:pt x="330135" y="239946"/>
                </a:cubicBezTo>
                <a:cubicBezTo>
                  <a:pt x="335672" y="239946"/>
                  <a:pt x="340202" y="244456"/>
                  <a:pt x="340202" y="249969"/>
                </a:cubicBezTo>
                <a:cubicBezTo>
                  <a:pt x="340202" y="255983"/>
                  <a:pt x="335672" y="259992"/>
                  <a:pt x="330135" y="259992"/>
                </a:cubicBezTo>
                <a:cubicBezTo>
                  <a:pt x="97586" y="259992"/>
                  <a:pt x="97586" y="259992"/>
                  <a:pt x="97586" y="259992"/>
                </a:cubicBezTo>
                <a:cubicBezTo>
                  <a:pt x="92049" y="259992"/>
                  <a:pt x="87519" y="255983"/>
                  <a:pt x="87519" y="249969"/>
                </a:cubicBezTo>
                <a:cubicBezTo>
                  <a:pt x="87519" y="244456"/>
                  <a:pt x="92049" y="239946"/>
                  <a:pt x="97586" y="239946"/>
                </a:cubicBezTo>
                <a:close/>
                <a:moveTo>
                  <a:pt x="258923" y="20431"/>
                </a:moveTo>
                <a:cubicBezTo>
                  <a:pt x="258414" y="20939"/>
                  <a:pt x="257906" y="20939"/>
                  <a:pt x="257906" y="21447"/>
                </a:cubicBezTo>
                <a:cubicBezTo>
                  <a:pt x="257906" y="168799"/>
                  <a:pt x="257906" y="168799"/>
                  <a:pt x="257906" y="168799"/>
                </a:cubicBezTo>
                <a:cubicBezTo>
                  <a:pt x="257906" y="169307"/>
                  <a:pt x="258414" y="169815"/>
                  <a:pt x="258923" y="169815"/>
                </a:cubicBezTo>
                <a:cubicBezTo>
                  <a:pt x="406274" y="169815"/>
                  <a:pt x="406274" y="169815"/>
                  <a:pt x="406274" y="169815"/>
                </a:cubicBezTo>
                <a:cubicBezTo>
                  <a:pt x="406782" y="169815"/>
                  <a:pt x="407290" y="169307"/>
                  <a:pt x="407290" y="168799"/>
                </a:cubicBezTo>
                <a:cubicBezTo>
                  <a:pt x="407290" y="168291"/>
                  <a:pt x="407290" y="167782"/>
                  <a:pt x="406782" y="167782"/>
                </a:cubicBezTo>
                <a:cubicBezTo>
                  <a:pt x="406274" y="167274"/>
                  <a:pt x="406274" y="167274"/>
                  <a:pt x="406274" y="167274"/>
                </a:cubicBezTo>
                <a:cubicBezTo>
                  <a:pt x="405766" y="166766"/>
                  <a:pt x="405766" y="166766"/>
                  <a:pt x="405766" y="166766"/>
                </a:cubicBezTo>
                <a:cubicBezTo>
                  <a:pt x="259939" y="20939"/>
                  <a:pt x="259939" y="20939"/>
                  <a:pt x="259939" y="20939"/>
                </a:cubicBezTo>
                <a:cubicBezTo>
                  <a:pt x="259939" y="20431"/>
                  <a:pt x="259431" y="20431"/>
                  <a:pt x="258923" y="20431"/>
                </a:cubicBezTo>
                <a:close/>
                <a:moveTo>
                  <a:pt x="33058" y="20326"/>
                </a:moveTo>
                <a:cubicBezTo>
                  <a:pt x="25938" y="20326"/>
                  <a:pt x="20343" y="25916"/>
                  <a:pt x="20343" y="33030"/>
                </a:cubicBezTo>
                <a:cubicBezTo>
                  <a:pt x="20343" y="530012"/>
                  <a:pt x="20343" y="530012"/>
                  <a:pt x="20343" y="530012"/>
                </a:cubicBezTo>
                <a:cubicBezTo>
                  <a:pt x="20343" y="537126"/>
                  <a:pt x="25938" y="542716"/>
                  <a:pt x="33058" y="542716"/>
                </a:cubicBezTo>
                <a:cubicBezTo>
                  <a:pt x="394663" y="542716"/>
                  <a:pt x="394663" y="542716"/>
                  <a:pt x="394663" y="542716"/>
                </a:cubicBezTo>
                <a:cubicBezTo>
                  <a:pt x="401783" y="542716"/>
                  <a:pt x="407378" y="537126"/>
                  <a:pt x="407378" y="530012"/>
                </a:cubicBezTo>
                <a:cubicBezTo>
                  <a:pt x="407378" y="326779"/>
                  <a:pt x="407378" y="237865"/>
                  <a:pt x="407378" y="198965"/>
                </a:cubicBezTo>
                <a:lnTo>
                  <a:pt x="407378" y="189772"/>
                </a:lnTo>
                <a:lnTo>
                  <a:pt x="406357" y="189980"/>
                </a:lnTo>
                <a:cubicBezTo>
                  <a:pt x="258840" y="189980"/>
                  <a:pt x="258840" y="189980"/>
                  <a:pt x="258840" y="189980"/>
                </a:cubicBezTo>
                <a:cubicBezTo>
                  <a:pt x="247141" y="189980"/>
                  <a:pt x="237476" y="180325"/>
                  <a:pt x="237476" y="168638"/>
                </a:cubicBezTo>
                <a:cubicBezTo>
                  <a:pt x="237476" y="21275"/>
                  <a:pt x="237476" y="21275"/>
                  <a:pt x="237476" y="21275"/>
                </a:cubicBezTo>
                <a:lnTo>
                  <a:pt x="237616" y="20326"/>
                </a:lnTo>
                <a:lnTo>
                  <a:pt x="219122" y="20326"/>
                </a:lnTo>
                <a:cubicBezTo>
                  <a:pt x="33058" y="20326"/>
                  <a:pt x="33058" y="20326"/>
                  <a:pt x="33058" y="20326"/>
                </a:cubicBezTo>
                <a:close/>
                <a:moveTo>
                  <a:pt x="33058" y="0"/>
                </a:moveTo>
                <a:cubicBezTo>
                  <a:pt x="258871" y="0"/>
                  <a:pt x="258871" y="0"/>
                  <a:pt x="258871" y="0"/>
                </a:cubicBezTo>
                <a:lnTo>
                  <a:pt x="258871" y="253"/>
                </a:lnTo>
                <a:lnTo>
                  <a:pt x="266160" y="1100"/>
                </a:lnTo>
                <a:cubicBezTo>
                  <a:pt x="269093" y="2100"/>
                  <a:pt x="271811" y="3744"/>
                  <a:pt x="274100" y="6030"/>
                </a:cubicBezTo>
                <a:cubicBezTo>
                  <a:pt x="419582" y="151361"/>
                  <a:pt x="419582" y="151361"/>
                  <a:pt x="419582" y="151361"/>
                </a:cubicBezTo>
                <a:cubicBezTo>
                  <a:pt x="424669" y="155426"/>
                  <a:pt x="427721" y="162032"/>
                  <a:pt x="427721" y="168638"/>
                </a:cubicBezTo>
                <a:lnTo>
                  <a:pt x="427707" y="168709"/>
                </a:lnTo>
                <a:lnTo>
                  <a:pt x="427721" y="168709"/>
                </a:lnTo>
                <a:cubicBezTo>
                  <a:pt x="427721" y="530012"/>
                  <a:pt x="427721" y="530012"/>
                  <a:pt x="427721" y="530012"/>
                </a:cubicBezTo>
                <a:cubicBezTo>
                  <a:pt x="427721" y="548305"/>
                  <a:pt x="412972" y="563042"/>
                  <a:pt x="394663" y="563042"/>
                </a:cubicBezTo>
                <a:cubicBezTo>
                  <a:pt x="33058" y="563042"/>
                  <a:pt x="33058" y="563042"/>
                  <a:pt x="33058" y="563042"/>
                </a:cubicBezTo>
                <a:cubicBezTo>
                  <a:pt x="14749" y="563042"/>
                  <a:pt x="0" y="548305"/>
                  <a:pt x="0" y="530012"/>
                </a:cubicBezTo>
                <a:cubicBezTo>
                  <a:pt x="0" y="33030"/>
                  <a:pt x="0" y="33030"/>
                  <a:pt x="0" y="33030"/>
                </a:cubicBezTo>
                <a:cubicBezTo>
                  <a:pt x="0" y="14737"/>
                  <a:pt x="14749" y="0"/>
                  <a:pt x="33058" y="0"/>
                </a:cubicBezTo>
                <a:close/>
              </a:path>
            </a:pathLst>
          </a:custGeom>
          <a:solidFill>
            <a:schemeClr val="accent1"/>
          </a:solidFill>
          <a:ln w="0">
            <a:noFill/>
          </a:ln>
          <a:extLst/>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ysClr val="windowText" lastClr="000000"/>
              </a:solidFill>
            </a:endParaRPr>
          </a:p>
        </p:txBody>
      </p:sp>
      <p:grpSp>
        <p:nvGrpSpPr>
          <p:cNvPr id="6" name="Group 5"/>
          <p:cNvGrpSpPr/>
          <p:nvPr/>
        </p:nvGrpSpPr>
        <p:grpSpPr>
          <a:xfrm>
            <a:off x="9979271" y="2693363"/>
            <a:ext cx="1130135" cy="2129339"/>
            <a:chOff x="9783623" y="2640792"/>
            <a:chExt cx="1108076" cy="2087777"/>
          </a:xfrm>
        </p:grpSpPr>
        <p:grpSp>
          <p:nvGrpSpPr>
            <p:cNvPr id="148" name="Group 147"/>
            <p:cNvGrpSpPr/>
            <p:nvPr/>
          </p:nvGrpSpPr>
          <p:grpSpPr>
            <a:xfrm flipV="1">
              <a:off x="10282175" y="4147003"/>
              <a:ext cx="201682" cy="581566"/>
              <a:chOff x="-1524588" y="-705894"/>
              <a:chExt cx="466725" cy="1345840"/>
            </a:xfrm>
            <a:solidFill>
              <a:schemeClr val="bg1"/>
            </a:solidFill>
          </p:grpSpPr>
          <p:sp>
            <p:nvSpPr>
              <p:cNvPr id="152" name="Freeform 24"/>
              <p:cNvSpPr>
                <a:spLocks/>
              </p:cNvSpPr>
              <p:nvPr/>
            </p:nvSpPr>
            <p:spPr bwMode="auto">
              <a:xfrm>
                <a:off x="-1346788" y="-705894"/>
                <a:ext cx="111126" cy="1301750"/>
              </a:xfrm>
              <a:custGeom>
                <a:avLst/>
                <a:gdLst>
                  <a:gd name="T0" fmla="*/ 18 w 36"/>
                  <a:gd name="T1" fmla="*/ 426 h 426"/>
                  <a:gd name="T2" fmla="*/ 0 w 36"/>
                  <a:gd name="T3" fmla="*/ 408 h 426"/>
                  <a:gd name="T4" fmla="*/ 0 w 36"/>
                  <a:gd name="T5" fmla="*/ 18 h 426"/>
                  <a:gd name="T6" fmla="*/ 18 w 36"/>
                  <a:gd name="T7" fmla="*/ 0 h 426"/>
                  <a:gd name="T8" fmla="*/ 36 w 36"/>
                  <a:gd name="T9" fmla="*/ 18 h 426"/>
                  <a:gd name="T10" fmla="*/ 36 w 36"/>
                  <a:gd name="T11" fmla="*/ 408 h 426"/>
                  <a:gd name="T12" fmla="*/ 18 w 36"/>
                  <a:gd name="T13" fmla="*/ 426 h 426"/>
                </a:gdLst>
                <a:ahLst/>
                <a:cxnLst>
                  <a:cxn ang="0">
                    <a:pos x="T0" y="T1"/>
                  </a:cxn>
                  <a:cxn ang="0">
                    <a:pos x="T2" y="T3"/>
                  </a:cxn>
                  <a:cxn ang="0">
                    <a:pos x="T4" y="T5"/>
                  </a:cxn>
                  <a:cxn ang="0">
                    <a:pos x="T6" y="T7"/>
                  </a:cxn>
                  <a:cxn ang="0">
                    <a:pos x="T8" y="T9"/>
                  </a:cxn>
                  <a:cxn ang="0">
                    <a:pos x="T10" y="T11"/>
                  </a:cxn>
                  <a:cxn ang="0">
                    <a:pos x="T12" y="T13"/>
                  </a:cxn>
                </a:cxnLst>
                <a:rect l="0" t="0" r="r" b="b"/>
                <a:pathLst>
                  <a:path w="36" h="426">
                    <a:moveTo>
                      <a:pt x="18" y="426"/>
                    </a:moveTo>
                    <a:cubicBezTo>
                      <a:pt x="8" y="426"/>
                      <a:pt x="0" y="418"/>
                      <a:pt x="0" y="408"/>
                    </a:cubicBezTo>
                    <a:cubicBezTo>
                      <a:pt x="0" y="18"/>
                      <a:pt x="0" y="18"/>
                      <a:pt x="0" y="18"/>
                    </a:cubicBezTo>
                    <a:cubicBezTo>
                      <a:pt x="0" y="8"/>
                      <a:pt x="8" y="0"/>
                      <a:pt x="18" y="0"/>
                    </a:cubicBezTo>
                    <a:cubicBezTo>
                      <a:pt x="28" y="0"/>
                      <a:pt x="36" y="8"/>
                      <a:pt x="36" y="18"/>
                    </a:cubicBezTo>
                    <a:cubicBezTo>
                      <a:pt x="36" y="408"/>
                      <a:pt x="36" y="408"/>
                      <a:pt x="36" y="408"/>
                    </a:cubicBezTo>
                    <a:cubicBezTo>
                      <a:pt x="36" y="418"/>
                      <a:pt x="28" y="426"/>
                      <a:pt x="18" y="426"/>
                    </a:cubicBezTo>
                    <a:close/>
                  </a:path>
                </a:pathLst>
              </a:custGeom>
              <a:grpFill/>
              <a:ln w="19050">
                <a:solidFill>
                  <a:schemeClr val="tx1"/>
                </a:solid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53" name="Freeform 25"/>
              <p:cNvSpPr>
                <a:spLocks/>
              </p:cNvSpPr>
              <p:nvPr/>
            </p:nvSpPr>
            <p:spPr bwMode="auto">
              <a:xfrm>
                <a:off x="-1168989" y="-401454"/>
                <a:ext cx="111126" cy="1041400"/>
              </a:xfrm>
              <a:custGeom>
                <a:avLst/>
                <a:gdLst>
                  <a:gd name="T0" fmla="*/ 18 w 36"/>
                  <a:gd name="T1" fmla="*/ 341 h 341"/>
                  <a:gd name="T2" fmla="*/ 0 w 36"/>
                  <a:gd name="T3" fmla="*/ 323 h 341"/>
                  <a:gd name="T4" fmla="*/ 0 w 36"/>
                  <a:gd name="T5" fmla="*/ 18 h 341"/>
                  <a:gd name="T6" fmla="*/ 18 w 36"/>
                  <a:gd name="T7" fmla="*/ 0 h 341"/>
                  <a:gd name="T8" fmla="*/ 36 w 36"/>
                  <a:gd name="T9" fmla="*/ 18 h 341"/>
                  <a:gd name="T10" fmla="*/ 36 w 36"/>
                  <a:gd name="T11" fmla="*/ 323 h 341"/>
                  <a:gd name="T12" fmla="*/ 18 w 36"/>
                  <a:gd name="T13" fmla="*/ 341 h 341"/>
                </a:gdLst>
                <a:ahLst/>
                <a:cxnLst>
                  <a:cxn ang="0">
                    <a:pos x="T0" y="T1"/>
                  </a:cxn>
                  <a:cxn ang="0">
                    <a:pos x="T2" y="T3"/>
                  </a:cxn>
                  <a:cxn ang="0">
                    <a:pos x="T4" y="T5"/>
                  </a:cxn>
                  <a:cxn ang="0">
                    <a:pos x="T6" y="T7"/>
                  </a:cxn>
                  <a:cxn ang="0">
                    <a:pos x="T8" y="T9"/>
                  </a:cxn>
                  <a:cxn ang="0">
                    <a:pos x="T10" y="T11"/>
                  </a:cxn>
                  <a:cxn ang="0">
                    <a:pos x="T12" y="T13"/>
                  </a:cxn>
                </a:cxnLst>
                <a:rect l="0" t="0" r="r" b="b"/>
                <a:pathLst>
                  <a:path w="36" h="341">
                    <a:moveTo>
                      <a:pt x="18" y="341"/>
                    </a:moveTo>
                    <a:cubicBezTo>
                      <a:pt x="8" y="341"/>
                      <a:pt x="0" y="333"/>
                      <a:pt x="0" y="323"/>
                    </a:cubicBezTo>
                    <a:cubicBezTo>
                      <a:pt x="0" y="18"/>
                      <a:pt x="0" y="18"/>
                      <a:pt x="0" y="18"/>
                    </a:cubicBezTo>
                    <a:cubicBezTo>
                      <a:pt x="0" y="8"/>
                      <a:pt x="8" y="0"/>
                      <a:pt x="18" y="0"/>
                    </a:cubicBezTo>
                    <a:cubicBezTo>
                      <a:pt x="28" y="0"/>
                      <a:pt x="36" y="8"/>
                      <a:pt x="36" y="18"/>
                    </a:cubicBezTo>
                    <a:cubicBezTo>
                      <a:pt x="36" y="323"/>
                      <a:pt x="36" y="323"/>
                      <a:pt x="36" y="323"/>
                    </a:cubicBezTo>
                    <a:cubicBezTo>
                      <a:pt x="36" y="333"/>
                      <a:pt x="28" y="341"/>
                      <a:pt x="18" y="341"/>
                    </a:cubicBezTo>
                    <a:close/>
                  </a:path>
                </a:pathLst>
              </a:custGeom>
              <a:grpFill/>
              <a:ln w="19050">
                <a:solidFill>
                  <a:schemeClr val="tx1"/>
                </a:solid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54" name="Freeform 26"/>
              <p:cNvSpPr>
                <a:spLocks/>
              </p:cNvSpPr>
              <p:nvPr/>
            </p:nvSpPr>
            <p:spPr bwMode="auto">
              <a:xfrm>
                <a:off x="-1524588" y="-567782"/>
                <a:ext cx="111126" cy="1163638"/>
              </a:xfrm>
              <a:custGeom>
                <a:avLst/>
                <a:gdLst>
                  <a:gd name="T0" fmla="*/ 18 w 36"/>
                  <a:gd name="T1" fmla="*/ 381 h 381"/>
                  <a:gd name="T2" fmla="*/ 0 w 36"/>
                  <a:gd name="T3" fmla="*/ 363 h 381"/>
                  <a:gd name="T4" fmla="*/ 0 w 36"/>
                  <a:gd name="T5" fmla="*/ 18 h 381"/>
                  <a:gd name="T6" fmla="*/ 18 w 36"/>
                  <a:gd name="T7" fmla="*/ 0 h 381"/>
                  <a:gd name="T8" fmla="*/ 36 w 36"/>
                  <a:gd name="T9" fmla="*/ 18 h 381"/>
                  <a:gd name="T10" fmla="*/ 36 w 36"/>
                  <a:gd name="T11" fmla="*/ 363 h 381"/>
                  <a:gd name="T12" fmla="*/ 18 w 36"/>
                  <a:gd name="T13" fmla="*/ 381 h 381"/>
                </a:gdLst>
                <a:ahLst/>
                <a:cxnLst>
                  <a:cxn ang="0">
                    <a:pos x="T0" y="T1"/>
                  </a:cxn>
                  <a:cxn ang="0">
                    <a:pos x="T2" y="T3"/>
                  </a:cxn>
                  <a:cxn ang="0">
                    <a:pos x="T4" y="T5"/>
                  </a:cxn>
                  <a:cxn ang="0">
                    <a:pos x="T6" y="T7"/>
                  </a:cxn>
                  <a:cxn ang="0">
                    <a:pos x="T8" y="T9"/>
                  </a:cxn>
                  <a:cxn ang="0">
                    <a:pos x="T10" y="T11"/>
                  </a:cxn>
                  <a:cxn ang="0">
                    <a:pos x="T12" y="T13"/>
                  </a:cxn>
                </a:cxnLst>
                <a:rect l="0" t="0" r="r" b="b"/>
                <a:pathLst>
                  <a:path w="36" h="381">
                    <a:moveTo>
                      <a:pt x="18" y="381"/>
                    </a:moveTo>
                    <a:cubicBezTo>
                      <a:pt x="8" y="381"/>
                      <a:pt x="0" y="373"/>
                      <a:pt x="0" y="363"/>
                    </a:cubicBezTo>
                    <a:cubicBezTo>
                      <a:pt x="0" y="18"/>
                      <a:pt x="0" y="18"/>
                      <a:pt x="0" y="18"/>
                    </a:cubicBezTo>
                    <a:cubicBezTo>
                      <a:pt x="0" y="8"/>
                      <a:pt x="8" y="0"/>
                      <a:pt x="18" y="0"/>
                    </a:cubicBezTo>
                    <a:cubicBezTo>
                      <a:pt x="28" y="0"/>
                      <a:pt x="36" y="8"/>
                      <a:pt x="36" y="18"/>
                    </a:cubicBezTo>
                    <a:cubicBezTo>
                      <a:pt x="36" y="363"/>
                      <a:pt x="36" y="363"/>
                      <a:pt x="36" y="363"/>
                    </a:cubicBezTo>
                    <a:cubicBezTo>
                      <a:pt x="36" y="373"/>
                      <a:pt x="28" y="381"/>
                      <a:pt x="18" y="381"/>
                    </a:cubicBezTo>
                    <a:close/>
                  </a:path>
                </a:pathLst>
              </a:custGeom>
              <a:grpFill/>
              <a:ln w="19050">
                <a:solidFill>
                  <a:schemeClr val="tx1"/>
                </a:solid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nvGrpSpPr>
            <p:cNvPr id="145" name="Group 144"/>
            <p:cNvGrpSpPr/>
            <p:nvPr/>
          </p:nvGrpSpPr>
          <p:grpSpPr>
            <a:xfrm>
              <a:off x="10220122" y="3264671"/>
              <a:ext cx="319826" cy="466166"/>
              <a:chOff x="-2027238" y="-788988"/>
              <a:chExt cx="2487613" cy="3625851"/>
            </a:xfrm>
          </p:grpSpPr>
          <p:sp>
            <p:nvSpPr>
              <p:cNvPr id="155" name="Freeform 43"/>
              <p:cNvSpPr>
                <a:spLocks noEditPoints="1"/>
              </p:cNvSpPr>
              <p:nvPr/>
            </p:nvSpPr>
            <p:spPr bwMode="auto">
              <a:xfrm>
                <a:off x="-2027238" y="1225550"/>
                <a:ext cx="2487613" cy="1611313"/>
              </a:xfrm>
              <a:custGeom>
                <a:avLst/>
                <a:gdLst>
                  <a:gd name="T0" fmla="*/ 796 w 820"/>
                  <a:gd name="T1" fmla="*/ 0 h 530"/>
                  <a:gd name="T2" fmla="*/ 24 w 820"/>
                  <a:gd name="T3" fmla="*/ 0 h 530"/>
                  <a:gd name="T4" fmla="*/ 0 w 820"/>
                  <a:gd name="T5" fmla="*/ 24 h 530"/>
                  <a:gd name="T6" fmla="*/ 0 w 820"/>
                  <a:gd name="T7" fmla="*/ 506 h 530"/>
                  <a:gd name="T8" fmla="*/ 24 w 820"/>
                  <a:gd name="T9" fmla="*/ 530 h 530"/>
                  <a:gd name="T10" fmla="*/ 796 w 820"/>
                  <a:gd name="T11" fmla="*/ 530 h 530"/>
                  <a:gd name="T12" fmla="*/ 820 w 820"/>
                  <a:gd name="T13" fmla="*/ 506 h 530"/>
                  <a:gd name="T14" fmla="*/ 820 w 820"/>
                  <a:gd name="T15" fmla="*/ 24 h 530"/>
                  <a:gd name="T16" fmla="*/ 796 w 820"/>
                  <a:gd name="T17" fmla="*/ 0 h 530"/>
                  <a:gd name="T18" fmla="*/ 772 w 820"/>
                  <a:gd name="T19" fmla="*/ 482 h 530"/>
                  <a:gd name="T20" fmla="*/ 48 w 820"/>
                  <a:gd name="T21" fmla="*/ 482 h 530"/>
                  <a:gd name="T22" fmla="*/ 48 w 820"/>
                  <a:gd name="T23" fmla="*/ 48 h 530"/>
                  <a:gd name="T24" fmla="*/ 772 w 820"/>
                  <a:gd name="T25" fmla="*/ 48 h 530"/>
                  <a:gd name="T26" fmla="*/ 772 w 820"/>
                  <a:gd name="T27" fmla="*/ 482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0" h="530">
                    <a:moveTo>
                      <a:pt x="796" y="0"/>
                    </a:moveTo>
                    <a:cubicBezTo>
                      <a:pt x="24" y="0"/>
                      <a:pt x="24" y="0"/>
                      <a:pt x="24" y="0"/>
                    </a:cubicBezTo>
                    <a:cubicBezTo>
                      <a:pt x="11" y="0"/>
                      <a:pt x="0" y="11"/>
                      <a:pt x="0" y="24"/>
                    </a:cubicBezTo>
                    <a:cubicBezTo>
                      <a:pt x="0" y="506"/>
                      <a:pt x="0" y="506"/>
                      <a:pt x="0" y="506"/>
                    </a:cubicBezTo>
                    <a:cubicBezTo>
                      <a:pt x="0" y="520"/>
                      <a:pt x="11" y="530"/>
                      <a:pt x="24" y="530"/>
                    </a:cubicBezTo>
                    <a:cubicBezTo>
                      <a:pt x="796" y="530"/>
                      <a:pt x="796" y="530"/>
                      <a:pt x="796" y="530"/>
                    </a:cubicBezTo>
                    <a:cubicBezTo>
                      <a:pt x="809" y="530"/>
                      <a:pt x="820" y="520"/>
                      <a:pt x="820" y="506"/>
                    </a:cubicBezTo>
                    <a:cubicBezTo>
                      <a:pt x="820" y="24"/>
                      <a:pt x="820" y="24"/>
                      <a:pt x="820" y="24"/>
                    </a:cubicBezTo>
                    <a:cubicBezTo>
                      <a:pt x="820" y="11"/>
                      <a:pt x="809" y="0"/>
                      <a:pt x="796" y="0"/>
                    </a:cubicBezTo>
                    <a:close/>
                    <a:moveTo>
                      <a:pt x="772" y="482"/>
                    </a:moveTo>
                    <a:cubicBezTo>
                      <a:pt x="48" y="482"/>
                      <a:pt x="48" y="482"/>
                      <a:pt x="48" y="482"/>
                    </a:cubicBezTo>
                    <a:cubicBezTo>
                      <a:pt x="48" y="48"/>
                      <a:pt x="48" y="48"/>
                      <a:pt x="48" y="48"/>
                    </a:cubicBezTo>
                    <a:cubicBezTo>
                      <a:pt x="772" y="48"/>
                      <a:pt x="772" y="48"/>
                      <a:pt x="772" y="48"/>
                    </a:cubicBezTo>
                    <a:lnTo>
                      <a:pt x="772" y="482"/>
                    </a:lnTo>
                    <a:close/>
                  </a:path>
                </a:pathLst>
              </a:custGeom>
              <a:solidFill>
                <a:srgbClr val="34C3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56" name="Freeform 44"/>
              <p:cNvSpPr>
                <a:spLocks noEditPoints="1"/>
              </p:cNvSpPr>
              <p:nvPr/>
            </p:nvSpPr>
            <p:spPr bwMode="auto">
              <a:xfrm>
                <a:off x="-2027238" y="-788988"/>
                <a:ext cx="2487613" cy="1906588"/>
              </a:xfrm>
              <a:custGeom>
                <a:avLst/>
                <a:gdLst>
                  <a:gd name="T0" fmla="*/ 815 w 820"/>
                  <a:gd name="T1" fmla="*/ 405 h 627"/>
                  <a:gd name="T2" fmla="*/ 530 w 820"/>
                  <a:gd name="T3" fmla="*/ 10 h 627"/>
                  <a:gd name="T4" fmla="*/ 510 w 820"/>
                  <a:gd name="T5" fmla="*/ 0 h 627"/>
                  <a:gd name="T6" fmla="*/ 310 w 820"/>
                  <a:gd name="T7" fmla="*/ 0 h 627"/>
                  <a:gd name="T8" fmla="*/ 290 w 820"/>
                  <a:gd name="T9" fmla="*/ 10 h 627"/>
                  <a:gd name="T10" fmla="*/ 5 w 820"/>
                  <a:gd name="T11" fmla="*/ 405 h 627"/>
                  <a:gd name="T12" fmla="*/ 0 w 820"/>
                  <a:gd name="T13" fmla="*/ 419 h 627"/>
                  <a:gd name="T14" fmla="*/ 0 w 820"/>
                  <a:gd name="T15" fmla="*/ 603 h 627"/>
                  <a:gd name="T16" fmla="*/ 24 w 820"/>
                  <a:gd name="T17" fmla="*/ 627 h 627"/>
                  <a:gd name="T18" fmla="*/ 796 w 820"/>
                  <a:gd name="T19" fmla="*/ 627 h 627"/>
                  <a:gd name="T20" fmla="*/ 820 w 820"/>
                  <a:gd name="T21" fmla="*/ 603 h 627"/>
                  <a:gd name="T22" fmla="*/ 820 w 820"/>
                  <a:gd name="T23" fmla="*/ 419 h 627"/>
                  <a:gd name="T24" fmla="*/ 815 w 820"/>
                  <a:gd name="T25" fmla="*/ 405 h 627"/>
                  <a:gd name="T26" fmla="*/ 772 w 820"/>
                  <a:gd name="T27" fmla="*/ 579 h 627"/>
                  <a:gd name="T28" fmla="*/ 48 w 820"/>
                  <a:gd name="T29" fmla="*/ 579 h 627"/>
                  <a:gd name="T30" fmla="*/ 48 w 820"/>
                  <a:gd name="T31" fmla="*/ 427 h 627"/>
                  <a:gd name="T32" fmla="*/ 322 w 820"/>
                  <a:gd name="T33" fmla="*/ 48 h 627"/>
                  <a:gd name="T34" fmla="*/ 498 w 820"/>
                  <a:gd name="T35" fmla="*/ 48 h 627"/>
                  <a:gd name="T36" fmla="*/ 772 w 820"/>
                  <a:gd name="T37" fmla="*/ 427 h 627"/>
                  <a:gd name="T38" fmla="*/ 772 w 820"/>
                  <a:gd name="T39" fmla="*/ 5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20" h="627">
                    <a:moveTo>
                      <a:pt x="815" y="405"/>
                    </a:moveTo>
                    <a:cubicBezTo>
                      <a:pt x="530" y="10"/>
                      <a:pt x="530" y="10"/>
                      <a:pt x="530" y="10"/>
                    </a:cubicBezTo>
                    <a:cubicBezTo>
                      <a:pt x="525" y="4"/>
                      <a:pt x="517" y="0"/>
                      <a:pt x="510" y="0"/>
                    </a:cubicBezTo>
                    <a:cubicBezTo>
                      <a:pt x="310" y="0"/>
                      <a:pt x="310" y="0"/>
                      <a:pt x="310" y="0"/>
                    </a:cubicBezTo>
                    <a:cubicBezTo>
                      <a:pt x="302" y="0"/>
                      <a:pt x="295" y="4"/>
                      <a:pt x="290" y="10"/>
                    </a:cubicBezTo>
                    <a:cubicBezTo>
                      <a:pt x="5" y="405"/>
                      <a:pt x="5" y="405"/>
                      <a:pt x="5" y="405"/>
                    </a:cubicBezTo>
                    <a:cubicBezTo>
                      <a:pt x="2" y="409"/>
                      <a:pt x="0" y="414"/>
                      <a:pt x="0" y="419"/>
                    </a:cubicBezTo>
                    <a:cubicBezTo>
                      <a:pt x="0" y="603"/>
                      <a:pt x="0" y="603"/>
                      <a:pt x="0" y="603"/>
                    </a:cubicBezTo>
                    <a:cubicBezTo>
                      <a:pt x="0" y="616"/>
                      <a:pt x="11" y="627"/>
                      <a:pt x="24" y="627"/>
                    </a:cubicBezTo>
                    <a:cubicBezTo>
                      <a:pt x="796" y="627"/>
                      <a:pt x="796" y="627"/>
                      <a:pt x="796" y="627"/>
                    </a:cubicBezTo>
                    <a:cubicBezTo>
                      <a:pt x="809" y="627"/>
                      <a:pt x="820" y="616"/>
                      <a:pt x="820" y="603"/>
                    </a:cubicBezTo>
                    <a:cubicBezTo>
                      <a:pt x="820" y="419"/>
                      <a:pt x="820" y="419"/>
                      <a:pt x="820" y="419"/>
                    </a:cubicBezTo>
                    <a:cubicBezTo>
                      <a:pt x="820" y="414"/>
                      <a:pt x="818" y="409"/>
                      <a:pt x="815" y="405"/>
                    </a:cubicBezTo>
                    <a:close/>
                    <a:moveTo>
                      <a:pt x="772" y="579"/>
                    </a:moveTo>
                    <a:cubicBezTo>
                      <a:pt x="48" y="579"/>
                      <a:pt x="48" y="579"/>
                      <a:pt x="48" y="579"/>
                    </a:cubicBezTo>
                    <a:cubicBezTo>
                      <a:pt x="48" y="427"/>
                      <a:pt x="48" y="427"/>
                      <a:pt x="48" y="427"/>
                    </a:cubicBezTo>
                    <a:cubicBezTo>
                      <a:pt x="322" y="48"/>
                      <a:pt x="322" y="48"/>
                      <a:pt x="322" y="48"/>
                    </a:cubicBezTo>
                    <a:cubicBezTo>
                      <a:pt x="498" y="48"/>
                      <a:pt x="498" y="48"/>
                      <a:pt x="498" y="48"/>
                    </a:cubicBezTo>
                    <a:cubicBezTo>
                      <a:pt x="772" y="427"/>
                      <a:pt x="772" y="427"/>
                      <a:pt x="772" y="427"/>
                    </a:cubicBezTo>
                    <a:lnTo>
                      <a:pt x="772" y="57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sp>
          <p:nvSpPr>
            <p:cNvPr id="146" name="Freeform 145"/>
            <p:cNvSpPr/>
            <p:nvPr/>
          </p:nvSpPr>
          <p:spPr bwMode="auto">
            <a:xfrm>
              <a:off x="10187224" y="3643766"/>
              <a:ext cx="385623" cy="120572"/>
            </a:xfrm>
            <a:custGeom>
              <a:avLst/>
              <a:gdLst>
                <a:gd name="connsiteX0" fmla="*/ 157074 w 371386"/>
                <a:gd name="connsiteY0" fmla="*/ 144 h 113377"/>
                <a:gd name="connsiteX1" fmla="*/ 371386 w 371386"/>
                <a:gd name="connsiteY1" fmla="*/ 94324 h 113377"/>
                <a:gd name="connsiteX2" fmla="*/ 371386 w 371386"/>
                <a:gd name="connsiteY2" fmla="*/ 113377 h 113377"/>
                <a:gd name="connsiteX3" fmla="*/ 0 w 371386"/>
                <a:gd name="connsiteY3" fmla="*/ 113377 h 113377"/>
                <a:gd name="connsiteX4" fmla="*/ 0 w 371386"/>
                <a:gd name="connsiteY4" fmla="*/ 94324 h 113377"/>
                <a:gd name="connsiteX5" fmla="*/ 157074 w 371386"/>
                <a:gd name="connsiteY5" fmla="*/ 144 h 113377"/>
                <a:gd name="connsiteX0" fmla="*/ 157074 w 371386"/>
                <a:gd name="connsiteY0" fmla="*/ 144 h 113377"/>
                <a:gd name="connsiteX1" fmla="*/ 371386 w 371386"/>
                <a:gd name="connsiteY1" fmla="*/ 94324 h 113377"/>
                <a:gd name="connsiteX2" fmla="*/ 371386 w 371386"/>
                <a:gd name="connsiteY2" fmla="*/ 113377 h 113377"/>
                <a:gd name="connsiteX3" fmla="*/ 0 w 371386"/>
                <a:gd name="connsiteY3" fmla="*/ 113377 h 113377"/>
                <a:gd name="connsiteX4" fmla="*/ 0 w 371386"/>
                <a:gd name="connsiteY4" fmla="*/ 94324 h 113377"/>
                <a:gd name="connsiteX5" fmla="*/ 157074 w 371386"/>
                <a:gd name="connsiteY5" fmla="*/ 144 h 113377"/>
                <a:gd name="connsiteX0" fmla="*/ 157074 w 371386"/>
                <a:gd name="connsiteY0" fmla="*/ 684 h 113917"/>
                <a:gd name="connsiteX1" fmla="*/ 371386 w 371386"/>
                <a:gd name="connsiteY1" fmla="*/ 94864 h 113917"/>
                <a:gd name="connsiteX2" fmla="*/ 371386 w 371386"/>
                <a:gd name="connsiteY2" fmla="*/ 113917 h 113917"/>
                <a:gd name="connsiteX3" fmla="*/ 0 w 371386"/>
                <a:gd name="connsiteY3" fmla="*/ 113917 h 113917"/>
                <a:gd name="connsiteX4" fmla="*/ 0 w 371386"/>
                <a:gd name="connsiteY4" fmla="*/ 94864 h 113917"/>
                <a:gd name="connsiteX5" fmla="*/ 157074 w 371386"/>
                <a:gd name="connsiteY5" fmla="*/ 684 h 113917"/>
                <a:gd name="connsiteX0" fmla="*/ 171744 w 371386"/>
                <a:gd name="connsiteY0" fmla="*/ 643 h 118444"/>
                <a:gd name="connsiteX1" fmla="*/ 371386 w 371386"/>
                <a:gd name="connsiteY1" fmla="*/ 99391 h 118444"/>
                <a:gd name="connsiteX2" fmla="*/ 371386 w 371386"/>
                <a:gd name="connsiteY2" fmla="*/ 118444 h 118444"/>
                <a:gd name="connsiteX3" fmla="*/ 0 w 371386"/>
                <a:gd name="connsiteY3" fmla="*/ 118444 h 118444"/>
                <a:gd name="connsiteX4" fmla="*/ 0 w 371386"/>
                <a:gd name="connsiteY4" fmla="*/ 99391 h 118444"/>
                <a:gd name="connsiteX5" fmla="*/ 171744 w 371386"/>
                <a:gd name="connsiteY5" fmla="*/ 643 h 118444"/>
                <a:gd name="connsiteX0" fmla="*/ 171744 w 371386"/>
                <a:gd name="connsiteY0" fmla="*/ 0 h 117801"/>
                <a:gd name="connsiteX1" fmla="*/ 371386 w 371386"/>
                <a:gd name="connsiteY1" fmla="*/ 98748 h 117801"/>
                <a:gd name="connsiteX2" fmla="*/ 371386 w 371386"/>
                <a:gd name="connsiteY2" fmla="*/ 117801 h 117801"/>
                <a:gd name="connsiteX3" fmla="*/ 0 w 371386"/>
                <a:gd name="connsiteY3" fmla="*/ 117801 h 117801"/>
                <a:gd name="connsiteX4" fmla="*/ 0 w 371386"/>
                <a:gd name="connsiteY4" fmla="*/ 98748 h 117801"/>
                <a:gd name="connsiteX5" fmla="*/ 171744 w 371386"/>
                <a:gd name="connsiteY5" fmla="*/ 0 h 117801"/>
                <a:gd name="connsiteX0" fmla="*/ 171744 w 371386"/>
                <a:gd name="connsiteY0" fmla="*/ 1006 h 118807"/>
                <a:gd name="connsiteX1" fmla="*/ 371386 w 371386"/>
                <a:gd name="connsiteY1" fmla="*/ 99754 h 118807"/>
                <a:gd name="connsiteX2" fmla="*/ 371386 w 371386"/>
                <a:gd name="connsiteY2" fmla="*/ 118807 h 118807"/>
                <a:gd name="connsiteX3" fmla="*/ 0 w 371386"/>
                <a:gd name="connsiteY3" fmla="*/ 118807 h 118807"/>
                <a:gd name="connsiteX4" fmla="*/ 0 w 371386"/>
                <a:gd name="connsiteY4" fmla="*/ 99754 h 118807"/>
                <a:gd name="connsiteX5" fmla="*/ 171744 w 371386"/>
                <a:gd name="connsiteY5" fmla="*/ 1006 h 118807"/>
                <a:gd name="connsiteX0" fmla="*/ 183968 w 383610"/>
                <a:gd name="connsiteY0" fmla="*/ 1006 h 118807"/>
                <a:gd name="connsiteX1" fmla="*/ 383610 w 383610"/>
                <a:gd name="connsiteY1" fmla="*/ 99754 h 118807"/>
                <a:gd name="connsiteX2" fmla="*/ 383610 w 383610"/>
                <a:gd name="connsiteY2" fmla="*/ 118807 h 118807"/>
                <a:gd name="connsiteX3" fmla="*/ 12224 w 383610"/>
                <a:gd name="connsiteY3" fmla="*/ 118807 h 118807"/>
                <a:gd name="connsiteX4" fmla="*/ 0 w 383610"/>
                <a:gd name="connsiteY4" fmla="*/ 104323 h 118807"/>
                <a:gd name="connsiteX5" fmla="*/ 183968 w 383610"/>
                <a:gd name="connsiteY5" fmla="*/ 1006 h 118807"/>
                <a:gd name="connsiteX0" fmla="*/ 183968 w 390945"/>
                <a:gd name="connsiteY0" fmla="*/ 979 h 118780"/>
                <a:gd name="connsiteX1" fmla="*/ 390945 w 390945"/>
                <a:gd name="connsiteY1" fmla="*/ 102011 h 118780"/>
                <a:gd name="connsiteX2" fmla="*/ 383610 w 390945"/>
                <a:gd name="connsiteY2" fmla="*/ 118780 h 118780"/>
                <a:gd name="connsiteX3" fmla="*/ 12224 w 390945"/>
                <a:gd name="connsiteY3" fmla="*/ 118780 h 118780"/>
                <a:gd name="connsiteX4" fmla="*/ 0 w 390945"/>
                <a:gd name="connsiteY4" fmla="*/ 104296 h 118780"/>
                <a:gd name="connsiteX5" fmla="*/ 183968 w 390945"/>
                <a:gd name="connsiteY5" fmla="*/ 979 h 118780"/>
                <a:gd name="connsiteX0" fmla="*/ 183968 w 390945"/>
                <a:gd name="connsiteY0" fmla="*/ 979 h 118780"/>
                <a:gd name="connsiteX1" fmla="*/ 390945 w 390945"/>
                <a:gd name="connsiteY1" fmla="*/ 102011 h 118780"/>
                <a:gd name="connsiteX2" fmla="*/ 383610 w 390945"/>
                <a:gd name="connsiteY2" fmla="*/ 118780 h 118780"/>
                <a:gd name="connsiteX3" fmla="*/ 12224 w 390945"/>
                <a:gd name="connsiteY3" fmla="*/ 118780 h 118780"/>
                <a:gd name="connsiteX4" fmla="*/ 0 w 390945"/>
                <a:gd name="connsiteY4" fmla="*/ 104296 h 118780"/>
                <a:gd name="connsiteX5" fmla="*/ 183968 w 390945"/>
                <a:gd name="connsiteY5" fmla="*/ 979 h 11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945" h="118780">
                  <a:moveTo>
                    <a:pt x="183968" y="979"/>
                  </a:moveTo>
                  <a:cubicBezTo>
                    <a:pt x="286764" y="-9362"/>
                    <a:pt x="380123" y="64804"/>
                    <a:pt x="390945" y="102011"/>
                  </a:cubicBezTo>
                  <a:lnTo>
                    <a:pt x="383610" y="118780"/>
                  </a:lnTo>
                  <a:lnTo>
                    <a:pt x="12224" y="118780"/>
                  </a:lnTo>
                  <a:lnTo>
                    <a:pt x="0" y="104296"/>
                  </a:lnTo>
                  <a:cubicBezTo>
                    <a:pt x="32768" y="37323"/>
                    <a:pt x="123758" y="3072"/>
                    <a:pt x="183968" y="9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47" name="Freeform 146"/>
            <p:cNvSpPr>
              <a:spLocks/>
            </p:cNvSpPr>
            <p:nvPr/>
          </p:nvSpPr>
          <p:spPr bwMode="auto">
            <a:xfrm>
              <a:off x="9783623" y="3619830"/>
              <a:ext cx="1108076" cy="555625"/>
            </a:xfrm>
            <a:custGeom>
              <a:avLst/>
              <a:gdLst>
                <a:gd name="connsiteX0" fmla="*/ 595145 w 1108076"/>
                <a:gd name="connsiteY0" fmla="*/ 28575 h 555625"/>
                <a:gd name="connsiteX1" fmla="*/ 413879 w 1108076"/>
                <a:gd name="connsiteY1" fmla="*/ 119124 h 555625"/>
                <a:gd name="connsiteX2" fmla="*/ 393840 w 1108076"/>
                <a:gd name="connsiteY2" fmla="*/ 123697 h 555625"/>
                <a:gd name="connsiteX3" fmla="*/ 324612 w 1108076"/>
                <a:gd name="connsiteY3" fmla="*/ 104490 h 555625"/>
                <a:gd name="connsiteX4" fmla="*/ 198000 w 1108076"/>
                <a:gd name="connsiteY4" fmla="*/ 190465 h 555625"/>
                <a:gd name="connsiteX5" fmla="*/ 181604 w 1108076"/>
                <a:gd name="connsiteY5" fmla="*/ 199611 h 555625"/>
                <a:gd name="connsiteX6" fmla="*/ 155188 w 1108076"/>
                <a:gd name="connsiteY6" fmla="*/ 196868 h 555625"/>
                <a:gd name="connsiteX7" fmla="*/ 28575 w 1108076"/>
                <a:gd name="connsiteY7" fmla="*/ 325831 h 555625"/>
                <a:gd name="connsiteX8" fmla="*/ 155188 w 1108076"/>
                <a:gd name="connsiteY8" fmla="*/ 455709 h 555625"/>
                <a:gd name="connsiteX9" fmla="*/ 206198 w 1108076"/>
                <a:gd name="connsiteY9" fmla="*/ 444733 h 555625"/>
                <a:gd name="connsiteX10" fmla="*/ 225326 w 1108076"/>
                <a:gd name="connsiteY10" fmla="*/ 451136 h 555625"/>
                <a:gd name="connsiteX11" fmla="*/ 347385 w 1108076"/>
                <a:gd name="connsiteY11" fmla="*/ 527050 h 555625"/>
                <a:gd name="connsiteX12" fmla="*/ 446671 w 1108076"/>
                <a:gd name="connsiteY12" fmla="*/ 483148 h 555625"/>
                <a:gd name="connsiteX13" fmla="*/ 457601 w 1108076"/>
                <a:gd name="connsiteY13" fmla="*/ 478575 h 555625"/>
                <a:gd name="connsiteX14" fmla="*/ 467621 w 1108076"/>
                <a:gd name="connsiteY14" fmla="*/ 483148 h 555625"/>
                <a:gd name="connsiteX15" fmla="*/ 568729 w 1108076"/>
                <a:gd name="connsiteY15" fmla="*/ 527050 h 555625"/>
                <a:gd name="connsiteX16" fmla="*/ 670748 w 1108076"/>
                <a:gd name="connsiteY16" fmla="*/ 481318 h 555625"/>
                <a:gd name="connsiteX17" fmla="*/ 681679 w 1108076"/>
                <a:gd name="connsiteY17" fmla="*/ 476745 h 555625"/>
                <a:gd name="connsiteX18" fmla="*/ 692609 w 1108076"/>
                <a:gd name="connsiteY18" fmla="*/ 481318 h 555625"/>
                <a:gd name="connsiteX19" fmla="*/ 794628 w 1108076"/>
                <a:gd name="connsiteY19" fmla="*/ 527050 h 555625"/>
                <a:gd name="connsiteX20" fmla="*/ 913043 w 1108076"/>
                <a:gd name="connsiteY20" fmla="*/ 457538 h 555625"/>
                <a:gd name="connsiteX21" fmla="*/ 928528 w 1108076"/>
                <a:gd name="connsiteY21" fmla="*/ 449306 h 555625"/>
                <a:gd name="connsiteX22" fmla="*/ 948568 w 1108076"/>
                <a:gd name="connsiteY22" fmla="*/ 451136 h 555625"/>
                <a:gd name="connsiteX23" fmla="*/ 1077913 w 1108076"/>
                <a:gd name="connsiteY23" fmla="*/ 324002 h 555625"/>
                <a:gd name="connsiteX24" fmla="*/ 995934 w 1108076"/>
                <a:gd name="connsiteY24" fmla="*/ 206014 h 555625"/>
                <a:gd name="connsiteX25" fmla="*/ 986825 w 1108076"/>
                <a:gd name="connsiteY25" fmla="*/ 194124 h 555625"/>
                <a:gd name="connsiteX26" fmla="*/ 858390 w 1108076"/>
                <a:gd name="connsiteY26" fmla="*/ 80709 h 555625"/>
                <a:gd name="connsiteX27" fmla="*/ 782787 w 1108076"/>
                <a:gd name="connsiteY27" fmla="*/ 104490 h 555625"/>
                <a:gd name="connsiteX28" fmla="*/ 762747 w 1108076"/>
                <a:gd name="connsiteY28" fmla="*/ 101746 h 555625"/>
                <a:gd name="connsiteX29" fmla="*/ 595145 w 1108076"/>
                <a:gd name="connsiteY29" fmla="*/ 28575 h 555625"/>
                <a:gd name="connsiteX30" fmla="*/ 595956 w 1108076"/>
                <a:gd name="connsiteY30" fmla="*/ 0 h 555625"/>
                <a:gd name="connsiteX31" fmla="*/ 778205 w 1108076"/>
                <a:gd name="connsiteY31" fmla="*/ 73901 h 555625"/>
                <a:gd name="connsiteX32" fmla="*/ 859306 w 1108076"/>
                <a:gd name="connsiteY32" fmla="*/ 52004 h 555625"/>
                <a:gd name="connsiteX33" fmla="*/ 1015129 w 1108076"/>
                <a:gd name="connsiteY33" fmla="*/ 182471 h 555625"/>
                <a:gd name="connsiteX34" fmla="*/ 1108076 w 1108076"/>
                <a:gd name="connsiteY34" fmla="*/ 323887 h 555625"/>
                <a:gd name="connsiteX35" fmla="*/ 949519 w 1108076"/>
                <a:gd name="connsiteY35" fmla="*/ 479900 h 555625"/>
                <a:gd name="connsiteX36" fmla="*/ 934939 w 1108076"/>
                <a:gd name="connsiteY36" fmla="*/ 478987 h 555625"/>
                <a:gd name="connsiteX37" fmla="*/ 795519 w 1108076"/>
                <a:gd name="connsiteY37" fmla="*/ 555625 h 555625"/>
                <a:gd name="connsiteX38" fmla="*/ 682524 w 1108076"/>
                <a:gd name="connsiteY38" fmla="*/ 511832 h 555625"/>
                <a:gd name="connsiteX39" fmla="*/ 569529 w 1108076"/>
                <a:gd name="connsiteY39" fmla="*/ 555625 h 555625"/>
                <a:gd name="connsiteX40" fmla="*/ 457446 w 1108076"/>
                <a:gd name="connsiteY40" fmla="*/ 512744 h 555625"/>
                <a:gd name="connsiteX41" fmla="*/ 348096 w 1108076"/>
                <a:gd name="connsiteY41" fmla="*/ 555625 h 555625"/>
                <a:gd name="connsiteX42" fmla="*/ 206853 w 1108076"/>
                <a:gd name="connsiteY42" fmla="*/ 475338 h 555625"/>
                <a:gd name="connsiteX43" fmla="*/ 155823 w 1108076"/>
                <a:gd name="connsiteY43" fmla="*/ 484461 h 555625"/>
                <a:gd name="connsiteX44" fmla="*/ 0 w 1108076"/>
                <a:gd name="connsiteY44" fmla="*/ 325711 h 555625"/>
                <a:gd name="connsiteX45" fmla="*/ 155823 w 1108076"/>
                <a:gd name="connsiteY45" fmla="*/ 167874 h 555625"/>
                <a:gd name="connsiteX46" fmla="*/ 176782 w 1108076"/>
                <a:gd name="connsiteY46" fmla="*/ 168786 h 555625"/>
                <a:gd name="connsiteX47" fmla="*/ 325315 w 1108076"/>
                <a:gd name="connsiteY47" fmla="*/ 75726 h 555625"/>
                <a:gd name="connsiteX48" fmla="*/ 398215 w 1108076"/>
                <a:gd name="connsiteY48" fmla="*/ 93060 h 555625"/>
                <a:gd name="connsiteX49" fmla="*/ 595956 w 1108076"/>
                <a:gd name="connsiteY49" fmla="*/ 0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08076" h="555625">
                  <a:moveTo>
                    <a:pt x="595145" y="28575"/>
                  </a:moveTo>
                  <a:cubicBezTo>
                    <a:pt x="518631" y="28575"/>
                    <a:pt x="449403" y="63331"/>
                    <a:pt x="413879" y="119124"/>
                  </a:cubicBezTo>
                  <a:cubicBezTo>
                    <a:pt x="410235" y="126441"/>
                    <a:pt x="401127" y="128270"/>
                    <a:pt x="393840" y="123697"/>
                  </a:cubicBezTo>
                  <a:cubicBezTo>
                    <a:pt x="372889" y="110892"/>
                    <a:pt x="349206" y="104490"/>
                    <a:pt x="324612" y="104490"/>
                  </a:cubicBezTo>
                  <a:cubicBezTo>
                    <a:pt x="269959" y="104490"/>
                    <a:pt x="218950" y="139246"/>
                    <a:pt x="198000" y="190465"/>
                  </a:cubicBezTo>
                  <a:cubicBezTo>
                    <a:pt x="195267" y="196868"/>
                    <a:pt x="187980" y="201441"/>
                    <a:pt x="181604" y="199611"/>
                  </a:cubicBezTo>
                  <a:cubicBezTo>
                    <a:pt x="173406" y="197782"/>
                    <a:pt x="164297" y="196868"/>
                    <a:pt x="155188" y="196868"/>
                  </a:cubicBezTo>
                  <a:cubicBezTo>
                    <a:pt x="85050" y="196868"/>
                    <a:pt x="28575" y="254489"/>
                    <a:pt x="28575" y="325831"/>
                  </a:cubicBezTo>
                  <a:cubicBezTo>
                    <a:pt x="28575" y="397172"/>
                    <a:pt x="85050" y="455709"/>
                    <a:pt x="155188" y="455709"/>
                  </a:cubicBezTo>
                  <a:cubicBezTo>
                    <a:pt x="173406" y="455709"/>
                    <a:pt x="190713" y="452050"/>
                    <a:pt x="206198" y="444733"/>
                  </a:cubicBezTo>
                  <a:cubicBezTo>
                    <a:pt x="213485" y="441075"/>
                    <a:pt x="221683" y="443818"/>
                    <a:pt x="225326" y="451136"/>
                  </a:cubicBezTo>
                  <a:cubicBezTo>
                    <a:pt x="249009" y="497782"/>
                    <a:pt x="295464" y="527050"/>
                    <a:pt x="347385" y="527050"/>
                  </a:cubicBezTo>
                  <a:cubicBezTo>
                    <a:pt x="384731" y="527050"/>
                    <a:pt x="421166" y="510587"/>
                    <a:pt x="446671" y="483148"/>
                  </a:cubicBezTo>
                  <a:cubicBezTo>
                    <a:pt x="449403" y="479489"/>
                    <a:pt x="453047" y="478575"/>
                    <a:pt x="457601" y="478575"/>
                  </a:cubicBezTo>
                  <a:cubicBezTo>
                    <a:pt x="461245" y="478575"/>
                    <a:pt x="464889" y="480404"/>
                    <a:pt x="467621" y="483148"/>
                  </a:cubicBezTo>
                  <a:cubicBezTo>
                    <a:pt x="493126" y="510587"/>
                    <a:pt x="529561" y="527050"/>
                    <a:pt x="568729" y="527050"/>
                  </a:cubicBezTo>
                  <a:cubicBezTo>
                    <a:pt x="607897" y="527050"/>
                    <a:pt x="645243" y="510587"/>
                    <a:pt x="670748" y="481318"/>
                  </a:cubicBezTo>
                  <a:cubicBezTo>
                    <a:pt x="673481" y="478575"/>
                    <a:pt x="677124" y="476745"/>
                    <a:pt x="681679" y="476745"/>
                  </a:cubicBezTo>
                  <a:cubicBezTo>
                    <a:pt x="686233" y="476745"/>
                    <a:pt x="689877" y="478575"/>
                    <a:pt x="692609" y="481318"/>
                  </a:cubicBezTo>
                  <a:cubicBezTo>
                    <a:pt x="718114" y="510587"/>
                    <a:pt x="754550" y="527050"/>
                    <a:pt x="794628" y="527050"/>
                  </a:cubicBezTo>
                  <a:cubicBezTo>
                    <a:pt x="844727" y="527050"/>
                    <a:pt x="891182" y="499611"/>
                    <a:pt x="913043" y="457538"/>
                  </a:cubicBezTo>
                  <a:cubicBezTo>
                    <a:pt x="916687" y="452050"/>
                    <a:pt x="922152" y="448392"/>
                    <a:pt x="928528" y="449306"/>
                  </a:cubicBezTo>
                  <a:cubicBezTo>
                    <a:pt x="934904" y="451136"/>
                    <a:pt x="941281" y="451136"/>
                    <a:pt x="948568" y="451136"/>
                  </a:cubicBezTo>
                  <a:cubicBezTo>
                    <a:pt x="1019617" y="451136"/>
                    <a:pt x="1077913" y="394428"/>
                    <a:pt x="1077913" y="324002"/>
                  </a:cubicBezTo>
                  <a:cubicBezTo>
                    <a:pt x="1077913" y="271867"/>
                    <a:pt x="1045121" y="224307"/>
                    <a:pt x="995934" y="206014"/>
                  </a:cubicBezTo>
                  <a:cubicBezTo>
                    <a:pt x="991379" y="204185"/>
                    <a:pt x="987736" y="199611"/>
                    <a:pt x="986825" y="194124"/>
                  </a:cubicBezTo>
                  <a:cubicBezTo>
                    <a:pt x="979538" y="130099"/>
                    <a:pt x="923063" y="80709"/>
                    <a:pt x="858390" y="80709"/>
                  </a:cubicBezTo>
                  <a:cubicBezTo>
                    <a:pt x="831064" y="80709"/>
                    <a:pt x="804648" y="88941"/>
                    <a:pt x="782787" y="104490"/>
                  </a:cubicBezTo>
                  <a:cubicBezTo>
                    <a:pt x="776411" y="109063"/>
                    <a:pt x="768213" y="108148"/>
                    <a:pt x="762747" y="101746"/>
                  </a:cubicBezTo>
                  <a:cubicBezTo>
                    <a:pt x="725401" y="56014"/>
                    <a:pt x="662550" y="28575"/>
                    <a:pt x="595145" y="28575"/>
                  </a:cubicBezTo>
                  <a:close/>
                  <a:moveTo>
                    <a:pt x="595956" y="0"/>
                  </a:moveTo>
                  <a:cubicBezTo>
                    <a:pt x="667033" y="0"/>
                    <a:pt x="734465" y="27371"/>
                    <a:pt x="778205" y="73901"/>
                  </a:cubicBezTo>
                  <a:cubicBezTo>
                    <a:pt x="801897" y="59303"/>
                    <a:pt x="830146" y="52004"/>
                    <a:pt x="859306" y="52004"/>
                  </a:cubicBezTo>
                  <a:cubicBezTo>
                    <a:pt x="936762" y="52004"/>
                    <a:pt x="1003283" y="107658"/>
                    <a:pt x="1015129" y="182471"/>
                  </a:cubicBezTo>
                  <a:cubicBezTo>
                    <a:pt x="1071626" y="207105"/>
                    <a:pt x="1108076" y="262759"/>
                    <a:pt x="1108076" y="323887"/>
                  </a:cubicBezTo>
                  <a:cubicBezTo>
                    <a:pt x="1108076" y="409648"/>
                    <a:pt x="1036999" y="479900"/>
                    <a:pt x="949519" y="479900"/>
                  </a:cubicBezTo>
                  <a:cubicBezTo>
                    <a:pt x="944963" y="479900"/>
                    <a:pt x="939496" y="479900"/>
                    <a:pt x="934939" y="478987"/>
                  </a:cubicBezTo>
                  <a:cubicBezTo>
                    <a:pt x="905779" y="525517"/>
                    <a:pt x="852016" y="555625"/>
                    <a:pt x="795519" y="555625"/>
                  </a:cubicBezTo>
                  <a:cubicBezTo>
                    <a:pt x="752690" y="555625"/>
                    <a:pt x="712595" y="539203"/>
                    <a:pt x="682524" y="511832"/>
                  </a:cubicBezTo>
                  <a:cubicBezTo>
                    <a:pt x="652453" y="539203"/>
                    <a:pt x="612358" y="555625"/>
                    <a:pt x="569529" y="555625"/>
                  </a:cubicBezTo>
                  <a:cubicBezTo>
                    <a:pt x="527612" y="555625"/>
                    <a:pt x="487517" y="540115"/>
                    <a:pt x="457446" y="512744"/>
                  </a:cubicBezTo>
                  <a:cubicBezTo>
                    <a:pt x="427375" y="540115"/>
                    <a:pt x="388191" y="555625"/>
                    <a:pt x="348096" y="555625"/>
                  </a:cubicBezTo>
                  <a:cubicBezTo>
                    <a:pt x="289777" y="555625"/>
                    <a:pt x="236924" y="525517"/>
                    <a:pt x="206853" y="475338"/>
                  </a:cubicBezTo>
                  <a:cubicBezTo>
                    <a:pt x="190451" y="481724"/>
                    <a:pt x="173137" y="484461"/>
                    <a:pt x="155823" y="484461"/>
                  </a:cubicBezTo>
                  <a:cubicBezTo>
                    <a:pt x="70166" y="484461"/>
                    <a:pt x="0" y="413297"/>
                    <a:pt x="0" y="325711"/>
                  </a:cubicBezTo>
                  <a:cubicBezTo>
                    <a:pt x="0" y="238125"/>
                    <a:pt x="70166" y="167874"/>
                    <a:pt x="155823" y="167874"/>
                  </a:cubicBezTo>
                  <a:cubicBezTo>
                    <a:pt x="163113" y="167874"/>
                    <a:pt x="169492" y="167874"/>
                    <a:pt x="176782" y="168786"/>
                  </a:cubicBezTo>
                  <a:cubicBezTo>
                    <a:pt x="205031" y="111308"/>
                    <a:pt x="261528" y="75726"/>
                    <a:pt x="325315" y="75726"/>
                  </a:cubicBezTo>
                  <a:cubicBezTo>
                    <a:pt x="350830" y="75726"/>
                    <a:pt x="375434" y="81200"/>
                    <a:pt x="398215" y="93060"/>
                  </a:cubicBezTo>
                  <a:cubicBezTo>
                    <a:pt x="440132" y="35582"/>
                    <a:pt x="514855" y="0"/>
                    <a:pt x="595956" y="0"/>
                  </a:cubicBezTo>
                  <a:close/>
                </a:path>
              </a:pathLst>
            </a:custGeom>
            <a:solidFill>
              <a:schemeClr val="bg1"/>
            </a:solidFill>
            <a:ln w="12700">
              <a:solidFill>
                <a:schemeClr val="tx1"/>
              </a:solidFill>
            </a:ln>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ysClr val="windowText" lastClr="000000"/>
                </a:solidFill>
              </a:endParaRPr>
            </a:p>
          </p:txBody>
        </p:sp>
        <p:grpSp>
          <p:nvGrpSpPr>
            <p:cNvPr id="149" name="Group 148"/>
            <p:cNvGrpSpPr/>
            <p:nvPr/>
          </p:nvGrpSpPr>
          <p:grpSpPr>
            <a:xfrm>
              <a:off x="10126599" y="2640792"/>
              <a:ext cx="510994" cy="634108"/>
              <a:chOff x="4121615" y="3476021"/>
              <a:chExt cx="241810" cy="300071"/>
            </a:xfrm>
            <a:solidFill>
              <a:schemeClr val="accent1"/>
            </a:solidFill>
          </p:grpSpPr>
          <p:sp>
            <p:nvSpPr>
              <p:cNvPr id="150" name="Freeform 149"/>
              <p:cNvSpPr>
                <a:spLocks/>
              </p:cNvSpPr>
              <p:nvPr/>
            </p:nvSpPr>
            <p:spPr bwMode="auto">
              <a:xfrm>
                <a:off x="4121615" y="3526363"/>
                <a:ext cx="241810" cy="53736"/>
              </a:xfrm>
              <a:custGeom>
                <a:avLst/>
                <a:gdLst>
                  <a:gd name="T0" fmla="*/ 442 w 885"/>
                  <a:gd name="T1" fmla="*/ 198 h 198"/>
                  <a:gd name="T2" fmla="*/ 0 w 885"/>
                  <a:gd name="T3" fmla="*/ 24 h 198"/>
                  <a:gd name="T4" fmla="*/ 24 w 885"/>
                  <a:gd name="T5" fmla="*/ 0 h 198"/>
                  <a:gd name="T6" fmla="*/ 48 w 885"/>
                  <a:gd name="T7" fmla="*/ 24 h 198"/>
                  <a:gd name="T8" fmla="*/ 442 w 885"/>
                  <a:gd name="T9" fmla="*/ 150 h 198"/>
                  <a:gd name="T10" fmla="*/ 837 w 885"/>
                  <a:gd name="T11" fmla="*/ 24 h 198"/>
                  <a:gd name="T12" fmla="*/ 861 w 885"/>
                  <a:gd name="T13" fmla="*/ 0 h 198"/>
                  <a:gd name="T14" fmla="*/ 885 w 885"/>
                  <a:gd name="T15" fmla="*/ 24 h 198"/>
                  <a:gd name="T16" fmla="*/ 442 w 885"/>
                  <a:gd name="T17"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5" h="198">
                    <a:moveTo>
                      <a:pt x="442" y="198"/>
                    </a:moveTo>
                    <a:cubicBezTo>
                      <a:pt x="228" y="198"/>
                      <a:pt x="0" y="137"/>
                      <a:pt x="0" y="24"/>
                    </a:cubicBezTo>
                    <a:cubicBezTo>
                      <a:pt x="0" y="11"/>
                      <a:pt x="11" y="0"/>
                      <a:pt x="24" y="0"/>
                    </a:cubicBezTo>
                    <a:cubicBezTo>
                      <a:pt x="37" y="0"/>
                      <a:pt x="48" y="11"/>
                      <a:pt x="48" y="24"/>
                    </a:cubicBezTo>
                    <a:cubicBezTo>
                      <a:pt x="48" y="84"/>
                      <a:pt x="217" y="150"/>
                      <a:pt x="442" y="150"/>
                    </a:cubicBezTo>
                    <a:cubicBezTo>
                      <a:pt x="668" y="150"/>
                      <a:pt x="837" y="84"/>
                      <a:pt x="837" y="24"/>
                    </a:cubicBezTo>
                    <a:cubicBezTo>
                      <a:pt x="837" y="11"/>
                      <a:pt x="847" y="0"/>
                      <a:pt x="861" y="0"/>
                    </a:cubicBezTo>
                    <a:cubicBezTo>
                      <a:pt x="874" y="0"/>
                      <a:pt x="885" y="11"/>
                      <a:pt x="885" y="24"/>
                    </a:cubicBezTo>
                    <a:cubicBezTo>
                      <a:pt x="885" y="137"/>
                      <a:pt x="657" y="198"/>
                      <a:pt x="442" y="198"/>
                    </a:cubicBezTo>
                    <a:close/>
                  </a:path>
                </a:pathLst>
              </a:custGeom>
              <a:grpFill/>
              <a:ln w="6350">
                <a:solidFill>
                  <a:schemeClr val="tx1"/>
                </a:solid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51" name="Freeform 150"/>
              <p:cNvSpPr>
                <a:spLocks noEditPoints="1"/>
              </p:cNvSpPr>
              <p:nvPr/>
            </p:nvSpPr>
            <p:spPr bwMode="auto">
              <a:xfrm>
                <a:off x="4121615" y="3476021"/>
                <a:ext cx="241810" cy="300071"/>
              </a:xfrm>
              <a:custGeom>
                <a:avLst/>
                <a:gdLst>
                  <a:gd name="T0" fmla="*/ 895 w 895"/>
                  <a:gd name="T1" fmla="*/ 216 h 1108"/>
                  <a:gd name="T2" fmla="*/ 895 w 895"/>
                  <a:gd name="T3" fmla="*/ 213 h 1108"/>
                  <a:gd name="T4" fmla="*/ 750 w 895"/>
                  <a:gd name="T5" fmla="*/ 53 h 1108"/>
                  <a:gd name="T6" fmla="*/ 447 w 895"/>
                  <a:gd name="T7" fmla="*/ 0 h 1108"/>
                  <a:gd name="T8" fmla="*/ 145 w 895"/>
                  <a:gd name="T9" fmla="*/ 53 h 1108"/>
                  <a:gd name="T10" fmla="*/ 0 w 895"/>
                  <a:gd name="T11" fmla="*/ 213 h 1108"/>
                  <a:gd name="T12" fmla="*/ 0 w 895"/>
                  <a:gd name="T13" fmla="*/ 216 h 1108"/>
                  <a:gd name="T14" fmla="*/ 0 w 895"/>
                  <a:gd name="T15" fmla="*/ 219 h 1108"/>
                  <a:gd name="T16" fmla="*/ 0 w 895"/>
                  <a:gd name="T17" fmla="*/ 225 h 1108"/>
                  <a:gd name="T18" fmla="*/ 0 w 895"/>
                  <a:gd name="T19" fmla="*/ 895 h 1108"/>
                  <a:gd name="T20" fmla="*/ 145 w 895"/>
                  <a:gd name="T21" fmla="*/ 1055 h 1108"/>
                  <a:gd name="T22" fmla="*/ 447 w 895"/>
                  <a:gd name="T23" fmla="*/ 1108 h 1108"/>
                  <a:gd name="T24" fmla="*/ 750 w 895"/>
                  <a:gd name="T25" fmla="*/ 1055 h 1108"/>
                  <a:gd name="T26" fmla="*/ 895 w 895"/>
                  <a:gd name="T27" fmla="*/ 895 h 1108"/>
                  <a:gd name="T28" fmla="*/ 895 w 895"/>
                  <a:gd name="T29" fmla="*/ 225 h 1108"/>
                  <a:gd name="T30" fmla="*/ 894 w 895"/>
                  <a:gd name="T31" fmla="*/ 220 h 1108"/>
                  <a:gd name="T32" fmla="*/ 895 w 895"/>
                  <a:gd name="T33" fmla="*/ 216 h 1108"/>
                  <a:gd name="T34" fmla="*/ 847 w 895"/>
                  <a:gd name="T35" fmla="*/ 895 h 1108"/>
                  <a:gd name="T36" fmla="*/ 731 w 895"/>
                  <a:gd name="T37" fmla="*/ 1011 h 1108"/>
                  <a:gd name="T38" fmla="*/ 447 w 895"/>
                  <a:gd name="T39" fmla="*/ 1060 h 1108"/>
                  <a:gd name="T40" fmla="*/ 163 w 895"/>
                  <a:gd name="T41" fmla="*/ 1011 h 1108"/>
                  <a:gd name="T42" fmla="*/ 48 w 895"/>
                  <a:gd name="T43" fmla="*/ 895 h 1108"/>
                  <a:gd name="T44" fmla="*/ 48 w 895"/>
                  <a:gd name="T45" fmla="*/ 232 h 1108"/>
                  <a:gd name="T46" fmla="*/ 49 w 895"/>
                  <a:gd name="T47" fmla="*/ 222 h 1108"/>
                  <a:gd name="T48" fmla="*/ 48 w 895"/>
                  <a:gd name="T49" fmla="*/ 212 h 1108"/>
                  <a:gd name="T50" fmla="*/ 163 w 895"/>
                  <a:gd name="T51" fmla="*/ 98 h 1108"/>
                  <a:gd name="T52" fmla="*/ 447 w 895"/>
                  <a:gd name="T53" fmla="*/ 48 h 1108"/>
                  <a:gd name="T54" fmla="*/ 731 w 895"/>
                  <a:gd name="T55" fmla="*/ 98 h 1108"/>
                  <a:gd name="T56" fmla="*/ 847 w 895"/>
                  <a:gd name="T57" fmla="*/ 212 h 1108"/>
                  <a:gd name="T58" fmla="*/ 846 w 895"/>
                  <a:gd name="T59" fmla="*/ 222 h 1108"/>
                  <a:gd name="T60" fmla="*/ 847 w 895"/>
                  <a:gd name="T61" fmla="*/ 232 h 1108"/>
                  <a:gd name="T62" fmla="*/ 847 w 895"/>
                  <a:gd name="T63" fmla="*/ 895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5" h="1108">
                    <a:moveTo>
                      <a:pt x="895" y="216"/>
                    </a:moveTo>
                    <a:cubicBezTo>
                      <a:pt x="895" y="215"/>
                      <a:pt x="895" y="214"/>
                      <a:pt x="895" y="213"/>
                    </a:cubicBezTo>
                    <a:cubicBezTo>
                      <a:pt x="895" y="149"/>
                      <a:pt x="843" y="92"/>
                      <a:pt x="750" y="53"/>
                    </a:cubicBezTo>
                    <a:cubicBezTo>
                      <a:pt x="668" y="19"/>
                      <a:pt x="561" y="0"/>
                      <a:pt x="447" y="0"/>
                    </a:cubicBezTo>
                    <a:cubicBezTo>
                      <a:pt x="334" y="0"/>
                      <a:pt x="227" y="19"/>
                      <a:pt x="145" y="53"/>
                    </a:cubicBezTo>
                    <a:cubicBezTo>
                      <a:pt x="51" y="92"/>
                      <a:pt x="0" y="149"/>
                      <a:pt x="0" y="213"/>
                    </a:cubicBezTo>
                    <a:cubicBezTo>
                      <a:pt x="0" y="214"/>
                      <a:pt x="0" y="215"/>
                      <a:pt x="0" y="216"/>
                    </a:cubicBezTo>
                    <a:cubicBezTo>
                      <a:pt x="0" y="219"/>
                      <a:pt x="0" y="219"/>
                      <a:pt x="0" y="219"/>
                    </a:cubicBezTo>
                    <a:cubicBezTo>
                      <a:pt x="0" y="221"/>
                      <a:pt x="0" y="223"/>
                      <a:pt x="0" y="225"/>
                    </a:cubicBezTo>
                    <a:cubicBezTo>
                      <a:pt x="0" y="895"/>
                      <a:pt x="0" y="895"/>
                      <a:pt x="0" y="895"/>
                    </a:cubicBezTo>
                    <a:cubicBezTo>
                      <a:pt x="0" y="960"/>
                      <a:pt x="51" y="1016"/>
                      <a:pt x="145" y="1055"/>
                    </a:cubicBezTo>
                    <a:cubicBezTo>
                      <a:pt x="227" y="1089"/>
                      <a:pt x="334" y="1108"/>
                      <a:pt x="447" y="1108"/>
                    </a:cubicBezTo>
                    <a:cubicBezTo>
                      <a:pt x="561" y="1108"/>
                      <a:pt x="668" y="1089"/>
                      <a:pt x="750" y="1055"/>
                    </a:cubicBezTo>
                    <a:cubicBezTo>
                      <a:pt x="843" y="1016"/>
                      <a:pt x="895" y="960"/>
                      <a:pt x="895" y="895"/>
                    </a:cubicBezTo>
                    <a:cubicBezTo>
                      <a:pt x="895" y="225"/>
                      <a:pt x="895" y="225"/>
                      <a:pt x="895" y="225"/>
                    </a:cubicBezTo>
                    <a:cubicBezTo>
                      <a:pt x="895" y="223"/>
                      <a:pt x="895" y="221"/>
                      <a:pt x="894" y="220"/>
                    </a:cubicBezTo>
                    <a:lnTo>
                      <a:pt x="895" y="216"/>
                    </a:lnTo>
                    <a:close/>
                    <a:moveTo>
                      <a:pt x="847" y="895"/>
                    </a:moveTo>
                    <a:cubicBezTo>
                      <a:pt x="847" y="939"/>
                      <a:pt x="806" y="980"/>
                      <a:pt x="731" y="1011"/>
                    </a:cubicBezTo>
                    <a:cubicBezTo>
                      <a:pt x="655" y="1042"/>
                      <a:pt x="554" y="1060"/>
                      <a:pt x="447" y="1060"/>
                    </a:cubicBezTo>
                    <a:cubicBezTo>
                      <a:pt x="340" y="1060"/>
                      <a:pt x="239" y="1042"/>
                      <a:pt x="163" y="1011"/>
                    </a:cubicBezTo>
                    <a:cubicBezTo>
                      <a:pt x="89" y="980"/>
                      <a:pt x="48" y="939"/>
                      <a:pt x="48" y="895"/>
                    </a:cubicBezTo>
                    <a:cubicBezTo>
                      <a:pt x="48" y="232"/>
                      <a:pt x="48" y="232"/>
                      <a:pt x="48" y="232"/>
                    </a:cubicBezTo>
                    <a:cubicBezTo>
                      <a:pt x="49" y="229"/>
                      <a:pt x="49" y="226"/>
                      <a:pt x="49" y="222"/>
                    </a:cubicBezTo>
                    <a:cubicBezTo>
                      <a:pt x="48" y="212"/>
                      <a:pt x="48" y="212"/>
                      <a:pt x="48" y="212"/>
                    </a:cubicBezTo>
                    <a:cubicBezTo>
                      <a:pt x="48" y="169"/>
                      <a:pt x="89" y="128"/>
                      <a:pt x="163" y="98"/>
                    </a:cubicBezTo>
                    <a:cubicBezTo>
                      <a:pt x="239" y="66"/>
                      <a:pt x="340" y="48"/>
                      <a:pt x="447" y="48"/>
                    </a:cubicBezTo>
                    <a:cubicBezTo>
                      <a:pt x="554" y="48"/>
                      <a:pt x="655" y="66"/>
                      <a:pt x="731" y="98"/>
                    </a:cubicBezTo>
                    <a:cubicBezTo>
                      <a:pt x="805" y="128"/>
                      <a:pt x="846" y="169"/>
                      <a:pt x="847" y="212"/>
                    </a:cubicBezTo>
                    <a:cubicBezTo>
                      <a:pt x="846" y="222"/>
                      <a:pt x="846" y="222"/>
                      <a:pt x="846" y="222"/>
                    </a:cubicBezTo>
                    <a:cubicBezTo>
                      <a:pt x="846" y="226"/>
                      <a:pt x="846" y="229"/>
                      <a:pt x="847" y="232"/>
                    </a:cubicBezTo>
                    <a:lnTo>
                      <a:pt x="847" y="895"/>
                    </a:lnTo>
                    <a:close/>
                  </a:path>
                </a:pathLst>
              </a:custGeom>
              <a:grpFill/>
              <a:ln w="6350">
                <a:solidFill>
                  <a:schemeClr val="tx1"/>
                </a:solidFill>
                <a:round/>
                <a:headEnd/>
                <a:tailEnd/>
              </a:ln>
              <a:extLst/>
            </p:spPr>
            <p:txBody>
              <a:bodyPr vert="horz" wrap="square" lIns="0" tIns="93260" rIns="0" bIns="0" numCol="1" anchor="ctr" anchorCtr="0" compatLnSpc="1">
                <a:prstTxWarp prst="textNoShape">
                  <a:avLst/>
                </a:prstTxWarp>
              </a:bodyPr>
              <a:lstStyle/>
              <a:p>
                <a:pPr algn="ctr" defTabSz="932597">
                  <a:defRPr/>
                </a:pPr>
                <a:endParaRPr lang="en-US" sz="816" kern="0" dirty="0">
                  <a:solidFill>
                    <a:sysClr val="windowText" lastClr="000000"/>
                  </a:solidFill>
                </a:endParaRPr>
              </a:p>
            </p:txBody>
          </p:sp>
        </p:grpSp>
      </p:grpSp>
    </p:spTree>
    <p:extLst>
      <p:ext uri="{BB962C8B-B14F-4D97-AF65-F5344CB8AC3E}">
        <p14:creationId xmlns:p14="http://schemas.microsoft.com/office/powerpoint/2010/main" val="206491497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Freeform 101"/>
          <p:cNvSpPr>
            <a:spLocks/>
          </p:cNvSpPr>
          <p:nvPr/>
        </p:nvSpPr>
        <p:spPr bwMode="auto">
          <a:xfrm>
            <a:off x="11101634" y="5850629"/>
            <a:ext cx="80955" cy="524589"/>
          </a:xfrm>
          <a:custGeom>
            <a:avLst/>
            <a:gdLst>
              <a:gd name="T0" fmla="*/ 18 w 36"/>
              <a:gd name="T1" fmla="*/ 236 h 236"/>
              <a:gd name="T2" fmla="*/ 0 w 36"/>
              <a:gd name="T3" fmla="*/ 218 h 236"/>
              <a:gd name="T4" fmla="*/ 0 w 36"/>
              <a:gd name="T5" fmla="*/ 18 h 236"/>
              <a:gd name="T6" fmla="*/ 18 w 36"/>
              <a:gd name="T7" fmla="*/ 0 h 236"/>
              <a:gd name="T8" fmla="*/ 36 w 36"/>
              <a:gd name="T9" fmla="*/ 18 h 236"/>
              <a:gd name="T10" fmla="*/ 36 w 36"/>
              <a:gd name="T11" fmla="*/ 218 h 236"/>
              <a:gd name="T12" fmla="*/ 18 w 36"/>
              <a:gd name="T13" fmla="*/ 236 h 236"/>
            </a:gdLst>
            <a:ahLst/>
            <a:cxnLst>
              <a:cxn ang="0">
                <a:pos x="T0" y="T1"/>
              </a:cxn>
              <a:cxn ang="0">
                <a:pos x="T2" y="T3"/>
              </a:cxn>
              <a:cxn ang="0">
                <a:pos x="T4" y="T5"/>
              </a:cxn>
              <a:cxn ang="0">
                <a:pos x="T6" y="T7"/>
              </a:cxn>
              <a:cxn ang="0">
                <a:pos x="T8" y="T9"/>
              </a:cxn>
              <a:cxn ang="0">
                <a:pos x="T10" y="T11"/>
              </a:cxn>
              <a:cxn ang="0">
                <a:pos x="T12" y="T13"/>
              </a:cxn>
            </a:cxnLst>
            <a:rect l="0" t="0" r="r" b="b"/>
            <a:pathLst>
              <a:path w="36" h="236">
                <a:moveTo>
                  <a:pt x="18" y="236"/>
                </a:moveTo>
                <a:cubicBezTo>
                  <a:pt x="8" y="236"/>
                  <a:pt x="0" y="228"/>
                  <a:pt x="0" y="218"/>
                </a:cubicBezTo>
                <a:cubicBezTo>
                  <a:pt x="0" y="18"/>
                  <a:pt x="0" y="18"/>
                  <a:pt x="0" y="18"/>
                </a:cubicBezTo>
                <a:cubicBezTo>
                  <a:pt x="0" y="8"/>
                  <a:pt x="8" y="0"/>
                  <a:pt x="18" y="0"/>
                </a:cubicBezTo>
                <a:cubicBezTo>
                  <a:pt x="28" y="0"/>
                  <a:pt x="36" y="8"/>
                  <a:pt x="36" y="18"/>
                </a:cubicBezTo>
                <a:cubicBezTo>
                  <a:pt x="36" y="218"/>
                  <a:pt x="36" y="218"/>
                  <a:pt x="36" y="218"/>
                </a:cubicBezTo>
                <a:cubicBezTo>
                  <a:pt x="36" y="228"/>
                  <a:pt x="28" y="236"/>
                  <a:pt x="18" y="236"/>
                </a:cubicBezTo>
                <a:close/>
              </a:path>
            </a:pathLst>
          </a:custGeom>
          <a:solidFill>
            <a:schemeClr val="bg1"/>
          </a:solidFill>
          <a:ln w="47625">
            <a:solidFill>
              <a:schemeClr val="tx1"/>
            </a:solid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93" name="Freeform 92"/>
          <p:cNvSpPr>
            <a:spLocks/>
          </p:cNvSpPr>
          <p:nvPr/>
        </p:nvSpPr>
        <p:spPr bwMode="auto">
          <a:xfrm>
            <a:off x="9129566" y="2957292"/>
            <a:ext cx="1319568" cy="565067"/>
          </a:xfrm>
          <a:custGeom>
            <a:avLst/>
            <a:gdLst>
              <a:gd name="connsiteX0" fmla="*/ 77787 w 1293812"/>
              <a:gd name="connsiteY0" fmla="*/ 77788 h 554038"/>
              <a:gd name="connsiteX1" fmla="*/ 77787 w 1293812"/>
              <a:gd name="connsiteY1" fmla="*/ 476251 h 554038"/>
              <a:gd name="connsiteX2" fmla="*/ 1216024 w 1293812"/>
              <a:gd name="connsiteY2" fmla="*/ 476251 h 554038"/>
              <a:gd name="connsiteX3" fmla="*/ 1216024 w 1293812"/>
              <a:gd name="connsiteY3" fmla="*/ 77788 h 554038"/>
              <a:gd name="connsiteX4" fmla="*/ 39141 w 1293812"/>
              <a:gd name="connsiteY4" fmla="*/ 0 h 554038"/>
              <a:gd name="connsiteX5" fmla="*/ 1254671 w 1293812"/>
              <a:gd name="connsiteY5" fmla="*/ 0 h 554038"/>
              <a:gd name="connsiteX6" fmla="*/ 1293812 w 1293812"/>
              <a:gd name="connsiteY6" fmla="*/ 39109 h 554038"/>
              <a:gd name="connsiteX7" fmla="*/ 1293812 w 1293812"/>
              <a:gd name="connsiteY7" fmla="*/ 514930 h 554038"/>
              <a:gd name="connsiteX8" fmla="*/ 1254671 w 1293812"/>
              <a:gd name="connsiteY8" fmla="*/ 554038 h 554038"/>
              <a:gd name="connsiteX9" fmla="*/ 39141 w 1293812"/>
              <a:gd name="connsiteY9" fmla="*/ 554038 h 554038"/>
              <a:gd name="connsiteX10" fmla="*/ 0 w 1293812"/>
              <a:gd name="connsiteY10" fmla="*/ 514930 h 554038"/>
              <a:gd name="connsiteX11" fmla="*/ 0 w 1293812"/>
              <a:gd name="connsiteY11" fmla="*/ 39109 h 554038"/>
              <a:gd name="connsiteX12" fmla="*/ 39141 w 1293812"/>
              <a:gd name="connsiteY12" fmla="*/ 0 h 55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3812" h="554038">
                <a:moveTo>
                  <a:pt x="77787" y="77788"/>
                </a:moveTo>
                <a:lnTo>
                  <a:pt x="77787" y="476251"/>
                </a:lnTo>
                <a:lnTo>
                  <a:pt x="1216024" y="476251"/>
                </a:lnTo>
                <a:lnTo>
                  <a:pt x="1216024" y="77788"/>
                </a:lnTo>
                <a:close/>
                <a:moveTo>
                  <a:pt x="39141" y="0"/>
                </a:moveTo>
                <a:cubicBezTo>
                  <a:pt x="1254671" y="0"/>
                  <a:pt x="1254671" y="0"/>
                  <a:pt x="1254671" y="0"/>
                </a:cubicBezTo>
                <a:cubicBezTo>
                  <a:pt x="1276416" y="0"/>
                  <a:pt x="1293812" y="17382"/>
                  <a:pt x="1293812" y="39109"/>
                </a:cubicBezTo>
                <a:cubicBezTo>
                  <a:pt x="1293812" y="514930"/>
                  <a:pt x="1293812" y="514930"/>
                  <a:pt x="1293812" y="514930"/>
                </a:cubicBezTo>
                <a:cubicBezTo>
                  <a:pt x="1293812" y="536657"/>
                  <a:pt x="1276416" y="554038"/>
                  <a:pt x="1254671" y="554038"/>
                </a:cubicBezTo>
                <a:cubicBezTo>
                  <a:pt x="39141" y="554038"/>
                  <a:pt x="39141" y="554038"/>
                  <a:pt x="39141" y="554038"/>
                </a:cubicBezTo>
                <a:cubicBezTo>
                  <a:pt x="17396" y="554038"/>
                  <a:pt x="0" y="536657"/>
                  <a:pt x="0" y="514930"/>
                </a:cubicBezTo>
                <a:cubicBezTo>
                  <a:pt x="0" y="39109"/>
                  <a:pt x="0" y="39109"/>
                  <a:pt x="0" y="39109"/>
                </a:cubicBezTo>
                <a:cubicBezTo>
                  <a:pt x="0" y="17382"/>
                  <a:pt x="17396" y="0"/>
                  <a:pt x="39141" y="0"/>
                </a:cubicBezTo>
                <a:close/>
              </a:path>
            </a:pathLst>
          </a:custGeom>
          <a:solidFill>
            <a:schemeClr val="bg1"/>
          </a:solidFill>
          <a:ln w="53975">
            <a:solidFill>
              <a:schemeClr val="tx1"/>
            </a:solidFill>
          </a:ln>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ysClr val="windowText" lastClr="000000"/>
              </a:solidFill>
            </a:endParaRPr>
          </a:p>
        </p:txBody>
      </p:sp>
      <p:sp>
        <p:nvSpPr>
          <p:cNvPr id="2" name="Title 1"/>
          <p:cNvSpPr>
            <a:spLocks noGrp="1"/>
          </p:cNvSpPr>
          <p:nvPr>
            <p:ph type="title"/>
          </p:nvPr>
        </p:nvSpPr>
        <p:spPr/>
        <p:txBody>
          <a:bodyPr/>
          <a:lstStyle/>
          <a:p>
            <a:r>
              <a:rPr lang="en-US" dirty="0"/>
              <a:t>And leverages advanced analytics</a:t>
            </a:r>
          </a:p>
        </p:txBody>
      </p:sp>
      <p:grpSp>
        <p:nvGrpSpPr>
          <p:cNvPr id="82" name="Group 81"/>
          <p:cNvGrpSpPr/>
          <p:nvPr/>
        </p:nvGrpSpPr>
        <p:grpSpPr>
          <a:xfrm>
            <a:off x="10214365" y="2524992"/>
            <a:ext cx="246104" cy="320582"/>
            <a:chOff x="9717088" y="2738438"/>
            <a:chExt cx="241300" cy="314325"/>
          </a:xfrm>
        </p:grpSpPr>
        <p:sp>
          <p:nvSpPr>
            <p:cNvPr id="210" name="Freeform 209"/>
            <p:cNvSpPr>
              <a:spLocks/>
            </p:cNvSpPr>
            <p:nvPr/>
          </p:nvSpPr>
          <p:spPr bwMode="auto">
            <a:xfrm>
              <a:off x="9717088" y="2738438"/>
              <a:ext cx="241300" cy="314325"/>
            </a:xfrm>
            <a:custGeom>
              <a:avLst/>
              <a:gdLst>
                <a:gd name="connsiteX0" fmla="*/ 120357 w 241300"/>
                <a:gd name="connsiteY0" fmla="*/ 25400 h 314325"/>
                <a:gd name="connsiteX1" fmla="*/ 26987 w 241300"/>
                <a:gd name="connsiteY1" fmla="*/ 119116 h 314325"/>
                <a:gd name="connsiteX2" fmla="*/ 120357 w 241300"/>
                <a:gd name="connsiteY2" fmla="*/ 282575 h 314325"/>
                <a:gd name="connsiteX3" fmla="*/ 215899 w 241300"/>
                <a:gd name="connsiteY3" fmla="*/ 119116 h 314325"/>
                <a:gd name="connsiteX4" fmla="*/ 120357 w 241300"/>
                <a:gd name="connsiteY4" fmla="*/ 25400 h 314325"/>
                <a:gd name="connsiteX5" fmla="*/ 119563 w 241300"/>
                <a:gd name="connsiteY5" fmla="*/ 0 h 314325"/>
                <a:gd name="connsiteX6" fmla="*/ 241300 w 241300"/>
                <a:gd name="connsiteY6" fmla="*/ 119227 h 314325"/>
                <a:gd name="connsiteX7" fmla="*/ 130432 w 241300"/>
                <a:gd name="connsiteY7" fmla="*/ 309990 h 314325"/>
                <a:gd name="connsiteX8" fmla="*/ 119563 w 241300"/>
                <a:gd name="connsiteY8" fmla="*/ 314325 h 314325"/>
                <a:gd name="connsiteX9" fmla="*/ 110868 w 241300"/>
                <a:gd name="connsiteY9" fmla="*/ 309990 h 314325"/>
                <a:gd name="connsiteX10" fmla="*/ 0 w 241300"/>
                <a:gd name="connsiteY10" fmla="*/ 119227 h 314325"/>
                <a:gd name="connsiteX11" fmla="*/ 119563 w 241300"/>
                <a:gd name="connsiteY11" fmla="*/ 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00" h="314325">
                  <a:moveTo>
                    <a:pt x="120357" y="25400"/>
                  </a:moveTo>
                  <a:cubicBezTo>
                    <a:pt x="68244" y="25400"/>
                    <a:pt x="26987" y="66810"/>
                    <a:pt x="26987" y="119116"/>
                  </a:cubicBezTo>
                  <a:cubicBezTo>
                    <a:pt x="26987" y="160526"/>
                    <a:pt x="87786" y="243345"/>
                    <a:pt x="120357" y="282575"/>
                  </a:cubicBezTo>
                  <a:cubicBezTo>
                    <a:pt x="155100" y="243345"/>
                    <a:pt x="215899" y="160526"/>
                    <a:pt x="215899" y="119116"/>
                  </a:cubicBezTo>
                  <a:cubicBezTo>
                    <a:pt x="215899" y="66810"/>
                    <a:pt x="172471" y="25400"/>
                    <a:pt x="120357" y="25400"/>
                  </a:cubicBezTo>
                  <a:close/>
                  <a:moveTo>
                    <a:pt x="119563" y="0"/>
                  </a:moveTo>
                  <a:cubicBezTo>
                    <a:pt x="186953" y="0"/>
                    <a:pt x="241300" y="54194"/>
                    <a:pt x="241300" y="119227"/>
                  </a:cubicBezTo>
                  <a:cubicBezTo>
                    <a:pt x="241300" y="182092"/>
                    <a:pt x="141302" y="296983"/>
                    <a:pt x="130432" y="309990"/>
                  </a:cubicBezTo>
                  <a:cubicBezTo>
                    <a:pt x="128259" y="312157"/>
                    <a:pt x="123911" y="314325"/>
                    <a:pt x="119563" y="314325"/>
                  </a:cubicBezTo>
                  <a:cubicBezTo>
                    <a:pt x="117389" y="314325"/>
                    <a:pt x="113041" y="312157"/>
                    <a:pt x="110868" y="309990"/>
                  </a:cubicBezTo>
                  <a:cubicBezTo>
                    <a:pt x="99998" y="296983"/>
                    <a:pt x="0" y="182092"/>
                    <a:pt x="0" y="119227"/>
                  </a:cubicBezTo>
                  <a:cubicBezTo>
                    <a:pt x="0" y="54194"/>
                    <a:pt x="54347" y="0"/>
                    <a:pt x="119563" y="0"/>
                  </a:cubicBezTo>
                  <a:close/>
                </a:path>
              </a:pathLst>
            </a:custGeom>
            <a:solidFill>
              <a:srgbClr val="0072C6"/>
            </a:solidFill>
            <a:ln w="6350">
              <a:solidFill>
                <a:schemeClr val="tx1"/>
              </a:solidFill>
              <a:round/>
              <a:headEnd/>
              <a:tailEnd/>
            </a:ln>
            <a:extLst/>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ysClr val="windowText" lastClr="000000"/>
                </a:solidFill>
              </a:endParaRPr>
            </a:p>
          </p:txBody>
        </p:sp>
        <p:sp>
          <p:nvSpPr>
            <p:cNvPr id="211" name="Freeform 210"/>
            <p:cNvSpPr>
              <a:spLocks noChangeArrowheads="1"/>
            </p:cNvSpPr>
            <p:nvPr/>
          </p:nvSpPr>
          <p:spPr bwMode="auto">
            <a:xfrm>
              <a:off x="9771062" y="2794000"/>
              <a:ext cx="128588" cy="128588"/>
            </a:xfrm>
            <a:custGeom>
              <a:avLst/>
              <a:gdLst>
                <a:gd name="connsiteX0" fmla="*/ 65087 w 128588"/>
                <a:gd name="connsiteY0" fmla="*/ 26988 h 128588"/>
                <a:gd name="connsiteX1" fmla="*/ 26987 w 128588"/>
                <a:gd name="connsiteY1" fmla="*/ 65088 h 128588"/>
                <a:gd name="connsiteX2" fmla="*/ 65087 w 128588"/>
                <a:gd name="connsiteY2" fmla="*/ 103188 h 128588"/>
                <a:gd name="connsiteX3" fmla="*/ 103187 w 128588"/>
                <a:gd name="connsiteY3" fmla="*/ 65088 h 128588"/>
                <a:gd name="connsiteX4" fmla="*/ 65087 w 128588"/>
                <a:gd name="connsiteY4" fmla="*/ 26988 h 128588"/>
                <a:gd name="connsiteX5" fmla="*/ 64294 w 128588"/>
                <a:gd name="connsiteY5" fmla="*/ 0 h 128588"/>
                <a:gd name="connsiteX6" fmla="*/ 128588 w 128588"/>
                <a:gd name="connsiteY6" fmla="*/ 64294 h 128588"/>
                <a:gd name="connsiteX7" fmla="*/ 64294 w 128588"/>
                <a:gd name="connsiteY7" fmla="*/ 128588 h 128588"/>
                <a:gd name="connsiteX8" fmla="*/ 0 w 128588"/>
                <a:gd name="connsiteY8" fmla="*/ 64294 h 128588"/>
                <a:gd name="connsiteX9" fmla="*/ 64294 w 128588"/>
                <a:gd name="connsiteY9" fmla="*/ 0 h 128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588" h="128588">
                  <a:moveTo>
                    <a:pt x="65087" y="26988"/>
                  </a:moveTo>
                  <a:cubicBezTo>
                    <a:pt x="44045" y="26988"/>
                    <a:pt x="26987" y="44046"/>
                    <a:pt x="26987" y="65088"/>
                  </a:cubicBezTo>
                  <a:cubicBezTo>
                    <a:pt x="26987" y="86130"/>
                    <a:pt x="44045" y="103188"/>
                    <a:pt x="65087" y="103188"/>
                  </a:cubicBezTo>
                  <a:cubicBezTo>
                    <a:pt x="86129" y="103188"/>
                    <a:pt x="103187" y="86130"/>
                    <a:pt x="103187" y="65088"/>
                  </a:cubicBezTo>
                  <a:cubicBezTo>
                    <a:pt x="103187" y="44046"/>
                    <a:pt x="86129" y="26988"/>
                    <a:pt x="65087" y="26988"/>
                  </a:cubicBezTo>
                  <a:close/>
                  <a:moveTo>
                    <a:pt x="64294" y="0"/>
                  </a:moveTo>
                  <a:cubicBezTo>
                    <a:pt x="99803" y="0"/>
                    <a:pt x="128588" y="28785"/>
                    <a:pt x="128588" y="64294"/>
                  </a:cubicBezTo>
                  <a:cubicBezTo>
                    <a:pt x="128588" y="99803"/>
                    <a:pt x="99803" y="128588"/>
                    <a:pt x="64294" y="128588"/>
                  </a:cubicBezTo>
                  <a:cubicBezTo>
                    <a:pt x="28785" y="128588"/>
                    <a:pt x="0" y="99803"/>
                    <a:pt x="0" y="64294"/>
                  </a:cubicBezTo>
                  <a:cubicBezTo>
                    <a:pt x="0" y="28785"/>
                    <a:pt x="28785" y="0"/>
                    <a:pt x="64294" y="0"/>
                  </a:cubicBezTo>
                  <a:close/>
                </a:path>
              </a:pathLst>
            </a:custGeom>
            <a:solidFill>
              <a:srgbClr val="0072C6"/>
            </a:solidFill>
            <a:ln w="6350">
              <a:solidFill>
                <a:schemeClr val="tx1"/>
              </a:solidFill>
              <a:round/>
              <a:headEnd/>
              <a:tailEnd/>
            </a:ln>
            <a:extLst/>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ysClr val="windowText" lastClr="000000"/>
                </a:solidFill>
              </a:endParaRPr>
            </a:p>
          </p:txBody>
        </p:sp>
      </p:grpSp>
      <p:grpSp>
        <p:nvGrpSpPr>
          <p:cNvPr id="83" name="Group 82"/>
          <p:cNvGrpSpPr/>
          <p:nvPr/>
        </p:nvGrpSpPr>
        <p:grpSpPr>
          <a:xfrm>
            <a:off x="7902952" y="4575850"/>
            <a:ext cx="1415874" cy="967432"/>
            <a:chOff x="1854200" y="4027488"/>
            <a:chExt cx="892175" cy="609600"/>
          </a:xfrm>
          <a:solidFill>
            <a:schemeClr val="bg1"/>
          </a:solidFill>
        </p:grpSpPr>
        <p:sp>
          <p:nvSpPr>
            <p:cNvPr id="181" name="Freeform 33"/>
            <p:cNvSpPr>
              <a:spLocks/>
            </p:cNvSpPr>
            <p:nvPr/>
          </p:nvSpPr>
          <p:spPr bwMode="auto">
            <a:xfrm>
              <a:off x="2311400" y="4497388"/>
              <a:ext cx="50800" cy="138112"/>
            </a:xfrm>
            <a:custGeom>
              <a:avLst/>
              <a:gdLst>
                <a:gd name="T0" fmla="*/ 23 w 23"/>
                <a:gd name="T1" fmla="*/ 0 h 62"/>
                <a:gd name="T2" fmla="*/ 23 w 23"/>
                <a:gd name="T3" fmla="*/ 0 h 62"/>
                <a:gd name="T4" fmla="*/ 23 w 23"/>
                <a:gd name="T5" fmla="*/ 62 h 62"/>
                <a:gd name="T6" fmla="*/ 13 w 23"/>
                <a:gd name="T7" fmla="*/ 62 h 62"/>
                <a:gd name="T8" fmla="*/ 13 w 23"/>
                <a:gd name="T9" fmla="*/ 12 h 62"/>
                <a:gd name="T10" fmla="*/ 7 w 23"/>
                <a:gd name="T11" fmla="*/ 15 h 62"/>
                <a:gd name="T12" fmla="*/ 0 w 23"/>
                <a:gd name="T13" fmla="*/ 17 h 62"/>
                <a:gd name="T14" fmla="*/ 0 w 23"/>
                <a:gd name="T15" fmla="*/ 9 h 62"/>
                <a:gd name="T16" fmla="*/ 5 w 23"/>
                <a:gd name="T17" fmla="*/ 7 h 62"/>
                <a:gd name="T18" fmla="*/ 9 w 23"/>
                <a:gd name="T19" fmla="*/ 5 h 62"/>
                <a:gd name="T20" fmla="*/ 14 w 23"/>
                <a:gd name="T21" fmla="*/ 3 h 62"/>
                <a:gd name="T22" fmla="*/ 18 w 23"/>
                <a:gd name="T23" fmla="*/ 0 h 62"/>
                <a:gd name="T24" fmla="*/ 23 w 23"/>
                <a:gd name="T25" fmla="*/ 0 h 62"/>
                <a:gd name="T26" fmla="*/ 23 w 23"/>
                <a:gd name="T2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62">
                  <a:moveTo>
                    <a:pt x="23" y="0"/>
                  </a:moveTo>
                  <a:cubicBezTo>
                    <a:pt x="23" y="0"/>
                    <a:pt x="23" y="0"/>
                    <a:pt x="23" y="0"/>
                  </a:cubicBezTo>
                  <a:cubicBezTo>
                    <a:pt x="23" y="62"/>
                    <a:pt x="23" y="62"/>
                    <a:pt x="23" y="62"/>
                  </a:cubicBezTo>
                  <a:cubicBezTo>
                    <a:pt x="13" y="62"/>
                    <a:pt x="13" y="62"/>
                    <a:pt x="13" y="62"/>
                  </a:cubicBezTo>
                  <a:cubicBezTo>
                    <a:pt x="13" y="12"/>
                    <a:pt x="13" y="12"/>
                    <a:pt x="13" y="12"/>
                  </a:cubicBezTo>
                  <a:cubicBezTo>
                    <a:pt x="11" y="13"/>
                    <a:pt x="9" y="14"/>
                    <a:pt x="7" y="15"/>
                  </a:cubicBezTo>
                  <a:cubicBezTo>
                    <a:pt x="5" y="16"/>
                    <a:pt x="2" y="17"/>
                    <a:pt x="0" y="17"/>
                  </a:cubicBezTo>
                  <a:cubicBezTo>
                    <a:pt x="0" y="9"/>
                    <a:pt x="0" y="9"/>
                    <a:pt x="0" y="9"/>
                  </a:cubicBezTo>
                  <a:cubicBezTo>
                    <a:pt x="2" y="8"/>
                    <a:pt x="3" y="8"/>
                    <a:pt x="5" y="7"/>
                  </a:cubicBezTo>
                  <a:cubicBezTo>
                    <a:pt x="6" y="7"/>
                    <a:pt x="8" y="6"/>
                    <a:pt x="9" y="5"/>
                  </a:cubicBezTo>
                  <a:cubicBezTo>
                    <a:pt x="11" y="4"/>
                    <a:pt x="12" y="4"/>
                    <a:pt x="14" y="3"/>
                  </a:cubicBezTo>
                  <a:cubicBezTo>
                    <a:pt x="15" y="2"/>
                    <a:pt x="17" y="1"/>
                    <a:pt x="18" y="0"/>
                  </a:cubicBezTo>
                  <a:cubicBezTo>
                    <a:pt x="23" y="0"/>
                    <a:pt x="23" y="0"/>
                    <a:pt x="23" y="0"/>
                  </a:cubicBezTo>
                  <a:cubicBezTo>
                    <a:pt x="23" y="0"/>
                    <a:pt x="23"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1156">
                <a:defRPr/>
              </a:pPr>
              <a:endParaRPr lang="en-US" sz="1873" kern="0" dirty="0">
                <a:solidFill>
                  <a:sysClr val="windowText" lastClr="000000"/>
                </a:solidFill>
              </a:endParaRPr>
            </a:p>
          </p:txBody>
        </p:sp>
        <p:sp>
          <p:nvSpPr>
            <p:cNvPr id="182" name="Freeform 34"/>
            <p:cNvSpPr>
              <a:spLocks/>
            </p:cNvSpPr>
            <p:nvPr/>
          </p:nvSpPr>
          <p:spPr bwMode="auto">
            <a:xfrm>
              <a:off x="2487613" y="4497388"/>
              <a:ext cx="49212" cy="138112"/>
            </a:xfrm>
            <a:custGeom>
              <a:avLst/>
              <a:gdLst>
                <a:gd name="T0" fmla="*/ 22 w 22"/>
                <a:gd name="T1" fmla="*/ 0 h 62"/>
                <a:gd name="T2" fmla="*/ 22 w 22"/>
                <a:gd name="T3" fmla="*/ 0 h 62"/>
                <a:gd name="T4" fmla="*/ 22 w 22"/>
                <a:gd name="T5" fmla="*/ 62 h 62"/>
                <a:gd name="T6" fmla="*/ 13 w 22"/>
                <a:gd name="T7" fmla="*/ 62 h 62"/>
                <a:gd name="T8" fmla="*/ 13 w 22"/>
                <a:gd name="T9" fmla="*/ 12 h 62"/>
                <a:gd name="T10" fmla="*/ 7 w 22"/>
                <a:gd name="T11" fmla="*/ 15 h 62"/>
                <a:gd name="T12" fmla="*/ 0 w 22"/>
                <a:gd name="T13" fmla="*/ 17 h 62"/>
                <a:gd name="T14" fmla="*/ 0 w 22"/>
                <a:gd name="T15" fmla="*/ 9 h 62"/>
                <a:gd name="T16" fmla="*/ 4 w 22"/>
                <a:gd name="T17" fmla="*/ 7 h 62"/>
                <a:gd name="T18" fmla="*/ 9 w 22"/>
                <a:gd name="T19" fmla="*/ 5 h 62"/>
                <a:gd name="T20" fmla="*/ 14 w 22"/>
                <a:gd name="T21" fmla="*/ 3 h 62"/>
                <a:gd name="T22" fmla="*/ 18 w 22"/>
                <a:gd name="T23" fmla="*/ 0 h 62"/>
                <a:gd name="T24" fmla="*/ 22 w 22"/>
                <a:gd name="T25" fmla="*/ 0 h 62"/>
                <a:gd name="T26" fmla="*/ 22 w 22"/>
                <a:gd name="T2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62">
                  <a:moveTo>
                    <a:pt x="22" y="0"/>
                  </a:moveTo>
                  <a:cubicBezTo>
                    <a:pt x="22" y="0"/>
                    <a:pt x="22" y="0"/>
                    <a:pt x="22" y="0"/>
                  </a:cubicBezTo>
                  <a:cubicBezTo>
                    <a:pt x="22" y="62"/>
                    <a:pt x="22" y="62"/>
                    <a:pt x="22" y="62"/>
                  </a:cubicBezTo>
                  <a:cubicBezTo>
                    <a:pt x="13" y="62"/>
                    <a:pt x="13" y="62"/>
                    <a:pt x="13" y="62"/>
                  </a:cubicBezTo>
                  <a:cubicBezTo>
                    <a:pt x="13" y="12"/>
                    <a:pt x="13" y="12"/>
                    <a:pt x="13" y="12"/>
                  </a:cubicBezTo>
                  <a:cubicBezTo>
                    <a:pt x="11" y="13"/>
                    <a:pt x="9" y="14"/>
                    <a:pt x="7" y="15"/>
                  </a:cubicBezTo>
                  <a:cubicBezTo>
                    <a:pt x="5" y="16"/>
                    <a:pt x="2" y="17"/>
                    <a:pt x="0" y="17"/>
                  </a:cubicBezTo>
                  <a:cubicBezTo>
                    <a:pt x="0" y="9"/>
                    <a:pt x="0" y="9"/>
                    <a:pt x="0" y="9"/>
                  </a:cubicBezTo>
                  <a:cubicBezTo>
                    <a:pt x="2" y="8"/>
                    <a:pt x="3" y="8"/>
                    <a:pt x="4" y="7"/>
                  </a:cubicBezTo>
                  <a:cubicBezTo>
                    <a:pt x="6" y="7"/>
                    <a:pt x="8" y="6"/>
                    <a:pt x="9" y="5"/>
                  </a:cubicBezTo>
                  <a:cubicBezTo>
                    <a:pt x="11" y="4"/>
                    <a:pt x="12" y="4"/>
                    <a:pt x="14" y="3"/>
                  </a:cubicBezTo>
                  <a:cubicBezTo>
                    <a:pt x="15" y="2"/>
                    <a:pt x="17" y="1"/>
                    <a:pt x="18" y="0"/>
                  </a:cubicBezTo>
                  <a:cubicBezTo>
                    <a:pt x="22" y="0"/>
                    <a:pt x="22" y="0"/>
                    <a:pt x="22" y="0"/>
                  </a:cubicBezTo>
                  <a:cubicBezTo>
                    <a:pt x="22" y="0"/>
                    <a:pt x="22"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1156">
                <a:defRPr/>
              </a:pPr>
              <a:endParaRPr lang="en-US" sz="1873" kern="0" dirty="0">
                <a:solidFill>
                  <a:sysClr val="windowText" lastClr="000000"/>
                </a:solidFill>
              </a:endParaRPr>
            </a:p>
          </p:txBody>
        </p:sp>
        <p:sp>
          <p:nvSpPr>
            <p:cNvPr id="183" name="Freeform 35"/>
            <p:cNvSpPr>
              <a:spLocks noEditPoints="1"/>
            </p:cNvSpPr>
            <p:nvPr/>
          </p:nvSpPr>
          <p:spPr bwMode="auto">
            <a:xfrm>
              <a:off x="2382838" y="4494213"/>
              <a:ext cx="93662" cy="142875"/>
            </a:xfrm>
            <a:custGeom>
              <a:avLst/>
              <a:gdLst>
                <a:gd name="T0" fmla="*/ 21 w 42"/>
                <a:gd name="T1" fmla="*/ 8 h 64"/>
                <a:gd name="T2" fmla="*/ 21 w 42"/>
                <a:gd name="T3" fmla="*/ 8 h 64"/>
                <a:gd name="T4" fmla="*/ 10 w 42"/>
                <a:gd name="T5" fmla="*/ 33 h 64"/>
                <a:gd name="T6" fmla="*/ 21 w 42"/>
                <a:gd name="T7" fmla="*/ 56 h 64"/>
                <a:gd name="T8" fmla="*/ 32 w 42"/>
                <a:gd name="T9" fmla="*/ 33 h 64"/>
                <a:gd name="T10" fmla="*/ 21 w 42"/>
                <a:gd name="T11" fmla="*/ 8 h 64"/>
                <a:gd name="T12" fmla="*/ 20 w 42"/>
                <a:gd name="T13" fmla="*/ 64 h 64"/>
                <a:gd name="T14" fmla="*/ 20 w 42"/>
                <a:gd name="T15" fmla="*/ 64 h 64"/>
                <a:gd name="T16" fmla="*/ 5 w 42"/>
                <a:gd name="T17" fmla="*/ 56 h 64"/>
                <a:gd name="T18" fmla="*/ 0 w 42"/>
                <a:gd name="T19" fmla="*/ 33 h 64"/>
                <a:gd name="T20" fmla="*/ 6 w 42"/>
                <a:gd name="T21" fmla="*/ 8 h 64"/>
                <a:gd name="T22" fmla="*/ 22 w 42"/>
                <a:gd name="T23" fmla="*/ 0 h 64"/>
                <a:gd name="T24" fmla="*/ 42 w 42"/>
                <a:gd name="T25" fmla="*/ 32 h 64"/>
                <a:gd name="T26" fmla="*/ 37 w 42"/>
                <a:gd name="T27" fmla="*/ 56 h 64"/>
                <a:gd name="T28" fmla="*/ 20 w 42"/>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64">
                  <a:moveTo>
                    <a:pt x="21" y="8"/>
                  </a:moveTo>
                  <a:cubicBezTo>
                    <a:pt x="21" y="8"/>
                    <a:pt x="21" y="8"/>
                    <a:pt x="21" y="8"/>
                  </a:cubicBezTo>
                  <a:cubicBezTo>
                    <a:pt x="14" y="8"/>
                    <a:pt x="10" y="16"/>
                    <a:pt x="10" y="33"/>
                  </a:cubicBezTo>
                  <a:cubicBezTo>
                    <a:pt x="10" y="48"/>
                    <a:pt x="14" y="56"/>
                    <a:pt x="21" y="56"/>
                  </a:cubicBezTo>
                  <a:cubicBezTo>
                    <a:pt x="28" y="56"/>
                    <a:pt x="32" y="48"/>
                    <a:pt x="32" y="33"/>
                  </a:cubicBezTo>
                  <a:cubicBezTo>
                    <a:pt x="32" y="16"/>
                    <a:pt x="29" y="8"/>
                    <a:pt x="21" y="8"/>
                  </a:cubicBezTo>
                  <a:close/>
                  <a:moveTo>
                    <a:pt x="20" y="64"/>
                  </a:moveTo>
                  <a:cubicBezTo>
                    <a:pt x="20" y="64"/>
                    <a:pt x="20" y="64"/>
                    <a:pt x="20" y="64"/>
                  </a:cubicBezTo>
                  <a:cubicBezTo>
                    <a:pt x="14" y="64"/>
                    <a:pt x="9" y="62"/>
                    <a:pt x="5" y="56"/>
                  </a:cubicBezTo>
                  <a:cubicBezTo>
                    <a:pt x="2" y="51"/>
                    <a:pt x="0" y="43"/>
                    <a:pt x="0" y="33"/>
                  </a:cubicBezTo>
                  <a:cubicBezTo>
                    <a:pt x="0" y="22"/>
                    <a:pt x="2" y="14"/>
                    <a:pt x="6" y="8"/>
                  </a:cubicBezTo>
                  <a:cubicBezTo>
                    <a:pt x="9" y="3"/>
                    <a:pt x="15" y="0"/>
                    <a:pt x="22" y="0"/>
                  </a:cubicBezTo>
                  <a:cubicBezTo>
                    <a:pt x="36" y="0"/>
                    <a:pt x="42" y="11"/>
                    <a:pt x="42" y="32"/>
                  </a:cubicBezTo>
                  <a:cubicBezTo>
                    <a:pt x="42" y="42"/>
                    <a:pt x="40" y="50"/>
                    <a:pt x="37" y="56"/>
                  </a:cubicBezTo>
                  <a:cubicBezTo>
                    <a:pt x="33" y="62"/>
                    <a:pt x="27" y="64"/>
                    <a:pt x="2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1156">
                <a:defRPr/>
              </a:pPr>
              <a:endParaRPr lang="en-US" sz="1873" kern="0" dirty="0">
                <a:solidFill>
                  <a:sysClr val="windowText" lastClr="000000"/>
                </a:solidFill>
              </a:endParaRPr>
            </a:p>
          </p:txBody>
        </p:sp>
        <p:sp>
          <p:nvSpPr>
            <p:cNvPr id="184" name="Freeform 36"/>
            <p:cNvSpPr>
              <a:spLocks noEditPoints="1"/>
            </p:cNvSpPr>
            <p:nvPr/>
          </p:nvSpPr>
          <p:spPr bwMode="auto">
            <a:xfrm>
              <a:off x="2559050" y="4494213"/>
              <a:ext cx="95250" cy="142875"/>
            </a:xfrm>
            <a:custGeom>
              <a:avLst/>
              <a:gdLst>
                <a:gd name="T0" fmla="*/ 22 w 43"/>
                <a:gd name="T1" fmla="*/ 8 h 64"/>
                <a:gd name="T2" fmla="*/ 22 w 43"/>
                <a:gd name="T3" fmla="*/ 8 h 64"/>
                <a:gd name="T4" fmla="*/ 11 w 43"/>
                <a:gd name="T5" fmla="*/ 33 h 64"/>
                <a:gd name="T6" fmla="*/ 22 w 43"/>
                <a:gd name="T7" fmla="*/ 56 h 64"/>
                <a:gd name="T8" fmla="*/ 33 w 43"/>
                <a:gd name="T9" fmla="*/ 33 h 64"/>
                <a:gd name="T10" fmla="*/ 22 w 43"/>
                <a:gd name="T11" fmla="*/ 8 h 64"/>
                <a:gd name="T12" fmla="*/ 21 w 43"/>
                <a:gd name="T13" fmla="*/ 64 h 64"/>
                <a:gd name="T14" fmla="*/ 21 w 43"/>
                <a:gd name="T15" fmla="*/ 64 h 64"/>
                <a:gd name="T16" fmla="*/ 6 w 43"/>
                <a:gd name="T17" fmla="*/ 56 h 64"/>
                <a:gd name="T18" fmla="*/ 0 w 43"/>
                <a:gd name="T19" fmla="*/ 33 h 64"/>
                <a:gd name="T20" fmla="*/ 6 w 43"/>
                <a:gd name="T21" fmla="*/ 8 h 64"/>
                <a:gd name="T22" fmla="*/ 22 w 43"/>
                <a:gd name="T23" fmla="*/ 0 h 64"/>
                <a:gd name="T24" fmla="*/ 43 w 43"/>
                <a:gd name="T25" fmla="*/ 32 h 64"/>
                <a:gd name="T26" fmla="*/ 37 w 43"/>
                <a:gd name="T27" fmla="*/ 56 h 64"/>
                <a:gd name="T28" fmla="*/ 21 w 43"/>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64">
                  <a:moveTo>
                    <a:pt x="22" y="8"/>
                  </a:moveTo>
                  <a:cubicBezTo>
                    <a:pt x="22" y="8"/>
                    <a:pt x="22" y="8"/>
                    <a:pt x="22" y="8"/>
                  </a:cubicBezTo>
                  <a:cubicBezTo>
                    <a:pt x="14" y="8"/>
                    <a:pt x="11" y="16"/>
                    <a:pt x="11" y="33"/>
                  </a:cubicBezTo>
                  <a:cubicBezTo>
                    <a:pt x="11" y="48"/>
                    <a:pt x="14" y="56"/>
                    <a:pt x="22" y="56"/>
                  </a:cubicBezTo>
                  <a:cubicBezTo>
                    <a:pt x="29" y="56"/>
                    <a:pt x="33" y="48"/>
                    <a:pt x="33" y="33"/>
                  </a:cubicBezTo>
                  <a:cubicBezTo>
                    <a:pt x="33" y="16"/>
                    <a:pt x="29" y="8"/>
                    <a:pt x="22" y="8"/>
                  </a:cubicBezTo>
                  <a:close/>
                  <a:moveTo>
                    <a:pt x="21" y="64"/>
                  </a:moveTo>
                  <a:cubicBezTo>
                    <a:pt x="21" y="64"/>
                    <a:pt x="21" y="64"/>
                    <a:pt x="21" y="64"/>
                  </a:cubicBezTo>
                  <a:cubicBezTo>
                    <a:pt x="14" y="64"/>
                    <a:pt x="9" y="62"/>
                    <a:pt x="6" y="56"/>
                  </a:cubicBezTo>
                  <a:cubicBezTo>
                    <a:pt x="2" y="51"/>
                    <a:pt x="0" y="43"/>
                    <a:pt x="0" y="33"/>
                  </a:cubicBezTo>
                  <a:cubicBezTo>
                    <a:pt x="0" y="22"/>
                    <a:pt x="2" y="14"/>
                    <a:pt x="6" y="8"/>
                  </a:cubicBezTo>
                  <a:cubicBezTo>
                    <a:pt x="10" y="3"/>
                    <a:pt x="15" y="0"/>
                    <a:pt x="22" y="0"/>
                  </a:cubicBezTo>
                  <a:cubicBezTo>
                    <a:pt x="36" y="0"/>
                    <a:pt x="43" y="11"/>
                    <a:pt x="43" y="32"/>
                  </a:cubicBezTo>
                  <a:cubicBezTo>
                    <a:pt x="43" y="42"/>
                    <a:pt x="41" y="50"/>
                    <a:pt x="37" y="56"/>
                  </a:cubicBezTo>
                  <a:cubicBezTo>
                    <a:pt x="33" y="62"/>
                    <a:pt x="28" y="64"/>
                    <a:pt x="21"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1156">
                <a:defRPr/>
              </a:pPr>
              <a:endParaRPr lang="en-US" sz="1873" kern="0" dirty="0">
                <a:solidFill>
                  <a:sysClr val="windowText" lastClr="000000"/>
                </a:solidFill>
              </a:endParaRPr>
            </a:p>
          </p:txBody>
        </p:sp>
        <p:sp>
          <p:nvSpPr>
            <p:cNvPr id="185" name="Freeform 37"/>
            <p:cNvSpPr>
              <a:spLocks/>
            </p:cNvSpPr>
            <p:nvPr/>
          </p:nvSpPr>
          <p:spPr bwMode="auto">
            <a:xfrm>
              <a:off x="1954213" y="4497388"/>
              <a:ext cx="49212" cy="138112"/>
            </a:xfrm>
            <a:custGeom>
              <a:avLst/>
              <a:gdLst>
                <a:gd name="T0" fmla="*/ 22 w 22"/>
                <a:gd name="T1" fmla="*/ 0 h 62"/>
                <a:gd name="T2" fmla="*/ 22 w 22"/>
                <a:gd name="T3" fmla="*/ 0 h 62"/>
                <a:gd name="T4" fmla="*/ 22 w 22"/>
                <a:gd name="T5" fmla="*/ 62 h 62"/>
                <a:gd name="T6" fmla="*/ 12 w 22"/>
                <a:gd name="T7" fmla="*/ 62 h 62"/>
                <a:gd name="T8" fmla="*/ 12 w 22"/>
                <a:gd name="T9" fmla="*/ 12 h 62"/>
                <a:gd name="T10" fmla="*/ 7 w 22"/>
                <a:gd name="T11" fmla="*/ 15 h 62"/>
                <a:gd name="T12" fmla="*/ 0 w 22"/>
                <a:gd name="T13" fmla="*/ 17 h 62"/>
                <a:gd name="T14" fmla="*/ 0 w 22"/>
                <a:gd name="T15" fmla="*/ 9 h 62"/>
                <a:gd name="T16" fmla="*/ 4 w 22"/>
                <a:gd name="T17" fmla="*/ 7 h 62"/>
                <a:gd name="T18" fmla="*/ 9 w 22"/>
                <a:gd name="T19" fmla="*/ 5 h 62"/>
                <a:gd name="T20" fmla="*/ 13 w 22"/>
                <a:gd name="T21" fmla="*/ 3 h 62"/>
                <a:gd name="T22" fmla="*/ 18 w 22"/>
                <a:gd name="T23" fmla="*/ 0 h 62"/>
                <a:gd name="T24" fmla="*/ 22 w 22"/>
                <a:gd name="T25" fmla="*/ 0 h 62"/>
                <a:gd name="T26" fmla="*/ 22 w 22"/>
                <a:gd name="T2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62">
                  <a:moveTo>
                    <a:pt x="22" y="0"/>
                  </a:moveTo>
                  <a:cubicBezTo>
                    <a:pt x="22" y="0"/>
                    <a:pt x="22" y="0"/>
                    <a:pt x="22" y="0"/>
                  </a:cubicBezTo>
                  <a:cubicBezTo>
                    <a:pt x="22" y="62"/>
                    <a:pt x="22" y="62"/>
                    <a:pt x="22" y="62"/>
                  </a:cubicBezTo>
                  <a:cubicBezTo>
                    <a:pt x="12" y="62"/>
                    <a:pt x="12" y="62"/>
                    <a:pt x="12" y="62"/>
                  </a:cubicBezTo>
                  <a:cubicBezTo>
                    <a:pt x="12" y="12"/>
                    <a:pt x="12" y="12"/>
                    <a:pt x="12" y="12"/>
                  </a:cubicBezTo>
                  <a:cubicBezTo>
                    <a:pt x="11" y="13"/>
                    <a:pt x="9" y="14"/>
                    <a:pt x="7" y="15"/>
                  </a:cubicBezTo>
                  <a:cubicBezTo>
                    <a:pt x="4" y="16"/>
                    <a:pt x="2" y="17"/>
                    <a:pt x="0" y="17"/>
                  </a:cubicBezTo>
                  <a:cubicBezTo>
                    <a:pt x="0" y="9"/>
                    <a:pt x="0" y="9"/>
                    <a:pt x="0" y="9"/>
                  </a:cubicBezTo>
                  <a:cubicBezTo>
                    <a:pt x="1" y="8"/>
                    <a:pt x="3" y="8"/>
                    <a:pt x="4" y="7"/>
                  </a:cubicBezTo>
                  <a:cubicBezTo>
                    <a:pt x="6" y="7"/>
                    <a:pt x="7" y="6"/>
                    <a:pt x="9" y="5"/>
                  </a:cubicBezTo>
                  <a:cubicBezTo>
                    <a:pt x="10" y="4"/>
                    <a:pt x="12" y="4"/>
                    <a:pt x="13" y="3"/>
                  </a:cubicBezTo>
                  <a:cubicBezTo>
                    <a:pt x="15" y="2"/>
                    <a:pt x="16" y="1"/>
                    <a:pt x="18" y="0"/>
                  </a:cubicBezTo>
                  <a:cubicBezTo>
                    <a:pt x="22" y="0"/>
                    <a:pt x="22" y="0"/>
                    <a:pt x="22" y="0"/>
                  </a:cubicBezTo>
                  <a:cubicBezTo>
                    <a:pt x="22" y="0"/>
                    <a:pt x="22"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1156">
                <a:defRPr/>
              </a:pPr>
              <a:endParaRPr lang="en-US" sz="1873" kern="0" dirty="0">
                <a:solidFill>
                  <a:sysClr val="windowText" lastClr="000000"/>
                </a:solidFill>
              </a:endParaRPr>
            </a:p>
          </p:txBody>
        </p:sp>
        <p:sp>
          <p:nvSpPr>
            <p:cNvPr id="186" name="Freeform 38"/>
            <p:cNvSpPr>
              <a:spLocks/>
            </p:cNvSpPr>
            <p:nvPr/>
          </p:nvSpPr>
          <p:spPr bwMode="auto">
            <a:xfrm>
              <a:off x="2032000" y="4341813"/>
              <a:ext cx="50800" cy="136525"/>
            </a:xfrm>
            <a:custGeom>
              <a:avLst/>
              <a:gdLst>
                <a:gd name="T0" fmla="*/ 23 w 23"/>
                <a:gd name="T1" fmla="*/ 0 h 62"/>
                <a:gd name="T2" fmla="*/ 23 w 23"/>
                <a:gd name="T3" fmla="*/ 0 h 62"/>
                <a:gd name="T4" fmla="*/ 23 w 23"/>
                <a:gd name="T5" fmla="*/ 62 h 62"/>
                <a:gd name="T6" fmla="*/ 13 w 23"/>
                <a:gd name="T7" fmla="*/ 62 h 62"/>
                <a:gd name="T8" fmla="*/ 13 w 23"/>
                <a:gd name="T9" fmla="*/ 12 h 62"/>
                <a:gd name="T10" fmla="*/ 7 w 23"/>
                <a:gd name="T11" fmla="*/ 15 h 62"/>
                <a:gd name="T12" fmla="*/ 0 w 23"/>
                <a:gd name="T13" fmla="*/ 17 h 62"/>
                <a:gd name="T14" fmla="*/ 0 w 23"/>
                <a:gd name="T15" fmla="*/ 9 h 62"/>
                <a:gd name="T16" fmla="*/ 5 w 23"/>
                <a:gd name="T17" fmla="*/ 7 h 62"/>
                <a:gd name="T18" fmla="*/ 9 w 23"/>
                <a:gd name="T19" fmla="*/ 5 h 62"/>
                <a:gd name="T20" fmla="*/ 14 w 23"/>
                <a:gd name="T21" fmla="*/ 3 h 62"/>
                <a:gd name="T22" fmla="*/ 19 w 23"/>
                <a:gd name="T23" fmla="*/ 0 h 62"/>
                <a:gd name="T24" fmla="*/ 23 w 23"/>
                <a:gd name="T25" fmla="*/ 0 h 62"/>
                <a:gd name="T26" fmla="*/ 23 w 23"/>
                <a:gd name="T2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62">
                  <a:moveTo>
                    <a:pt x="23" y="0"/>
                  </a:moveTo>
                  <a:cubicBezTo>
                    <a:pt x="23" y="0"/>
                    <a:pt x="23" y="0"/>
                    <a:pt x="23" y="0"/>
                  </a:cubicBezTo>
                  <a:cubicBezTo>
                    <a:pt x="23" y="62"/>
                    <a:pt x="23" y="62"/>
                    <a:pt x="23" y="62"/>
                  </a:cubicBezTo>
                  <a:cubicBezTo>
                    <a:pt x="13" y="62"/>
                    <a:pt x="13" y="62"/>
                    <a:pt x="13" y="62"/>
                  </a:cubicBezTo>
                  <a:cubicBezTo>
                    <a:pt x="13" y="12"/>
                    <a:pt x="13" y="12"/>
                    <a:pt x="13" y="12"/>
                  </a:cubicBezTo>
                  <a:cubicBezTo>
                    <a:pt x="11" y="13"/>
                    <a:pt x="9" y="14"/>
                    <a:pt x="7" y="15"/>
                  </a:cubicBezTo>
                  <a:cubicBezTo>
                    <a:pt x="5" y="16"/>
                    <a:pt x="3" y="17"/>
                    <a:pt x="0" y="17"/>
                  </a:cubicBezTo>
                  <a:cubicBezTo>
                    <a:pt x="0" y="9"/>
                    <a:pt x="0" y="9"/>
                    <a:pt x="0" y="9"/>
                  </a:cubicBezTo>
                  <a:cubicBezTo>
                    <a:pt x="2" y="8"/>
                    <a:pt x="3" y="8"/>
                    <a:pt x="5" y="7"/>
                  </a:cubicBezTo>
                  <a:cubicBezTo>
                    <a:pt x="6" y="7"/>
                    <a:pt x="8" y="6"/>
                    <a:pt x="9" y="5"/>
                  </a:cubicBezTo>
                  <a:cubicBezTo>
                    <a:pt x="11" y="5"/>
                    <a:pt x="12" y="4"/>
                    <a:pt x="14" y="3"/>
                  </a:cubicBezTo>
                  <a:cubicBezTo>
                    <a:pt x="16" y="2"/>
                    <a:pt x="17" y="1"/>
                    <a:pt x="19" y="0"/>
                  </a:cubicBezTo>
                  <a:cubicBezTo>
                    <a:pt x="23" y="0"/>
                    <a:pt x="23" y="0"/>
                    <a:pt x="23" y="0"/>
                  </a:cubicBezTo>
                  <a:cubicBezTo>
                    <a:pt x="23" y="0"/>
                    <a:pt x="23"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1156">
                <a:defRPr/>
              </a:pPr>
              <a:endParaRPr lang="en-US" sz="1873" kern="0" dirty="0">
                <a:solidFill>
                  <a:sysClr val="windowText" lastClr="000000"/>
                </a:solidFill>
              </a:endParaRPr>
            </a:p>
          </p:txBody>
        </p:sp>
        <p:sp>
          <p:nvSpPr>
            <p:cNvPr id="187" name="Freeform 39"/>
            <p:cNvSpPr>
              <a:spLocks/>
            </p:cNvSpPr>
            <p:nvPr/>
          </p:nvSpPr>
          <p:spPr bwMode="auto">
            <a:xfrm>
              <a:off x="2103438" y="4341813"/>
              <a:ext cx="50800" cy="136525"/>
            </a:xfrm>
            <a:custGeom>
              <a:avLst/>
              <a:gdLst>
                <a:gd name="T0" fmla="*/ 23 w 23"/>
                <a:gd name="T1" fmla="*/ 0 h 62"/>
                <a:gd name="T2" fmla="*/ 23 w 23"/>
                <a:gd name="T3" fmla="*/ 0 h 62"/>
                <a:gd name="T4" fmla="*/ 23 w 23"/>
                <a:gd name="T5" fmla="*/ 62 h 62"/>
                <a:gd name="T6" fmla="*/ 13 w 23"/>
                <a:gd name="T7" fmla="*/ 62 h 62"/>
                <a:gd name="T8" fmla="*/ 13 w 23"/>
                <a:gd name="T9" fmla="*/ 12 h 62"/>
                <a:gd name="T10" fmla="*/ 7 w 23"/>
                <a:gd name="T11" fmla="*/ 15 h 62"/>
                <a:gd name="T12" fmla="*/ 0 w 23"/>
                <a:gd name="T13" fmla="*/ 17 h 62"/>
                <a:gd name="T14" fmla="*/ 0 w 23"/>
                <a:gd name="T15" fmla="*/ 9 h 62"/>
                <a:gd name="T16" fmla="*/ 5 w 23"/>
                <a:gd name="T17" fmla="*/ 7 h 62"/>
                <a:gd name="T18" fmla="*/ 9 w 23"/>
                <a:gd name="T19" fmla="*/ 5 h 62"/>
                <a:gd name="T20" fmla="*/ 14 w 23"/>
                <a:gd name="T21" fmla="*/ 3 h 62"/>
                <a:gd name="T22" fmla="*/ 19 w 23"/>
                <a:gd name="T23" fmla="*/ 0 h 62"/>
                <a:gd name="T24" fmla="*/ 23 w 23"/>
                <a:gd name="T25" fmla="*/ 0 h 62"/>
                <a:gd name="T26" fmla="*/ 23 w 23"/>
                <a:gd name="T2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62">
                  <a:moveTo>
                    <a:pt x="23" y="0"/>
                  </a:moveTo>
                  <a:cubicBezTo>
                    <a:pt x="23" y="0"/>
                    <a:pt x="23" y="0"/>
                    <a:pt x="23" y="0"/>
                  </a:cubicBezTo>
                  <a:cubicBezTo>
                    <a:pt x="23" y="62"/>
                    <a:pt x="23" y="62"/>
                    <a:pt x="23" y="62"/>
                  </a:cubicBezTo>
                  <a:cubicBezTo>
                    <a:pt x="13" y="62"/>
                    <a:pt x="13" y="62"/>
                    <a:pt x="13" y="62"/>
                  </a:cubicBezTo>
                  <a:cubicBezTo>
                    <a:pt x="13" y="12"/>
                    <a:pt x="13" y="12"/>
                    <a:pt x="13" y="12"/>
                  </a:cubicBezTo>
                  <a:cubicBezTo>
                    <a:pt x="11" y="13"/>
                    <a:pt x="9" y="14"/>
                    <a:pt x="7" y="15"/>
                  </a:cubicBezTo>
                  <a:cubicBezTo>
                    <a:pt x="5" y="16"/>
                    <a:pt x="3" y="17"/>
                    <a:pt x="0" y="17"/>
                  </a:cubicBezTo>
                  <a:cubicBezTo>
                    <a:pt x="0" y="9"/>
                    <a:pt x="0" y="9"/>
                    <a:pt x="0" y="9"/>
                  </a:cubicBezTo>
                  <a:cubicBezTo>
                    <a:pt x="2" y="8"/>
                    <a:pt x="3" y="8"/>
                    <a:pt x="5" y="7"/>
                  </a:cubicBezTo>
                  <a:cubicBezTo>
                    <a:pt x="6" y="7"/>
                    <a:pt x="8" y="6"/>
                    <a:pt x="9" y="5"/>
                  </a:cubicBezTo>
                  <a:cubicBezTo>
                    <a:pt x="11" y="5"/>
                    <a:pt x="12" y="4"/>
                    <a:pt x="14" y="3"/>
                  </a:cubicBezTo>
                  <a:cubicBezTo>
                    <a:pt x="15" y="2"/>
                    <a:pt x="17" y="1"/>
                    <a:pt x="19" y="0"/>
                  </a:cubicBezTo>
                  <a:cubicBezTo>
                    <a:pt x="23" y="0"/>
                    <a:pt x="23" y="0"/>
                    <a:pt x="23" y="0"/>
                  </a:cubicBezTo>
                  <a:cubicBezTo>
                    <a:pt x="23" y="0"/>
                    <a:pt x="23"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1156">
                <a:defRPr/>
              </a:pPr>
              <a:endParaRPr lang="en-US" sz="1873" kern="0" dirty="0">
                <a:solidFill>
                  <a:sysClr val="windowText" lastClr="000000"/>
                </a:solidFill>
              </a:endParaRPr>
            </a:p>
          </p:txBody>
        </p:sp>
        <p:sp>
          <p:nvSpPr>
            <p:cNvPr id="188" name="Freeform 40"/>
            <p:cNvSpPr>
              <a:spLocks/>
            </p:cNvSpPr>
            <p:nvPr/>
          </p:nvSpPr>
          <p:spPr bwMode="auto">
            <a:xfrm>
              <a:off x="2176463" y="4341813"/>
              <a:ext cx="49212" cy="136525"/>
            </a:xfrm>
            <a:custGeom>
              <a:avLst/>
              <a:gdLst>
                <a:gd name="T0" fmla="*/ 22 w 22"/>
                <a:gd name="T1" fmla="*/ 0 h 62"/>
                <a:gd name="T2" fmla="*/ 22 w 22"/>
                <a:gd name="T3" fmla="*/ 0 h 62"/>
                <a:gd name="T4" fmla="*/ 22 w 22"/>
                <a:gd name="T5" fmla="*/ 62 h 62"/>
                <a:gd name="T6" fmla="*/ 12 w 22"/>
                <a:gd name="T7" fmla="*/ 62 h 62"/>
                <a:gd name="T8" fmla="*/ 12 w 22"/>
                <a:gd name="T9" fmla="*/ 12 h 62"/>
                <a:gd name="T10" fmla="*/ 7 w 22"/>
                <a:gd name="T11" fmla="*/ 15 h 62"/>
                <a:gd name="T12" fmla="*/ 0 w 22"/>
                <a:gd name="T13" fmla="*/ 17 h 62"/>
                <a:gd name="T14" fmla="*/ 0 w 22"/>
                <a:gd name="T15" fmla="*/ 9 h 62"/>
                <a:gd name="T16" fmla="*/ 4 w 22"/>
                <a:gd name="T17" fmla="*/ 7 h 62"/>
                <a:gd name="T18" fmla="*/ 9 w 22"/>
                <a:gd name="T19" fmla="*/ 5 h 62"/>
                <a:gd name="T20" fmla="*/ 13 w 22"/>
                <a:gd name="T21" fmla="*/ 3 h 62"/>
                <a:gd name="T22" fmla="*/ 18 w 22"/>
                <a:gd name="T23" fmla="*/ 0 h 62"/>
                <a:gd name="T24" fmla="*/ 22 w 22"/>
                <a:gd name="T25" fmla="*/ 0 h 62"/>
                <a:gd name="T26" fmla="*/ 22 w 22"/>
                <a:gd name="T2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62">
                  <a:moveTo>
                    <a:pt x="22" y="0"/>
                  </a:moveTo>
                  <a:cubicBezTo>
                    <a:pt x="22" y="0"/>
                    <a:pt x="22" y="0"/>
                    <a:pt x="22" y="0"/>
                  </a:cubicBezTo>
                  <a:cubicBezTo>
                    <a:pt x="22" y="62"/>
                    <a:pt x="22" y="62"/>
                    <a:pt x="22" y="62"/>
                  </a:cubicBezTo>
                  <a:cubicBezTo>
                    <a:pt x="12" y="62"/>
                    <a:pt x="12" y="62"/>
                    <a:pt x="12" y="62"/>
                  </a:cubicBezTo>
                  <a:cubicBezTo>
                    <a:pt x="12" y="12"/>
                    <a:pt x="12" y="12"/>
                    <a:pt x="12" y="12"/>
                  </a:cubicBezTo>
                  <a:cubicBezTo>
                    <a:pt x="11" y="13"/>
                    <a:pt x="9" y="14"/>
                    <a:pt x="7" y="15"/>
                  </a:cubicBezTo>
                  <a:cubicBezTo>
                    <a:pt x="5" y="16"/>
                    <a:pt x="2" y="17"/>
                    <a:pt x="0" y="17"/>
                  </a:cubicBezTo>
                  <a:cubicBezTo>
                    <a:pt x="0" y="9"/>
                    <a:pt x="0" y="9"/>
                    <a:pt x="0" y="9"/>
                  </a:cubicBezTo>
                  <a:cubicBezTo>
                    <a:pt x="1" y="8"/>
                    <a:pt x="3" y="8"/>
                    <a:pt x="4" y="7"/>
                  </a:cubicBezTo>
                  <a:cubicBezTo>
                    <a:pt x="6" y="7"/>
                    <a:pt x="7" y="6"/>
                    <a:pt x="9" y="5"/>
                  </a:cubicBezTo>
                  <a:cubicBezTo>
                    <a:pt x="10" y="5"/>
                    <a:pt x="12" y="4"/>
                    <a:pt x="13" y="3"/>
                  </a:cubicBezTo>
                  <a:cubicBezTo>
                    <a:pt x="15" y="2"/>
                    <a:pt x="16" y="1"/>
                    <a:pt x="18" y="0"/>
                  </a:cubicBezTo>
                  <a:cubicBezTo>
                    <a:pt x="22" y="0"/>
                    <a:pt x="22" y="0"/>
                    <a:pt x="22" y="0"/>
                  </a:cubicBezTo>
                  <a:cubicBezTo>
                    <a:pt x="22" y="0"/>
                    <a:pt x="22"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1156">
                <a:defRPr/>
              </a:pPr>
              <a:endParaRPr lang="en-US" sz="1873" kern="0" dirty="0">
                <a:solidFill>
                  <a:sysClr val="windowText" lastClr="000000"/>
                </a:solidFill>
              </a:endParaRPr>
            </a:p>
          </p:txBody>
        </p:sp>
        <p:sp>
          <p:nvSpPr>
            <p:cNvPr id="189" name="Freeform 41"/>
            <p:cNvSpPr>
              <a:spLocks/>
            </p:cNvSpPr>
            <p:nvPr/>
          </p:nvSpPr>
          <p:spPr bwMode="auto">
            <a:xfrm>
              <a:off x="2581275" y="4341813"/>
              <a:ext cx="50800" cy="136525"/>
            </a:xfrm>
            <a:custGeom>
              <a:avLst/>
              <a:gdLst>
                <a:gd name="T0" fmla="*/ 23 w 23"/>
                <a:gd name="T1" fmla="*/ 0 h 62"/>
                <a:gd name="T2" fmla="*/ 23 w 23"/>
                <a:gd name="T3" fmla="*/ 0 h 62"/>
                <a:gd name="T4" fmla="*/ 23 w 23"/>
                <a:gd name="T5" fmla="*/ 62 h 62"/>
                <a:gd name="T6" fmla="*/ 13 w 23"/>
                <a:gd name="T7" fmla="*/ 62 h 62"/>
                <a:gd name="T8" fmla="*/ 13 w 23"/>
                <a:gd name="T9" fmla="*/ 12 h 62"/>
                <a:gd name="T10" fmla="*/ 7 w 23"/>
                <a:gd name="T11" fmla="*/ 15 h 62"/>
                <a:gd name="T12" fmla="*/ 0 w 23"/>
                <a:gd name="T13" fmla="*/ 17 h 62"/>
                <a:gd name="T14" fmla="*/ 0 w 23"/>
                <a:gd name="T15" fmla="*/ 9 h 62"/>
                <a:gd name="T16" fmla="*/ 5 w 23"/>
                <a:gd name="T17" fmla="*/ 7 h 62"/>
                <a:gd name="T18" fmla="*/ 10 w 23"/>
                <a:gd name="T19" fmla="*/ 5 h 62"/>
                <a:gd name="T20" fmla="*/ 14 w 23"/>
                <a:gd name="T21" fmla="*/ 3 h 62"/>
                <a:gd name="T22" fmla="*/ 19 w 23"/>
                <a:gd name="T23" fmla="*/ 0 h 62"/>
                <a:gd name="T24" fmla="*/ 23 w 23"/>
                <a:gd name="T25" fmla="*/ 0 h 62"/>
                <a:gd name="T26" fmla="*/ 23 w 23"/>
                <a:gd name="T2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62">
                  <a:moveTo>
                    <a:pt x="23" y="0"/>
                  </a:moveTo>
                  <a:cubicBezTo>
                    <a:pt x="23" y="0"/>
                    <a:pt x="23" y="0"/>
                    <a:pt x="23" y="0"/>
                  </a:cubicBezTo>
                  <a:cubicBezTo>
                    <a:pt x="23" y="62"/>
                    <a:pt x="23" y="62"/>
                    <a:pt x="23" y="62"/>
                  </a:cubicBezTo>
                  <a:cubicBezTo>
                    <a:pt x="13" y="62"/>
                    <a:pt x="13" y="62"/>
                    <a:pt x="13" y="62"/>
                  </a:cubicBezTo>
                  <a:cubicBezTo>
                    <a:pt x="13" y="12"/>
                    <a:pt x="13" y="12"/>
                    <a:pt x="13" y="12"/>
                  </a:cubicBezTo>
                  <a:cubicBezTo>
                    <a:pt x="11" y="13"/>
                    <a:pt x="9" y="14"/>
                    <a:pt x="7" y="15"/>
                  </a:cubicBezTo>
                  <a:cubicBezTo>
                    <a:pt x="5" y="16"/>
                    <a:pt x="3" y="17"/>
                    <a:pt x="0" y="17"/>
                  </a:cubicBezTo>
                  <a:cubicBezTo>
                    <a:pt x="0" y="9"/>
                    <a:pt x="0" y="9"/>
                    <a:pt x="0" y="9"/>
                  </a:cubicBezTo>
                  <a:cubicBezTo>
                    <a:pt x="2" y="8"/>
                    <a:pt x="4" y="8"/>
                    <a:pt x="5" y="7"/>
                  </a:cubicBezTo>
                  <a:cubicBezTo>
                    <a:pt x="7" y="7"/>
                    <a:pt x="8" y="6"/>
                    <a:pt x="10" y="5"/>
                  </a:cubicBezTo>
                  <a:cubicBezTo>
                    <a:pt x="11" y="5"/>
                    <a:pt x="13" y="4"/>
                    <a:pt x="14" y="3"/>
                  </a:cubicBezTo>
                  <a:cubicBezTo>
                    <a:pt x="16" y="2"/>
                    <a:pt x="17" y="1"/>
                    <a:pt x="19" y="0"/>
                  </a:cubicBezTo>
                  <a:cubicBezTo>
                    <a:pt x="23" y="0"/>
                    <a:pt x="23" y="0"/>
                    <a:pt x="23" y="0"/>
                  </a:cubicBezTo>
                  <a:cubicBezTo>
                    <a:pt x="23" y="0"/>
                    <a:pt x="23"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1156">
                <a:defRPr/>
              </a:pPr>
              <a:endParaRPr lang="en-US" sz="1873" kern="0" dirty="0">
                <a:solidFill>
                  <a:sysClr val="windowText" lastClr="000000"/>
                </a:solidFill>
              </a:endParaRPr>
            </a:p>
          </p:txBody>
        </p:sp>
        <p:sp>
          <p:nvSpPr>
            <p:cNvPr id="190" name="Freeform 42"/>
            <p:cNvSpPr>
              <a:spLocks/>
            </p:cNvSpPr>
            <p:nvPr/>
          </p:nvSpPr>
          <p:spPr bwMode="auto">
            <a:xfrm>
              <a:off x="1854200" y="4341813"/>
              <a:ext cx="50800" cy="136525"/>
            </a:xfrm>
            <a:custGeom>
              <a:avLst/>
              <a:gdLst>
                <a:gd name="T0" fmla="*/ 23 w 23"/>
                <a:gd name="T1" fmla="*/ 0 h 62"/>
                <a:gd name="T2" fmla="*/ 23 w 23"/>
                <a:gd name="T3" fmla="*/ 0 h 62"/>
                <a:gd name="T4" fmla="*/ 23 w 23"/>
                <a:gd name="T5" fmla="*/ 62 h 62"/>
                <a:gd name="T6" fmla="*/ 13 w 23"/>
                <a:gd name="T7" fmla="*/ 62 h 62"/>
                <a:gd name="T8" fmla="*/ 13 w 23"/>
                <a:gd name="T9" fmla="*/ 12 h 62"/>
                <a:gd name="T10" fmla="*/ 7 w 23"/>
                <a:gd name="T11" fmla="*/ 15 h 62"/>
                <a:gd name="T12" fmla="*/ 0 w 23"/>
                <a:gd name="T13" fmla="*/ 17 h 62"/>
                <a:gd name="T14" fmla="*/ 0 w 23"/>
                <a:gd name="T15" fmla="*/ 9 h 62"/>
                <a:gd name="T16" fmla="*/ 5 w 23"/>
                <a:gd name="T17" fmla="*/ 7 h 62"/>
                <a:gd name="T18" fmla="*/ 9 w 23"/>
                <a:gd name="T19" fmla="*/ 5 h 62"/>
                <a:gd name="T20" fmla="*/ 14 w 23"/>
                <a:gd name="T21" fmla="*/ 3 h 62"/>
                <a:gd name="T22" fmla="*/ 19 w 23"/>
                <a:gd name="T23" fmla="*/ 0 h 62"/>
                <a:gd name="T24" fmla="*/ 23 w 23"/>
                <a:gd name="T25" fmla="*/ 0 h 62"/>
                <a:gd name="T26" fmla="*/ 23 w 23"/>
                <a:gd name="T2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62">
                  <a:moveTo>
                    <a:pt x="23" y="0"/>
                  </a:moveTo>
                  <a:cubicBezTo>
                    <a:pt x="23" y="0"/>
                    <a:pt x="23" y="0"/>
                    <a:pt x="23" y="0"/>
                  </a:cubicBezTo>
                  <a:cubicBezTo>
                    <a:pt x="23" y="62"/>
                    <a:pt x="23" y="62"/>
                    <a:pt x="23" y="62"/>
                  </a:cubicBezTo>
                  <a:cubicBezTo>
                    <a:pt x="13" y="62"/>
                    <a:pt x="13" y="62"/>
                    <a:pt x="13" y="62"/>
                  </a:cubicBezTo>
                  <a:cubicBezTo>
                    <a:pt x="13" y="12"/>
                    <a:pt x="13" y="12"/>
                    <a:pt x="13" y="12"/>
                  </a:cubicBezTo>
                  <a:cubicBezTo>
                    <a:pt x="11" y="13"/>
                    <a:pt x="9" y="14"/>
                    <a:pt x="7" y="15"/>
                  </a:cubicBezTo>
                  <a:cubicBezTo>
                    <a:pt x="5" y="16"/>
                    <a:pt x="3" y="17"/>
                    <a:pt x="0" y="17"/>
                  </a:cubicBezTo>
                  <a:cubicBezTo>
                    <a:pt x="0" y="9"/>
                    <a:pt x="0" y="9"/>
                    <a:pt x="0" y="9"/>
                  </a:cubicBezTo>
                  <a:cubicBezTo>
                    <a:pt x="2" y="8"/>
                    <a:pt x="4" y="8"/>
                    <a:pt x="5" y="7"/>
                  </a:cubicBezTo>
                  <a:cubicBezTo>
                    <a:pt x="7" y="7"/>
                    <a:pt x="8" y="6"/>
                    <a:pt x="9" y="5"/>
                  </a:cubicBezTo>
                  <a:cubicBezTo>
                    <a:pt x="11" y="5"/>
                    <a:pt x="13" y="4"/>
                    <a:pt x="14" y="3"/>
                  </a:cubicBezTo>
                  <a:cubicBezTo>
                    <a:pt x="16" y="2"/>
                    <a:pt x="17" y="1"/>
                    <a:pt x="19" y="0"/>
                  </a:cubicBezTo>
                  <a:cubicBezTo>
                    <a:pt x="23" y="0"/>
                    <a:pt x="23" y="0"/>
                    <a:pt x="23" y="0"/>
                  </a:cubicBezTo>
                  <a:cubicBezTo>
                    <a:pt x="23" y="0"/>
                    <a:pt x="23"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1156">
                <a:defRPr/>
              </a:pPr>
              <a:endParaRPr lang="en-US" sz="1873" kern="0" dirty="0">
                <a:solidFill>
                  <a:sysClr val="windowText" lastClr="000000"/>
                </a:solidFill>
              </a:endParaRPr>
            </a:p>
          </p:txBody>
        </p:sp>
        <p:sp>
          <p:nvSpPr>
            <p:cNvPr id="191" name="Freeform 43"/>
            <p:cNvSpPr>
              <a:spLocks/>
            </p:cNvSpPr>
            <p:nvPr/>
          </p:nvSpPr>
          <p:spPr bwMode="auto">
            <a:xfrm>
              <a:off x="2127250" y="4497388"/>
              <a:ext cx="50800" cy="138112"/>
            </a:xfrm>
            <a:custGeom>
              <a:avLst/>
              <a:gdLst>
                <a:gd name="T0" fmla="*/ 23 w 23"/>
                <a:gd name="T1" fmla="*/ 0 h 62"/>
                <a:gd name="T2" fmla="*/ 23 w 23"/>
                <a:gd name="T3" fmla="*/ 0 h 62"/>
                <a:gd name="T4" fmla="*/ 23 w 23"/>
                <a:gd name="T5" fmla="*/ 62 h 62"/>
                <a:gd name="T6" fmla="*/ 13 w 23"/>
                <a:gd name="T7" fmla="*/ 62 h 62"/>
                <a:gd name="T8" fmla="*/ 13 w 23"/>
                <a:gd name="T9" fmla="*/ 12 h 62"/>
                <a:gd name="T10" fmla="*/ 7 w 23"/>
                <a:gd name="T11" fmla="*/ 15 h 62"/>
                <a:gd name="T12" fmla="*/ 0 w 23"/>
                <a:gd name="T13" fmla="*/ 17 h 62"/>
                <a:gd name="T14" fmla="*/ 0 w 23"/>
                <a:gd name="T15" fmla="*/ 9 h 62"/>
                <a:gd name="T16" fmla="*/ 5 w 23"/>
                <a:gd name="T17" fmla="*/ 7 h 62"/>
                <a:gd name="T18" fmla="*/ 10 w 23"/>
                <a:gd name="T19" fmla="*/ 5 h 62"/>
                <a:gd name="T20" fmla="*/ 14 w 23"/>
                <a:gd name="T21" fmla="*/ 3 h 62"/>
                <a:gd name="T22" fmla="*/ 19 w 23"/>
                <a:gd name="T23" fmla="*/ 0 h 62"/>
                <a:gd name="T24" fmla="*/ 23 w 23"/>
                <a:gd name="T25" fmla="*/ 0 h 62"/>
                <a:gd name="T26" fmla="*/ 23 w 23"/>
                <a:gd name="T2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62">
                  <a:moveTo>
                    <a:pt x="23" y="0"/>
                  </a:moveTo>
                  <a:cubicBezTo>
                    <a:pt x="23" y="0"/>
                    <a:pt x="23" y="0"/>
                    <a:pt x="23" y="0"/>
                  </a:cubicBezTo>
                  <a:cubicBezTo>
                    <a:pt x="23" y="62"/>
                    <a:pt x="23" y="62"/>
                    <a:pt x="23" y="62"/>
                  </a:cubicBezTo>
                  <a:cubicBezTo>
                    <a:pt x="13" y="62"/>
                    <a:pt x="13" y="62"/>
                    <a:pt x="13" y="62"/>
                  </a:cubicBezTo>
                  <a:cubicBezTo>
                    <a:pt x="13" y="12"/>
                    <a:pt x="13" y="12"/>
                    <a:pt x="13" y="12"/>
                  </a:cubicBezTo>
                  <a:cubicBezTo>
                    <a:pt x="11" y="13"/>
                    <a:pt x="10" y="14"/>
                    <a:pt x="7" y="15"/>
                  </a:cubicBezTo>
                  <a:cubicBezTo>
                    <a:pt x="5" y="16"/>
                    <a:pt x="3" y="17"/>
                    <a:pt x="0" y="17"/>
                  </a:cubicBezTo>
                  <a:cubicBezTo>
                    <a:pt x="0" y="9"/>
                    <a:pt x="0" y="9"/>
                    <a:pt x="0" y="9"/>
                  </a:cubicBezTo>
                  <a:cubicBezTo>
                    <a:pt x="2" y="8"/>
                    <a:pt x="4" y="8"/>
                    <a:pt x="5" y="7"/>
                  </a:cubicBezTo>
                  <a:cubicBezTo>
                    <a:pt x="7" y="7"/>
                    <a:pt x="8" y="6"/>
                    <a:pt x="10" y="5"/>
                  </a:cubicBezTo>
                  <a:cubicBezTo>
                    <a:pt x="11" y="4"/>
                    <a:pt x="13" y="4"/>
                    <a:pt x="14" y="3"/>
                  </a:cubicBezTo>
                  <a:cubicBezTo>
                    <a:pt x="16" y="2"/>
                    <a:pt x="17" y="1"/>
                    <a:pt x="19" y="0"/>
                  </a:cubicBezTo>
                  <a:cubicBezTo>
                    <a:pt x="23" y="0"/>
                    <a:pt x="23" y="0"/>
                    <a:pt x="23" y="0"/>
                  </a:cubicBezTo>
                  <a:cubicBezTo>
                    <a:pt x="23" y="0"/>
                    <a:pt x="23"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1156">
                <a:defRPr/>
              </a:pPr>
              <a:endParaRPr lang="en-US" sz="1873" kern="0" dirty="0">
                <a:solidFill>
                  <a:sysClr val="windowText" lastClr="000000"/>
                </a:solidFill>
              </a:endParaRPr>
            </a:p>
          </p:txBody>
        </p:sp>
        <p:sp>
          <p:nvSpPr>
            <p:cNvPr id="192" name="Freeform 44"/>
            <p:cNvSpPr>
              <a:spLocks noEditPoints="1"/>
            </p:cNvSpPr>
            <p:nvPr/>
          </p:nvSpPr>
          <p:spPr bwMode="auto">
            <a:xfrm>
              <a:off x="2025650" y="4494213"/>
              <a:ext cx="93662" cy="142875"/>
            </a:xfrm>
            <a:custGeom>
              <a:avLst/>
              <a:gdLst>
                <a:gd name="T0" fmla="*/ 21 w 42"/>
                <a:gd name="T1" fmla="*/ 8 h 64"/>
                <a:gd name="T2" fmla="*/ 21 w 42"/>
                <a:gd name="T3" fmla="*/ 8 h 64"/>
                <a:gd name="T4" fmla="*/ 10 w 42"/>
                <a:gd name="T5" fmla="*/ 33 h 64"/>
                <a:gd name="T6" fmla="*/ 21 w 42"/>
                <a:gd name="T7" fmla="*/ 56 h 64"/>
                <a:gd name="T8" fmla="*/ 32 w 42"/>
                <a:gd name="T9" fmla="*/ 33 h 64"/>
                <a:gd name="T10" fmla="*/ 21 w 42"/>
                <a:gd name="T11" fmla="*/ 8 h 64"/>
                <a:gd name="T12" fmla="*/ 20 w 42"/>
                <a:gd name="T13" fmla="*/ 64 h 64"/>
                <a:gd name="T14" fmla="*/ 20 w 42"/>
                <a:gd name="T15" fmla="*/ 64 h 64"/>
                <a:gd name="T16" fmla="*/ 5 w 42"/>
                <a:gd name="T17" fmla="*/ 56 h 64"/>
                <a:gd name="T18" fmla="*/ 0 w 42"/>
                <a:gd name="T19" fmla="*/ 33 h 64"/>
                <a:gd name="T20" fmla="*/ 5 w 42"/>
                <a:gd name="T21" fmla="*/ 8 h 64"/>
                <a:gd name="T22" fmla="*/ 22 w 42"/>
                <a:gd name="T23" fmla="*/ 0 h 64"/>
                <a:gd name="T24" fmla="*/ 42 w 42"/>
                <a:gd name="T25" fmla="*/ 32 h 64"/>
                <a:gd name="T26" fmla="*/ 36 w 42"/>
                <a:gd name="T27" fmla="*/ 56 h 64"/>
                <a:gd name="T28" fmla="*/ 20 w 42"/>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64">
                  <a:moveTo>
                    <a:pt x="21" y="8"/>
                  </a:moveTo>
                  <a:cubicBezTo>
                    <a:pt x="21" y="8"/>
                    <a:pt x="21" y="8"/>
                    <a:pt x="21" y="8"/>
                  </a:cubicBezTo>
                  <a:cubicBezTo>
                    <a:pt x="13" y="8"/>
                    <a:pt x="10" y="16"/>
                    <a:pt x="10" y="33"/>
                  </a:cubicBezTo>
                  <a:cubicBezTo>
                    <a:pt x="10" y="48"/>
                    <a:pt x="13" y="56"/>
                    <a:pt x="21" y="56"/>
                  </a:cubicBezTo>
                  <a:cubicBezTo>
                    <a:pt x="28" y="56"/>
                    <a:pt x="32" y="48"/>
                    <a:pt x="32" y="33"/>
                  </a:cubicBezTo>
                  <a:cubicBezTo>
                    <a:pt x="32" y="16"/>
                    <a:pt x="28" y="8"/>
                    <a:pt x="21" y="8"/>
                  </a:cubicBezTo>
                  <a:close/>
                  <a:moveTo>
                    <a:pt x="20" y="64"/>
                  </a:moveTo>
                  <a:cubicBezTo>
                    <a:pt x="20" y="64"/>
                    <a:pt x="20" y="64"/>
                    <a:pt x="20" y="64"/>
                  </a:cubicBezTo>
                  <a:cubicBezTo>
                    <a:pt x="14" y="64"/>
                    <a:pt x="9" y="62"/>
                    <a:pt x="5" y="56"/>
                  </a:cubicBezTo>
                  <a:cubicBezTo>
                    <a:pt x="1" y="51"/>
                    <a:pt x="0" y="43"/>
                    <a:pt x="0" y="33"/>
                  </a:cubicBezTo>
                  <a:cubicBezTo>
                    <a:pt x="0" y="22"/>
                    <a:pt x="1" y="14"/>
                    <a:pt x="5" y="8"/>
                  </a:cubicBezTo>
                  <a:cubicBezTo>
                    <a:pt x="9" y="3"/>
                    <a:pt x="14" y="0"/>
                    <a:pt x="22" y="0"/>
                  </a:cubicBezTo>
                  <a:cubicBezTo>
                    <a:pt x="35" y="0"/>
                    <a:pt x="42" y="11"/>
                    <a:pt x="42" y="32"/>
                  </a:cubicBezTo>
                  <a:cubicBezTo>
                    <a:pt x="42" y="42"/>
                    <a:pt x="40" y="50"/>
                    <a:pt x="36" y="56"/>
                  </a:cubicBezTo>
                  <a:cubicBezTo>
                    <a:pt x="32" y="62"/>
                    <a:pt x="27" y="64"/>
                    <a:pt x="2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1156">
                <a:defRPr/>
              </a:pPr>
              <a:endParaRPr lang="en-US" sz="1873" kern="0" dirty="0">
                <a:solidFill>
                  <a:sysClr val="windowText" lastClr="000000"/>
                </a:solidFill>
              </a:endParaRPr>
            </a:p>
          </p:txBody>
        </p:sp>
        <p:sp>
          <p:nvSpPr>
            <p:cNvPr id="193" name="Freeform 45"/>
            <p:cNvSpPr>
              <a:spLocks noEditPoints="1"/>
            </p:cNvSpPr>
            <p:nvPr/>
          </p:nvSpPr>
          <p:spPr bwMode="auto">
            <a:xfrm>
              <a:off x="1922463" y="4338638"/>
              <a:ext cx="93662" cy="142875"/>
            </a:xfrm>
            <a:custGeom>
              <a:avLst/>
              <a:gdLst>
                <a:gd name="T0" fmla="*/ 21 w 42"/>
                <a:gd name="T1" fmla="*/ 8 h 64"/>
                <a:gd name="T2" fmla="*/ 21 w 42"/>
                <a:gd name="T3" fmla="*/ 8 h 64"/>
                <a:gd name="T4" fmla="*/ 10 w 42"/>
                <a:gd name="T5" fmla="*/ 33 h 64"/>
                <a:gd name="T6" fmla="*/ 21 w 42"/>
                <a:gd name="T7" fmla="*/ 56 h 64"/>
                <a:gd name="T8" fmla="*/ 32 w 42"/>
                <a:gd name="T9" fmla="*/ 32 h 64"/>
                <a:gd name="T10" fmla="*/ 21 w 42"/>
                <a:gd name="T11" fmla="*/ 8 h 64"/>
                <a:gd name="T12" fmla="*/ 20 w 42"/>
                <a:gd name="T13" fmla="*/ 64 h 64"/>
                <a:gd name="T14" fmla="*/ 20 w 42"/>
                <a:gd name="T15" fmla="*/ 64 h 64"/>
                <a:gd name="T16" fmla="*/ 5 w 42"/>
                <a:gd name="T17" fmla="*/ 56 h 64"/>
                <a:gd name="T18" fmla="*/ 0 w 42"/>
                <a:gd name="T19" fmla="*/ 33 h 64"/>
                <a:gd name="T20" fmla="*/ 5 w 42"/>
                <a:gd name="T21" fmla="*/ 8 h 64"/>
                <a:gd name="T22" fmla="*/ 22 w 42"/>
                <a:gd name="T23" fmla="*/ 0 h 64"/>
                <a:gd name="T24" fmla="*/ 42 w 42"/>
                <a:gd name="T25" fmla="*/ 32 h 64"/>
                <a:gd name="T26" fmla="*/ 36 w 42"/>
                <a:gd name="T27" fmla="*/ 56 h 64"/>
                <a:gd name="T28" fmla="*/ 20 w 42"/>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64">
                  <a:moveTo>
                    <a:pt x="21" y="8"/>
                  </a:moveTo>
                  <a:cubicBezTo>
                    <a:pt x="21" y="8"/>
                    <a:pt x="21" y="8"/>
                    <a:pt x="21" y="8"/>
                  </a:cubicBezTo>
                  <a:cubicBezTo>
                    <a:pt x="14" y="8"/>
                    <a:pt x="10" y="16"/>
                    <a:pt x="10" y="33"/>
                  </a:cubicBezTo>
                  <a:cubicBezTo>
                    <a:pt x="10" y="48"/>
                    <a:pt x="14" y="56"/>
                    <a:pt x="21" y="56"/>
                  </a:cubicBezTo>
                  <a:cubicBezTo>
                    <a:pt x="28" y="56"/>
                    <a:pt x="32" y="48"/>
                    <a:pt x="32" y="32"/>
                  </a:cubicBezTo>
                  <a:cubicBezTo>
                    <a:pt x="32" y="16"/>
                    <a:pt x="28" y="8"/>
                    <a:pt x="21" y="8"/>
                  </a:cubicBezTo>
                  <a:close/>
                  <a:moveTo>
                    <a:pt x="20" y="64"/>
                  </a:moveTo>
                  <a:cubicBezTo>
                    <a:pt x="20" y="64"/>
                    <a:pt x="20" y="64"/>
                    <a:pt x="20" y="64"/>
                  </a:cubicBezTo>
                  <a:cubicBezTo>
                    <a:pt x="14" y="64"/>
                    <a:pt x="9" y="61"/>
                    <a:pt x="5" y="56"/>
                  </a:cubicBezTo>
                  <a:cubicBezTo>
                    <a:pt x="2" y="51"/>
                    <a:pt x="0" y="43"/>
                    <a:pt x="0" y="33"/>
                  </a:cubicBezTo>
                  <a:cubicBezTo>
                    <a:pt x="0" y="22"/>
                    <a:pt x="2" y="14"/>
                    <a:pt x="5" y="8"/>
                  </a:cubicBezTo>
                  <a:cubicBezTo>
                    <a:pt x="9" y="2"/>
                    <a:pt x="15" y="0"/>
                    <a:pt x="22" y="0"/>
                  </a:cubicBezTo>
                  <a:cubicBezTo>
                    <a:pt x="35" y="0"/>
                    <a:pt x="42" y="10"/>
                    <a:pt x="42" y="32"/>
                  </a:cubicBezTo>
                  <a:cubicBezTo>
                    <a:pt x="42" y="42"/>
                    <a:pt x="40" y="50"/>
                    <a:pt x="36" y="56"/>
                  </a:cubicBezTo>
                  <a:cubicBezTo>
                    <a:pt x="33" y="61"/>
                    <a:pt x="27" y="64"/>
                    <a:pt x="2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1156">
                <a:defRPr/>
              </a:pPr>
              <a:endParaRPr lang="en-US" sz="1873" kern="0" dirty="0">
                <a:solidFill>
                  <a:sysClr val="windowText" lastClr="000000"/>
                </a:solidFill>
              </a:endParaRPr>
            </a:p>
          </p:txBody>
        </p:sp>
        <p:sp>
          <p:nvSpPr>
            <p:cNvPr id="194" name="Freeform 46"/>
            <p:cNvSpPr>
              <a:spLocks noEditPoints="1"/>
            </p:cNvSpPr>
            <p:nvPr/>
          </p:nvSpPr>
          <p:spPr bwMode="auto">
            <a:xfrm>
              <a:off x="2247900" y="4338638"/>
              <a:ext cx="95250" cy="142875"/>
            </a:xfrm>
            <a:custGeom>
              <a:avLst/>
              <a:gdLst>
                <a:gd name="T0" fmla="*/ 22 w 43"/>
                <a:gd name="T1" fmla="*/ 8 h 64"/>
                <a:gd name="T2" fmla="*/ 22 w 43"/>
                <a:gd name="T3" fmla="*/ 8 h 64"/>
                <a:gd name="T4" fmla="*/ 11 w 43"/>
                <a:gd name="T5" fmla="*/ 33 h 64"/>
                <a:gd name="T6" fmla="*/ 22 w 43"/>
                <a:gd name="T7" fmla="*/ 56 h 64"/>
                <a:gd name="T8" fmla="*/ 33 w 43"/>
                <a:gd name="T9" fmla="*/ 32 h 64"/>
                <a:gd name="T10" fmla="*/ 22 w 43"/>
                <a:gd name="T11" fmla="*/ 8 h 64"/>
                <a:gd name="T12" fmla="*/ 21 w 43"/>
                <a:gd name="T13" fmla="*/ 64 h 64"/>
                <a:gd name="T14" fmla="*/ 21 w 43"/>
                <a:gd name="T15" fmla="*/ 64 h 64"/>
                <a:gd name="T16" fmla="*/ 6 w 43"/>
                <a:gd name="T17" fmla="*/ 56 h 64"/>
                <a:gd name="T18" fmla="*/ 0 w 43"/>
                <a:gd name="T19" fmla="*/ 33 h 64"/>
                <a:gd name="T20" fmla="*/ 6 w 43"/>
                <a:gd name="T21" fmla="*/ 8 h 64"/>
                <a:gd name="T22" fmla="*/ 22 w 43"/>
                <a:gd name="T23" fmla="*/ 0 h 64"/>
                <a:gd name="T24" fmla="*/ 43 w 43"/>
                <a:gd name="T25" fmla="*/ 32 h 64"/>
                <a:gd name="T26" fmla="*/ 37 w 43"/>
                <a:gd name="T27" fmla="*/ 56 h 64"/>
                <a:gd name="T28" fmla="*/ 21 w 43"/>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64">
                  <a:moveTo>
                    <a:pt x="22" y="8"/>
                  </a:moveTo>
                  <a:cubicBezTo>
                    <a:pt x="22" y="8"/>
                    <a:pt x="22" y="8"/>
                    <a:pt x="22" y="8"/>
                  </a:cubicBezTo>
                  <a:cubicBezTo>
                    <a:pt x="14" y="8"/>
                    <a:pt x="11" y="16"/>
                    <a:pt x="11" y="33"/>
                  </a:cubicBezTo>
                  <a:cubicBezTo>
                    <a:pt x="11" y="48"/>
                    <a:pt x="14" y="56"/>
                    <a:pt x="22" y="56"/>
                  </a:cubicBezTo>
                  <a:cubicBezTo>
                    <a:pt x="29" y="56"/>
                    <a:pt x="33" y="48"/>
                    <a:pt x="33" y="32"/>
                  </a:cubicBezTo>
                  <a:cubicBezTo>
                    <a:pt x="33" y="16"/>
                    <a:pt x="29" y="8"/>
                    <a:pt x="22" y="8"/>
                  </a:cubicBezTo>
                  <a:close/>
                  <a:moveTo>
                    <a:pt x="21" y="64"/>
                  </a:moveTo>
                  <a:cubicBezTo>
                    <a:pt x="21" y="64"/>
                    <a:pt x="21" y="64"/>
                    <a:pt x="21" y="64"/>
                  </a:cubicBezTo>
                  <a:cubicBezTo>
                    <a:pt x="14" y="64"/>
                    <a:pt x="9" y="61"/>
                    <a:pt x="6" y="56"/>
                  </a:cubicBezTo>
                  <a:cubicBezTo>
                    <a:pt x="2" y="51"/>
                    <a:pt x="0" y="43"/>
                    <a:pt x="0" y="33"/>
                  </a:cubicBezTo>
                  <a:cubicBezTo>
                    <a:pt x="0" y="22"/>
                    <a:pt x="2" y="14"/>
                    <a:pt x="6" y="8"/>
                  </a:cubicBezTo>
                  <a:cubicBezTo>
                    <a:pt x="10" y="2"/>
                    <a:pt x="15" y="0"/>
                    <a:pt x="22" y="0"/>
                  </a:cubicBezTo>
                  <a:cubicBezTo>
                    <a:pt x="36" y="0"/>
                    <a:pt x="43" y="10"/>
                    <a:pt x="43" y="32"/>
                  </a:cubicBezTo>
                  <a:cubicBezTo>
                    <a:pt x="43" y="42"/>
                    <a:pt x="41" y="50"/>
                    <a:pt x="37" y="56"/>
                  </a:cubicBezTo>
                  <a:cubicBezTo>
                    <a:pt x="33" y="61"/>
                    <a:pt x="28" y="64"/>
                    <a:pt x="21"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1156">
                <a:defRPr/>
              </a:pPr>
              <a:endParaRPr lang="en-US" sz="1873" kern="0" dirty="0">
                <a:solidFill>
                  <a:sysClr val="windowText" lastClr="000000"/>
                </a:solidFill>
              </a:endParaRPr>
            </a:p>
          </p:txBody>
        </p:sp>
        <p:sp>
          <p:nvSpPr>
            <p:cNvPr id="195" name="Freeform 47"/>
            <p:cNvSpPr>
              <a:spLocks noEditPoints="1"/>
            </p:cNvSpPr>
            <p:nvPr/>
          </p:nvSpPr>
          <p:spPr bwMode="auto">
            <a:xfrm>
              <a:off x="2362200" y="4338638"/>
              <a:ext cx="93662" cy="142875"/>
            </a:xfrm>
            <a:custGeom>
              <a:avLst/>
              <a:gdLst>
                <a:gd name="T0" fmla="*/ 21 w 42"/>
                <a:gd name="T1" fmla="*/ 8 h 64"/>
                <a:gd name="T2" fmla="*/ 21 w 42"/>
                <a:gd name="T3" fmla="*/ 8 h 64"/>
                <a:gd name="T4" fmla="*/ 10 w 42"/>
                <a:gd name="T5" fmla="*/ 33 h 64"/>
                <a:gd name="T6" fmla="*/ 21 w 42"/>
                <a:gd name="T7" fmla="*/ 56 h 64"/>
                <a:gd name="T8" fmla="*/ 32 w 42"/>
                <a:gd name="T9" fmla="*/ 32 h 64"/>
                <a:gd name="T10" fmla="*/ 21 w 42"/>
                <a:gd name="T11" fmla="*/ 8 h 64"/>
                <a:gd name="T12" fmla="*/ 20 w 42"/>
                <a:gd name="T13" fmla="*/ 64 h 64"/>
                <a:gd name="T14" fmla="*/ 20 w 42"/>
                <a:gd name="T15" fmla="*/ 64 h 64"/>
                <a:gd name="T16" fmla="*/ 5 w 42"/>
                <a:gd name="T17" fmla="*/ 56 h 64"/>
                <a:gd name="T18" fmla="*/ 0 w 42"/>
                <a:gd name="T19" fmla="*/ 33 h 64"/>
                <a:gd name="T20" fmla="*/ 5 w 42"/>
                <a:gd name="T21" fmla="*/ 8 h 64"/>
                <a:gd name="T22" fmla="*/ 22 w 42"/>
                <a:gd name="T23" fmla="*/ 0 h 64"/>
                <a:gd name="T24" fmla="*/ 42 w 42"/>
                <a:gd name="T25" fmla="*/ 32 h 64"/>
                <a:gd name="T26" fmla="*/ 36 w 42"/>
                <a:gd name="T27" fmla="*/ 56 h 64"/>
                <a:gd name="T28" fmla="*/ 20 w 42"/>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64">
                  <a:moveTo>
                    <a:pt x="21" y="8"/>
                  </a:moveTo>
                  <a:cubicBezTo>
                    <a:pt x="21" y="8"/>
                    <a:pt x="21" y="8"/>
                    <a:pt x="21" y="8"/>
                  </a:cubicBezTo>
                  <a:cubicBezTo>
                    <a:pt x="14" y="8"/>
                    <a:pt x="10" y="16"/>
                    <a:pt x="10" y="33"/>
                  </a:cubicBezTo>
                  <a:cubicBezTo>
                    <a:pt x="10" y="48"/>
                    <a:pt x="14" y="56"/>
                    <a:pt x="21" y="56"/>
                  </a:cubicBezTo>
                  <a:cubicBezTo>
                    <a:pt x="28" y="56"/>
                    <a:pt x="32" y="48"/>
                    <a:pt x="32" y="32"/>
                  </a:cubicBezTo>
                  <a:cubicBezTo>
                    <a:pt x="32" y="16"/>
                    <a:pt x="28" y="8"/>
                    <a:pt x="21" y="8"/>
                  </a:cubicBezTo>
                  <a:close/>
                  <a:moveTo>
                    <a:pt x="20" y="64"/>
                  </a:moveTo>
                  <a:cubicBezTo>
                    <a:pt x="20" y="64"/>
                    <a:pt x="20" y="64"/>
                    <a:pt x="20" y="64"/>
                  </a:cubicBezTo>
                  <a:cubicBezTo>
                    <a:pt x="14" y="64"/>
                    <a:pt x="9" y="61"/>
                    <a:pt x="5" y="56"/>
                  </a:cubicBezTo>
                  <a:cubicBezTo>
                    <a:pt x="1" y="51"/>
                    <a:pt x="0" y="43"/>
                    <a:pt x="0" y="33"/>
                  </a:cubicBezTo>
                  <a:cubicBezTo>
                    <a:pt x="0" y="22"/>
                    <a:pt x="1" y="14"/>
                    <a:pt x="5" y="8"/>
                  </a:cubicBezTo>
                  <a:cubicBezTo>
                    <a:pt x="9" y="2"/>
                    <a:pt x="14" y="0"/>
                    <a:pt x="22" y="0"/>
                  </a:cubicBezTo>
                  <a:cubicBezTo>
                    <a:pt x="35" y="0"/>
                    <a:pt x="42" y="10"/>
                    <a:pt x="42" y="32"/>
                  </a:cubicBezTo>
                  <a:cubicBezTo>
                    <a:pt x="42" y="42"/>
                    <a:pt x="40" y="50"/>
                    <a:pt x="36" y="56"/>
                  </a:cubicBezTo>
                  <a:cubicBezTo>
                    <a:pt x="32" y="61"/>
                    <a:pt x="27" y="64"/>
                    <a:pt x="2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1156">
                <a:defRPr/>
              </a:pPr>
              <a:endParaRPr lang="en-US" sz="1873" kern="0" dirty="0">
                <a:solidFill>
                  <a:sysClr val="windowText" lastClr="000000"/>
                </a:solidFill>
              </a:endParaRPr>
            </a:p>
          </p:txBody>
        </p:sp>
        <p:sp>
          <p:nvSpPr>
            <p:cNvPr id="196" name="Freeform 48"/>
            <p:cNvSpPr>
              <a:spLocks/>
            </p:cNvSpPr>
            <p:nvPr/>
          </p:nvSpPr>
          <p:spPr bwMode="auto">
            <a:xfrm>
              <a:off x="2243138" y="4030663"/>
              <a:ext cx="49212" cy="136525"/>
            </a:xfrm>
            <a:custGeom>
              <a:avLst/>
              <a:gdLst>
                <a:gd name="T0" fmla="*/ 22 w 22"/>
                <a:gd name="T1" fmla="*/ 0 h 62"/>
                <a:gd name="T2" fmla="*/ 22 w 22"/>
                <a:gd name="T3" fmla="*/ 0 h 62"/>
                <a:gd name="T4" fmla="*/ 22 w 22"/>
                <a:gd name="T5" fmla="*/ 62 h 62"/>
                <a:gd name="T6" fmla="*/ 12 w 22"/>
                <a:gd name="T7" fmla="*/ 62 h 62"/>
                <a:gd name="T8" fmla="*/ 12 w 22"/>
                <a:gd name="T9" fmla="*/ 11 h 62"/>
                <a:gd name="T10" fmla="*/ 7 w 22"/>
                <a:gd name="T11" fmla="*/ 15 h 62"/>
                <a:gd name="T12" fmla="*/ 0 w 22"/>
                <a:gd name="T13" fmla="*/ 17 h 62"/>
                <a:gd name="T14" fmla="*/ 0 w 22"/>
                <a:gd name="T15" fmla="*/ 9 h 62"/>
                <a:gd name="T16" fmla="*/ 4 w 22"/>
                <a:gd name="T17" fmla="*/ 7 h 62"/>
                <a:gd name="T18" fmla="*/ 9 w 22"/>
                <a:gd name="T19" fmla="*/ 5 h 62"/>
                <a:gd name="T20" fmla="*/ 13 w 22"/>
                <a:gd name="T21" fmla="*/ 3 h 62"/>
                <a:gd name="T22" fmla="*/ 18 w 22"/>
                <a:gd name="T23" fmla="*/ 0 h 62"/>
                <a:gd name="T24" fmla="*/ 22 w 22"/>
                <a:gd name="T25" fmla="*/ 0 h 62"/>
                <a:gd name="T26" fmla="*/ 22 w 22"/>
                <a:gd name="T2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62">
                  <a:moveTo>
                    <a:pt x="22" y="0"/>
                  </a:moveTo>
                  <a:cubicBezTo>
                    <a:pt x="22" y="0"/>
                    <a:pt x="22" y="0"/>
                    <a:pt x="22" y="0"/>
                  </a:cubicBezTo>
                  <a:cubicBezTo>
                    <a:pt x="22" y="62"/>
                    <a:pt x="22" y="62"/>
                    <a:pt x="22" y="62"/>
                  </a:cubicBezTo>
                  <a:cubicBezTo>
                    <a:pt x="12" y="62"/>
                    <a:pt x="12" y="62"/>
                    <a:pt x="12" y="62"/>
                  </a:cubicBezTo>
                  <a:cubicBezTo>
                    <a:pt x="12" y="11"/>
                    <a:pt x="12" y="11"/>
                    <a:pt x="12" y="11"/>
                  </a:cubicBezTo>
                  <a:cubicBezTo>
                    <a:pt x="11" y="13"/>
                    <a:pt x="9" y="14"/>
                    <a:pt x="7" y="15"/>
                  </a:cubicBezTo>
                  <a:cubicBezTo>
                    <a:pt x="5" y="16"/>
                    <a:pt x="2" y="16"/>
                    <a:pt x="0" y="17"/>
                  </a:cubicBezTo>
                  <a:cubicBezTo>
                    <a:pt x="0" y="9"/>
                    <a:pt x="0" y="9"/>
                    <a:pt x="0" y="9"/>
                  </a:cubicBezTo>
                  <a:cubicBezTo>
                    <a:pt x="1" y="8"/>
                    <a:pt x="3" y="8"/>
                    <a:pt x="4" y="7"/>
                  </a:cubicBezTo>
                  <a:cubicBezTo>
                    <a:pt x="6" y="6"/>
                    <a:pt x="7" y="6"/>
                    <a:pt x="9" y="5"/>
                  </a:cubicBezTo>
                  <a:cubicBezTo>
                    <a:pt x="10" y="4"/>
                    <a:pt x="12" y="3"/>
                    <a:pt x="13" y="3"/>
                  </a:cubicBezTo>
                  <a:cubicBezTo>
                    <a:pt x="15" y="2"/>
                    <a:pt x="16" y="1"/>
                    <a:pt x="18" y="0"/>
                  </a:cubicBezTo>
                  <a:cubicBezTo>
                    <a:pt x="22" y="0"/>
                    <a:pt x="22" y="0"/>
                    <a:pt x="22" y="0"/>
                  </a:cubicBezTo>
                  <a:cubicBezTo>
                    <a:pt x="22" y="0"/>
                    <a:pt x="22"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1156">
                <a:defRPr/>
              </a:pPr>
              <a:endParaRPr lang="en-US" sz="1873" kern="0" dirty="0">
                <a:solidFill>
                  <a:sysClr val="windowText" lastClr="000000"/>
                </a:solidFill>
              </a:endParaRPr>
            </a:p>
          </p:txBody>
        </p:sp>
        <p:sp>
          <p:nvSpPr>
            <p:cNvPr id="197" name="Freeform 49"/>
            <p:cNvSpPr>
              <a:spLocks noEditPoints="1"/>
            </p:cNvSpPr>
            <p:nvPr/>
          </p:nvSpPr>
          <p:spPr bwMode="auto">
            <a:xfrm>
              <a:off x="2314575" y="4027488"/>
              <a:ext cx="95250" cy="142875"/>
            </a:xfrm>
            <a:custGeom>
              <a:avLst/>
              <a:gdLst>
                <a:gd name="T0" fmla="*/ 22 w 43"/>
                <a:gd name="T1" fmla="*/ 7 h 64"/>
                <a:gd name="T2" fmla="*/ 22 w 43"/>
                <a:gd name="T3" fmla="*/ 7 h 64"/>
                <a:gd name="T4" fmla="*/ 11 w 43"/>
                <a:gd name="T5" fmla="*/ 32 h 64"/>
                <a:gd name="T6" fmla="*/ 22 w 43"/>
                <a:gd name="T7" fmla="*/ 56 h 64"/>
                <a:gd name="T8" fmla="*/ 33 w 43"/>
                <a:gd name="T9" fmla="*/ 32 h 64"/>
                <a:gd name="T10" fmla="*/ 22 w 43"/>
                <a:gd name="T11" fmla="*/ 7 h 64"/>
                <a:gd name="T12" fmla="*/ 21 w 43"/>
                <a:gd name="T13" fmla="*/ 64 h 64"/>
                <a:gd name="T14" fmla="*/ 21 w 43"/>
                <a:gd name="T15" fmla="*/ 64 h 64"/>
                <a:gd name="T16" fmla="*/ 6 w 43"/>
                <a:gd name="T17" fmla="*/ 56 h 64"/>
                <a:gd name="T18" fmla="*/ 0 w 43"/>
                <a:gd name="T19" fmla="*/ 33 h 64"/>
                <a:gd name="T20" fmla="*/ 6 w 43"/>
                <a:gd name="T21" fmla="*/ 8 h 64"/>
                <a:gd name="T22" fmla="*/ 22 w 43"/>
                <a:gd name="T23" fmla="*/ 0 h 64"/>
                <a:gd name="T24" fmla="*/ 43 w 43"/>
                <a:gd name="T25" fmla="*/ 31 h 64"/>
                <a:gd name="T26" fmla="*/ 37 w 43"/>
                <a:gd name="T27" fmla="*/ 55 h 64"/>
                <a:gd name="T28" fmla="*/ 21 w 43"/>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64">
                  <a:moveTo>
                    <a:pt x="22" y="7"/>
                  </a:moveTo>
                  <a:cubicBezTo>
                    <a:pt x="22" y="7"/>
                    <a:pt x="22" y="7"/>
                    <a:pt x="22" y="7"/>
                  </a:cubicBezTo>
                  <a:cubicBezTo>
                    <a:pt x="14" y="7"/>
                    <a:pt x="11" y="16"/>
                    <a:pt x="11" y="32"/>
                  </a:cubicBezTo>
                  <a:cubicBezTo>
                    <a:pt x="11" y="48"/>
                    <a:pt x="14" y="56"/>
                    <a:pt x="22" y="56"/>
                  </a:cubicBezTo>
                  <a:cubicBezTo>
                    <a:pt x="29" y="56"/>
                    <a:pt x="33" y="48"/>
                    <a:pt x="33" y="32"/>
                  </a:cubicBezTo>
                  <a:cubicBezTo>
                    <a:pt x="33" y="16"/>
                    <a:pt x="29" y="7"/>
                    <a:pt x="22" y="7"/>
                  </a:cubicBezTo>
                  <a:close/>
                  <a:moveTo>
                    <a:pt x="21" y="64"/>
                  </a:moveTo>
                  <a:cubicBezTo>
                    <a:pt x="21" y="64"/>
                    <a:pt x="21" y="64"/>
                    <a:pt x="21" y="64"/>
                  </a:cubicBezTo>
                  <a:cubicBezTo>
                    <a:pt x="14" y="64"/>
                    <a:pt x="9" y="61"/>
                    <a:pt x="6" y="56"/>
                  </a:cubicBezTo>
                  <a:cubicBezTo>
                    <a:pt x="2" y="50"/>
                    <a:pt x="0" y="43"/>
                    <a:pt x="0" y="33"/>
                  </a:cubicBezTo>
                  <a:cubicBezTo>
                    <a:pt x="0" y="22"/>
                    <a:pt x="2" y="13"/>
                    <a:pt x="6" y="8"/>
                  </a:cubicBezTo>
                  <a:cubicBezTo>
                    <a:pt x="10" y="2"/>
                    <a:pt x="15" y="0"/>
                    <a:pt x="22" y="0"/>
                  </a:cubicBezTo>
                  <a:cubicBezTo>
                    <a:pt x="36" y="0"/>
                    <a:pt x="43" y="10"/>
                    <a:pt x="43" y="31"/>
                  </a:cubicBezTo>
                  <a:cubicBezTo>
                    <a:pt x="43" y="42"/>
                    <a:pt x="41" y="50"/>
                    <a:pt x="37" y="55"/>
                  </a:cubicBezTo>
                  <a:cubicBezTo>
                    <a:pt x="33" y="61"/>
                    <a:pt x="28" y="64"/>
                    <a:pt x="21"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1156">
                <a:defRPr/>
              </a:pPr>
              <a:endParaRPr lang="en-US" sz="1873" kern="0" dirty="0">
                <a:solidFill>
                  <a:sysClr val="windowText" lastClr="000000"/>
                </a:solidFill>
              </a:endParaRPr>
            </a:p>
          </p:txBody>
        </p:sp>
        <p:sp>
          <p:nvSpPr>
            <p:cNvPr id="198" name="Freeform 50"/>
            <p:cNvSpPr>
              <a:spLocks noEditPoints="1"/>
            </p:cNvSpPr>
            <p:nvPr/>
          </p:nvSpPr>
          <p:spPr bwMode="auto">
            <a:xfrm>
              <a:off x="2427288" y="4027488"/>
              <a:ext cx="95250" cy="142875"/>
            </a:xfrm>
            <a:custGeom>
              <a:avLst/>
              <a:gdLst>
                <a:gd name="T0" fmla="*/ 22 w 43"/>
                <a:gd name="T1" fmla="*/ 7 h 64"/>
                <a:gd name="T2" fmla="*/ 22 w 43"/>
                <a:gd name="T3" fmla="*/ 7 h 64"/>
                <a:gd name="T4" fmla="*/ 11 w 43"/>
                <a:gd name="T5" fmla="*/ 32 h 64"/>
                <a:gd name="T6" fmla="*/ 22 w 43"/>
                <a:gd name="T7" fmla="*/ 56 h 64"/>
                <a:gd name="T8" fmla="*/ 33 w 43"/>
                <a:gd name="T9" fmla="*/ 32 h 64"/>
                <a:gd name="T10" fmla="*/ 22 w 43"/>
                <a:gd name="T11" fmla="*/ 7 h 64"/>
                <a:gd name="T12" fmla="*/ 21 w 43"/>
                <a:gd name="T13" fmla="*/ 64 h 64"/>
                <a:gd name="T14" fmla="*/ 21 w 43"/>
                <a:gd name="T15" fmla="*/ 64 h 64"/>
                <a:gd name="T16" fmla="*/ 6 w 43"/>
                <a:gd name="T17" fmla="*/ 56 h 64"/>
                <a:gd name="T18" fmla="*/ 0 w 43"/>
                <a:gd name="T19" fmla="*/ 33 h 64"/>
                <a:gd name="T20" fmla="*/ 6 w 43"/>
                <a:gd name="T21" fmla="*/ 8 h 64"/>
                <a:gd name="T22" fmla="*/ 23 w 43"/>
                <a:gd name="T23" fmla="*/ 0 h 64"/>
                <a:gd name="T24" fmla="*/ 43 w 43"/>
                <a:gd name="T25" fmla="*/ 31 h 64"/>
                <a:gd name="T26" fmla="*/ 37 w 43"/>
                <a:gd name="T27" fmla="*/ 55 h 64"/>
                <a:gd name="T28" fmla="*/ 21 w 43"/>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64">
                  <a:moveTo>
                    <a:pt x="22" y="7"/>
                  </a:moveTo>
                  <a:cubicBezTo>
                    <a:pt x="22" y="7"/>
                    <a:pt x="22" y="7"/>
                    <a:pt x="22" y="7"/>
                  </a:cubicBezTo>
                  <a:cubicBezTo>
                    <a:pt x="15" y="7"/>
                    <a:pt x="11" y="16"/>
                    <a:pt x="11" y="32"/>
                  </a:cubicBezTo>
                  <a:cubicBezTo>
                    <a:pt x="11" y="48"/>
                    <a:pt x="14" y="56"/>
                    <a:pt x="22" y="56"/>
                  </a:cubicBezTo>
                  <a:cubicBezTo>
                    <a:pt x="29" y="56"/>
                    <a:pt x="33" y="48"/>
                    <a:pt x="33" y="32"/>
                  </a:cubicBezTo>
                  <a:cubicBezTo>
                    <a:pt x="33" y="16"/>
                    <a:pt x="29" y="7"/>
                    <a:pt x="22" y="7"/>
                  </a:cubicBezTo>
                  <a:close/>
                  <a:moveTo>
                    <a:pt x="21" y="64"/>
                  </a:moveTo>
                  <a:cubicBezTo>
                    <a:pt x="21" y="64"/>
                    <a:pt x="21" y="64"/>
                    <a:pt x="21" y="64"/>
                  </a:cubicBezTo>
                  <a:cubicBezTo>
                    <a:pt x="15" y="64"/>
                    <a:pt x="9" y="61"/>
                    <a:pt x="6" y="56"/>
                  </a:cubicBezTo>
                  <a:cubicBezTo>
                    <a:pt x="2" y="50"/>
                    <a:pt x="0" y="43"/>
                    <a:pt x="0" y="33"/>
                  </a:cubicBezTo>
                  <a:cubicBezTo>
                    <a:pt x="0" y="22"/>
                    <a:pt x="2" y="13"/>
                    <a:pt x="6" y="8"/>
                  </a:cubicBezTo>
                  <a:cubicBezTo>
                    <a:pt x="10" y="2"/>
                    <a:pt x="15" y="0"/>
                    <a:pt x="23" y="0"/>
                  </a:cubicBezTo>
                  <a:cubicBezTo>
                    <a:pt x="36" y="0"/>
                    <a:pt x="43" y="10"/>
                    <a:pt x="43" y="31"/>
                  </a:cubicBezTo>
                  <a:cubicBezTo>
                    <a:pt x="43" y="42"/>
                    <a:pt x="41" y="50"/>
                    <a:pt x="37" y="55"/>
                  </a:cubicBezTo>
                  <a:cubicBezTo>
                    <a:pt x="33" y="61"/>
                    <a:pt x="28" y="64"/>
                    <a:pt x="21"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1156">
                <a:defRPr/>
              </a:pPr>
              <a:endParaRPr lang="en-US" sz="1873" kern="0" dirty="0">
                <a:solidFill>
                  <a:sysClr val="windowText" lastClr="000000"/>
                </a:solidFill>
              </a:endParaRPr>
            </a:p>
          </p:txBody>
        </p:sp>
        <p:sp>
          <p:nvSpPr>
            <p:cNvPr id="199" name="Freeform 51"/>
            <p:cNvSpPr>
              <a:spLocks noEditPoints="1"/>
            </p:cNvSpPr>
            <p:nvPr/>
          </p:nvSpPr>
          <p:spPr bwMode="auto">
            <a:xfrm>
              <a:off x="2476500" y="4338638"/>
              <a:ext cx="95250" cy="142875"/>
            </a:xfrm>
            <a:custGeom>
              <a:avLst/>
              <a:gdLst>
                <a:gd name="T0" fmla="*/ 22 w 43"/>
                <a:gd name="T1" fmla="*/ 8 h 64"/>
                <a:gd name="T2" fmla="*/ 22 w 43"/>
                <a:gd name="T3" fmla="*/ 8 h 64"/>
                <a:gd name="T4" fmla="*/ 11 w 43"/>
                <a:gd name="T5" fmla="*/ 33 h 64"/>
                <a:gd name="T6" fmla="*/ 22 w 43"/>
                <a:gd name="T7" fmla="*/ 56 h 64"/>
                <a:gd name="T8" fmla="*/ 33 w 43"/>
                <a:gd name="T9" fmla="*/ 32 h 64"/>
                <a:gd name="T10" fmla="*/ 22 w 43"/>
                <a:gd name="T11" fmla="*/ 8 h 64"/>
                <a:gd name="T12" fmla="*/ 21 w 43"/>
                <a:gd name="T13" fmla="*/ 64 h 64"/>
                <a:gd name="T14" fmla="*/ 21 w 43"/>
                <a:gd name="T15" fmla="*/ 64 h 64"/>
                <a:gd name="T16" fmla="*/ 6 w 43"/>
                <a:gd name="T17" fmla="*/ 56 h 64"/>
                <a:gd name="T18" fmla="*/ 0 w 43"/>
                <a:gd name="T19" fmla="*/ 33 h 64"/>
                <a:gd name="T20" fmla="*/ 6 w 43"/>
                <a:gd name="T21" fmla="*/ 8 h 64"/>
                <a:gd name="T22" fmla="*/ 23 w 43"/>
                <a:gd name="T23" fmla="*/ 0 h 64"/>
                <a:gd name="T24" fmla="*/ 43 w 43"/>
                <a:gd name="T25" fmla="*/ 32 h 64"/>
                <a:gd name="T26" fmla="*/ 37 w 43"/>
                <a:gd name="T27" fmla="*/ 56 h 64"/>
                <a:gd name="T28" fmla="*/ 21 w 43"/>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64">
                  <a:moveTo>
                    <a:pt x="22" y="8"/>
                  </a:moveTo>
                  <a:cubicBezTo>
                    <a:pt x="22" y="8"/>
                    <a:pt x="22" y="8"/>
                    <a:pt x="22" y="8"/>
                  </a:cubicBezTo>
                  <a:cubicBezTo>
                    <a:pt x="15" y="8"/>
                    <a:pt x="11" y="16"/>
                    <a:pt x="11" y="33"/>
                  </a:cubicBezTo>
                  <a:cubicBezTo>
                    <a:pt x="11" y="48"/>
                    <a:pt x="14" y="56"/>
                    <a:pt x="22" y="56"/>
                  </a:cubicBezTo>
                  <a:cubicBezTo>
                    <a:pt x="29" y="56"/>
                    <a:pt x="33" y="48"/>
                    <a:pt x="33" y="32"/>
                  </a:cubicBezTo>
                  <a:cubicBezTo>
                    <a:pt x="33" y="16"/>
                    <a:pt x="29" y="8"/>
                    <a:pt x="22" y="8"/>
                  </a:cubicBezTo>
                  <a:close/>
                  <a:moveTo>
                    <a:pt x="21" y="64"/>
                  </a:moveTo>
                  <a:cubicBezTo>
                    <a:pt x="21" y="64"/>
                    <a:pt x="21" y="64"/>
                    <a:pt x="21" y="64"/>
                  </a:cubicBezTo>
                  <a:cubicBezTo>
                    <a:pt x="15" y="64"/>
                    <a:pt x="9" y="61"/>
                    <a:pt x="6" y="56"/>
                  </a:cubicBezTo>
                  <a:cubicBezTo>
                    <a:pt x="2" y="51"/>
                    <a:pt x="0" y="43"/>
                    <a:pt x="0" y="33"/>
                  </a:cubicBezTo>
                  <a:cubicBezTo>
                    <a:pt x="0" y="22"/>
                    <a:pt x="2" y="14"/>
                    <a:pt x="6" y="8"/>
                  </a:cubicBezTo>
                  <a:cubicBezTo>
                    <a:pt x="10" y="2"/>
                    <a:pt x="15" y="0"/>
                    <a:pt x="23" y="0"/>
                  </a:cubicBezTo>
                  <a:cubicBezTo>
                    <a:pt x="36" y="0"/>
                    <a:pt x="43" y="10"/>
                    <a:pt x="43" y="32"/>
                  </a:cubicBezTo>
                  <a:cubicBezTo>
                    <a:pt x="43" y="42"/>
                    <a:pt x="41" y="50"/>
                    <a:pt x="37" y="56"/>
                  </a:cubicBezTo>
                  <a:cubicBezTo>
                    <a:pt x="33" y="61"/>
                    <a:pt x="28" y="64"/>
                    <a:pt x="21"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1156">
                <a:defRPr/>
              </a:pPr>
              <a:endParaRPr lang="en-US" sz="1873" kern="0" dirty="0">
                <a:solidFill>
                  <a:sysClr val="windowText" lastClr="000000"/>
                </a:solidFill>
              </a:endParaRPr>
            </a:p>
          </p:txBody>
        </p:sp>
        <p:sp>
          <p:nvSpPr>
            <p:cNvPr id="200" name="Freeform 52"/>
            <p:cNvSpPr>
              <a:spLocks noEditPoints="1"/>
            </p:cNvSpPr>
            <p:nvPr/>
          </p:nvSpPr>
          <p:spPr bwMode="auto">
            <a:xfrm>
              <a:off x="2654300" y="4338638"/>
              <a:ext cx="92075" cy="142875"/>
            </a:xfrm>
            <a:custGeom>
              <a:avLst/>
              <a:gdLst>
                <a:gd name="T0" fmla="*/ 21 w 42"/>
                <a:gd name="T1" fmla="*/ 8 h 64"/>
                <a:gd name="T2" fmla="*/ 21 w 42"/>
                <a:gd name="T3" fmla="*/ 8 h 64"/>
                <a:gd name="T4" fmla="*/ 10 w 42"/>
                <a:gd name="T5" fmla="*/ 33 h 64"/>
                <a:gd name="T6" fmla="*/ 21 w 42"/>
                <a:gd name="T7" fmla="*/ 56 h 64"/>
                <a:gd name="T8" fmla="*/ 32 w 42"/>
                <a:gd name="T9" fmla="*/ 32 h 64"/>
                <a:gd name="T10" fmla="*/ 21 w 42"/>
                <a:gd name="T11" fmla="*/ 8 h 64"/>
                <a:gd name="T12" fmla="*/ 20 w 42"/>
                <a:gd name="T13" fmla="*/ 64 h 64"/>
                <a:gd name="T14" fmla="*/ 20 w 42"/>
                <a:gd name="T15" fmla="*/ 64 h 64"/>
                <a:gd name="T16" fmla="*/ 5 w 42"/>
                <a:gd name="T17" fmla="*/ 56 h 64"/>
                <a:gd name="T18" fmla="*/ 0 w 42"/>
                <a:gd name="T19" fmla="*/ 33 h 64"/>
                <a:gd name="T20" fmla="*/ 6 w 42"/>
                <a:gd name="T21" fmla="*/ 8 h 64"/>
                <a:gd name="T22" fmla="*/ 22 w 42"/>
                <a:gd name="T23" fmla="*/ 0 h 64"/>
                <a:gd name="T24" fmla="*/ 42 w 42"/>
                <a:gd name="T25" fmla="*/ 32 h 64"/>
                <a:gd name="T26" fmla="*/ 37 w 42"/>
                <a:gd name="T27" fmla="*/ 56 h 64"/>
                <a:gd name="T28" fmla="*/ 20 w 42"/>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64">
                  <a:moveTo>
                    <a:pt x="21" y="8"/>
                  </a:moveTo>
                  <a:cubicBezTo>
                    <a:pt x="21" y="8"/>
                    <a:pt x="21" y="8"/>
                    <a:pt x="21" y="8"/>
                  </a:cubicBezTo>
                  <a:cubicBezTo>
                    <a:pt x="14" y="8"/>
                    <a:pt x="10" y="16"/>
                    <a:pt x="10" y="33"/>
                  </a:cubicBezTo>
                  <a:cubicBezTo>
                    <a:pt x="10" y="48"/>
                    <a:pt x="14" y="56"/>
                    <a:pt x="21" y="56"/>
                  </a:cubicBezTo>
                  <a:cubicBezTo>
                    <a:pt x="29" y="56"/>
                    <a:pt x="32" y="48"/>
                    <a:pt x="32" y="32"/>
                  </a:cubicBezTo>
                  <a:cubicBezTo>
                    <a:pt x="32" y="16"/>
                    <a:pt x="29" y="8"/>
                    <a:pt x="21" y="8"/>
                  </a:cubicBezTo>
                  <a:close/>
                  <a:moveTo>
                    <a:pt x="20" y="64"/>
                  </a:moveTo>
                  <a:cubicBezTo>
                    <a:pt x="20" y="64"/>
                    <a:pt x="20" y="64"/>
                    <a:pt x="20" y="64"/>
                  </a:cubicBezTo>
                  <a:cubicBezTo>
                    <a:pt x="14" y="64"/>
                    <a:pt x="9" y="61"/>
                    <a:pt x="5" y="56"/>
                  </a:cubicBezTo>
                  <a:cubicBezTo>
                    <a:pt x="2" y="51"/>
                    <a:pt x="0" y="43"/>
                    <a:pt x="0" y="33"/>
                  </a:cubicBezTo>
                  <a:cubicBezTo>
                    <a:pt x="0" y="22"/>
                    <a:pt x="2" y="14"/>
                    <a:pt x="6" y="8"/>
                  </a:cubicBezTo>
                  <a:cubicBezTo>
                    <a:pt x="9" y="2"/>
                    <a:pt x="15" y="0"/>
                    <a:pt x="22" y="0"/>
                  </a:cubicBezTo>
                  <a:cubicBezTo>
                    <a:pt x="36" y="0"/>
                    <a:pt x="42" y="10"/>
                    <a:pt x="42" y="32"/>
                  </a:cubicBezTo>
                  <a:cubicBezTo>
                    <a:pt x="42" y="42"/>
                    <a:pt x="41" y="50"/>
                    <a:pt x="37" y="56"/>
                  </a:cubicBezTo>
                  <a:cubicBezTo>
                    <a:pt x="33" y="61"/>
                    <a:pt x="27" y="64"/>
                    <a:pt x="2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1156">
                <a:defRPr/>
              </a:pPr>
              <a:endParaRPr lang="en-US" sz="1873" kern="0" dirty="0">
                <a:solidFill>
                  <a:sysClr val="windowText" lastClr="000000"/>
                </a:solidFill>
              </a:endParaRPr>
            </a:p>
          </p:txBody>
        </p:sp>
        <p:sp>
          <p:nvSpPr>
            <p:cNvPr id="201" name="Freeform 53"/>
            <p:cNvSpPr>
              <a:spLocks noEditPoints="1"/>
            </p:cNvSpPr>
            <p:nvPr/>
          </p:nvSpPr>
          <p:spPr bwMode="auto">
            <a:xfrm>
              <a:off x="2200275" y="4494213"/>
              <a:ext cx="95250" cy="142875"/>
            </a:xfrm>
            <a:custGeom>
              <a:avLst/>
              <a:gdLst>
                <a:gd name="T0" fmla="*/ 22 w 43"/>
                <a:gd name="T1" fmla="*/ 8 h 64"/>
                <a:gd name="T2" fmla="*/ 22 w 43"/>
                <a:gd name="T3" fmla="*/ 8 h 64"/>
                <a:gd name="T4" fmla="*/ 10 w 43"/>
                <a:gd name="T5" fmla="*/ 33 h 64"/>
                <a:gd name="T6" fmla="*/ 21 w 43"/>
                <a:gd name="T7" fmla="*/ 56 h 64"/>
                <a:gd name="T8" fmla="*/ 32 w 43"/>
                <a:gd name="T9" fmla="*/ 33 h 64"/>
                <a:gd name="T10" fmla="*/ 22 w 43"/>
                <a:gd name="T11" fmla="*/ 8 h 64"/>
                <a:gd name="T12" fmla="*/ 21 w 43"/>
                <a:gd name="T13" fmla="*/ 64 h 64"/>
                <a:gd name="T14" fmla="*/ 21 w 43"/>
                <a:gd name="T15" fmla="*/ 64 h 64"/>
                <a:gd name="T16" fmla="*/ 5 w 43"/>
                <a:gd name="T17" fmla="*/ 56 h 64"/>
                <a:gd name="T18" fmla="*/ 0 w 43"/>
                <a:gd name="T19" fmla="*/ 33 h 64"/>
                <a:gd name="T20" fmla="*/ 6 w 43"/>
                <a:gd name="T21" fmla="*/ 8 h 64"/>
                <a:gd name="T22" fmla="*/ 22 w 43"/>
                <a:gd name="T23" fmla="*/ 0 h 64"/>
                <a:gd name="T24" fmla="*/ 43 w 43"/>
                <a:gd name="T25" fmla="*/ 32 h 64"/>
                <a:gd name="T26" fmla="*/ 37 w 43"/>
                <a:gd name="T27" fmla="*/ 56 h 64"/>
                <a:gd name="T28" fmla="*/ 21 w 43"/>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64">
                  <a:moveTo>
                    <a:pt x="22" y="8"/>
                  </a:moveTo>
                  <a:cubicBezTo>
                    <a:pt x="22" y="8"/>
                    <a:pt x="22" y="8"/>
                    <a:pt x="22" y="8"/>
                  </a:cubicBezTo>
                  <a:cubicBezTo>
                    <a:pt x="14" y="8"/>
                    <a:pt x="10" y="16"/>
                    <a:pt x="10" y="33"/>
                  </a:cubicBezTo>
                  <a:cubicBezTo>
                    <a:pt x="10" y="48"/>
                    <a:pt x="14" y="56"/>
                    <a:pt x="21" y="56"/>
                  </a:cubicBezTo>
                  <a:cubicBezTo>
                    <a:pt x="29" y="56"/>
                    <a:pt x="32" y="48"/>
                    <a:pt x="32" y="33"/>
                  </a:cubicBezTo>
                  <a:cubicBezTo>
                    <a:pt x="32" y="16"/>
                    <a:pt x="29" y="8"/>
                    <a:pt x="22" y="8"/>
                  </a:cubicBezTo>
                  <a:close/>
                  <a:moveTo>
                    <a:pt x="21" y="64"/>
                  </a:moveTo>
                  <a:cubicBezTo>
                    <a:pt x="21" y="64"/>
                    <a:pt x="21" y="64"/>
                    <a:pt x="21" y="64"/>
                  </a:cubicBezTo>
                  <a:cubicBezTo>
                    <a:pt x="14" y="64"/>
                    <a:pt x="9" y="62"/>
                    <a:pt x="5" y="56"/>
                  </a:cubicBezTo>
                  <a:cubicBezTo>
                    <a:pt x="2" y="51"/>
                    <a:pt x="0" y="43"/>
                    <a:pt x="0" y="33"/>
                  </a:cubicBezTo>
                  <a:cubicBezTo>
                    <a:pt x="0" y="22"/>
                    <a:pt x="2" y="14"/>
                    <a:pt x="6" y="8"/>
                  </a:cubicBezTo>
                  <a:cubicBezTo>
                    <a:pt x="9" y="3"/>
                    <a:pt x="15" y="0"/>
                    <a:pt x="22" y="0"/>
                  </a:cubicBezTo>
                  <a:cubicBezTo>
                    <a:pt x="36" y="0"/>
                    <a:pt x="43" y="11"/>
                    <a:pt x="43" y="32"/>
                  </a:cubicBezTo>
                  <a:cubicBezTo>
                    <a:pt x="43" y="42"/>
                    <a:pt x="41" y="50"/>
                    <a:pt x="37" y="56"/>
                  </a:cubicBezTo>
                  <a:cubicBezTo>
                    <a:pt x="33" y="62"/>
                    <a:pt x="28" y="64"/>
                    <a:pt x="21"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1156">
                <a:defRPr/>
              </a:pPr>
              <a:endParaRPr lang="en-US" sz="1873" kern="0" dirty="0">
                <a:solidFill>
                  <a:sysClr val="windowText" lastClr="000000"/>
                </a:solidFill>
              </a:endParaRPr>
            </a:p>
          </p:txBody>
        </p:sp>
        <p:sp>
          <p:nvSpPr>
            <p:cNvPr id="202" name="Freeform 54"/>
            <p:cNvSpPr>
              <a:spLocks/>
            </p:cNvSpPr>
            <p:nvPr/>
          </p:nvSpPr>
          <p:spPr bwMode="auto">
            <a:xfrm>
              <a:off x="2311400" y="4183063"/>
              <a:ext cx="50800" cy="138112"/>
            </a:xfrm>
            <a:custGeom>
              <a:avLst/>
              <a:gdLst>
                <a:gd name="T0" fmla="*/ 23 w 23"/>
                <a:gd name="T1" fmla="*/ 0 h 62"/>
                <a:gd name="T2" fmla="*/ 23 w 23"/>
                <a:gd name="T3" fmla="*/ 0 h 62"/>
                <a:gd name="T4" fmla="*/ 23 w 23"/>
                <a:gd name="T5" fmla="*/ 62 h 62"/>
                <a:gd name="T6" fmla="*/ 13 w 23"/>
                <a:gd name="T7" fmla="*/ 62 h 62"/>
                <a:gd name="T8" fmla="*/ 13 w 23"/>
                <a:gd name="T9" fmla="*/ 12 h 62"/>
                <a:gd name="T10" fmla="*/ 7 w 23"/>
                <a:gd name="T11" fmla="*/ 15 h 62"/>
                <a:gd name="T12" fmla="*/ 0 w 23"/>
                <a:gd name="T13" fmla="*/ 17 h 62"/>
                <a:gd name="T14" fmla="*/ 0 w 23"/>
                <a:gd name="T15" fmla="*/ 9 h 62"/>
                <a:gd name="T16" fmla="*/ 5 w 23"/>
                <a:gd name="T17" fmla="*/ 8 h 62"/>
                <a:gd name="T18" fmla="*/ 9 w 23"/>
                <a:gd name="T19" fmla="*/ 5 h 62"/>
                <a:gd name="T20" fmla="*/ 14 w 23"/>
                <a:gd name="T21" fmla="*/ 3 h 62"/>
                <a:gd name="T22" fmla="*/ 18 w 23"/>
                <a:gd name="T23" fmla="*/ 0 h 62"/>
                <a:gd name="T24" fmla="*/ 23 w 23"/>
                <a:gd name="T25" fmla="*/ 0 h 62"/>
                <a:gd name="T26" fmla="*/ 23 w 23"/>
                <a:gd name="T2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62">
                  <a:moveTo>
                    <a:pt x="23" y="0"/>
                  </a:moveTo>
                  <a:cubicBezTo>
                    <a:pt x="23" y="0"/>
                    <a:pt x="23" y="0"/>
                    <a:pt x="23" y="0"/>
                  </a:cubicBezTo>
                  <a:cubicBezTo>
                    <a:pt x="23" y="62"/>
                    <a:pt x="23" y="62"/>
                    <a:pt x="23" y="62"/>
                  </a:cubicBezTo>
                  <a:cubicBezTo>
                    <a:pt x="13" y="62"/>
                    <a:pt x="13" y="62"/>
                    <a:pt x="13" y="62"/>
                  </a:cubicBezTo>
                  <a:cubicBezTo>
                    <a:pt x="13" y="12"/>
                    <a:pt x="13" y="12"/>
                    <a:pt x="13" y="12"/>
                  </a:cubicBezTo>
                  <a:cubicBezTo>
                    <a:pt x="11" y="13"/>
                    <a:pt x="9" y="14"/>
                    <a:pt x="7" y="15"/>
                  </a:cubicBezTo>
                  <a:cubicBezTo>
                    <a:pt x="5" y="16"/>
                    <a:pt x="2" y="17"/>
                    <a:pt x="0" y="17"/>
                  </a:cubicBezTo>
                  <a:cubicBezTo>
                    <a:pt x="0" y="9"/>
                    <a:pt x="0" y="9"/>
                    <a:pt x="0" y="9"/>
                  </a:cubicBezTo>
                  <a:cubicBezTo>
                    <a:pt x="2" y="9"/>
                    <a:pt x="3" y="8"/>
                    <a:pt x="5" y="8"/>
                  </a:cubicBezTo>
                  <a:cubicBezTo>
                    <a:pt x="6" y="7"/>
                    <a:pt x="8" y="6"/>
                    <a:pt x="9" y="5"/>
                  </a:cubicBezTo>
                  <a:cubicBezTo>
                    <a:pt x="11" y="5"/>
                    <a:pt x="12" y="4"/>
                    <a:pt x="14" y="3"/>
                  </a:cubicBezTo>
                  <a:cubicBezTo>
                    <a:pt x="15" y="2"/>
                    <a:pt x="17" y="1"/>
                    <a:pt x="18" y="0"/>
                  </a:cubicBezTo>
                  <a:cubicBezTo>
                    <a:pt x="23" y="0"/>
                    <a:pt x="23" y="0"/>
                    <a:pt x="23" y="0"/>
                  </a:cubicBezTo>
                  <a:cubicBezTo>
                    <a:pt x="23" y="0"/>
                    <a:pt x="23"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1156">
                <a:defRPr/>
              </a:pPr>
              <a:endParaRPr lang="en-US" sz="1873" kern="0" dirty="0">
                <a:solidFill>
                  <a:sysClr val="windowText" lastClr="000000"/>
                </a:solidFill>
              </a:endParaRPr>
            </a:p>
          </p:txBody>
        </p:sp>
        <p:sp>
          <p:nvSpPr>
            <p:cNvPr id="203" name="Freeform 55"/>
            <p:cNvSpPr>
              <a:spLocks noEditPoints="1"/>
            </p:cNvSpPr>
            <p:nvPr/>
          </p:nvSpPr>
          <p:spPr bwMode="auto">
            <a:xfrm>
              <a:off x="2382838" y="4181475"/>
              <a:ext cx="93662" cy="144462"/>
            </a:xfrm>
            <a:custGeom>
              <a:avLst/>
              <a:gdLst>
                <a:gd name="T0" fmla="*/ 21 w 42"/>
                <a:gd name="T1" fmla="*/ 8 h 65"/>
                <a:gd name="T2" fmla="*/ 21 w 42"/>
                <a:gd name="T3" fmla="*/ 8 h 65"/>
                <a:gd name="T4" fmla="*/ 10 w 42"/>
                <a:gd name="T5" fmla="*/ 33 h 65"/>
                <a:gd name="T6" fmla="*/ 21 w 42"/>
                <a:gd name="T7" fmla="*/ 57 h 65"/>
                <a:gd name="T8" fmla="*/ 32 w 42"/>
                <a:gd name="T9" fmla="*/ 33 h 65"/>
                <a:gd name="T10" fmla="*/ 21 w 42"/>
                <a:gd name="T11" fmla="*/ 8 h 65"/>
                <a:gd name="T12" fmla="*/ 20 w 42"/>
                <a:gd name="T13" fmla="*/ 65 h 65"/>
                <a:gd name="T14" fmla="*/ 20 w 42"/>
                <a:gd name="T15" fmla="*/ 65 h 65"/>
                <a:gd name="T16" fmla="*/ 5 w 42"/>
                <a:gd name="T17" fmla="*/ 57 h 65"/>
                <a:gd name="T18" fmla="*/ 0 w 42"/>
                <a:gd name="T19" fmla="*/ 34 h 65"/>
                <a:gd name="T20" fmla="*/ 6 w 42"/>
                <a:gd name="T21" fmla="*/ 9 h 65"/>
                <a:gd name="T22" fmla="*/ 22 w 42"/>
                <a:gd name="T23" fmla="*/ 0 h 65"/>
                <a:gd name="T24" fmla="*/ 42 w 42"/>
                <a:gd name="T25" fmla="*/ 32 h 65"/>
                <a:gd name="T26" fmla="*/ 37 w 42"/>
                <a:gd name="T27" fmla="*/ 56 h 65"/>
                <a:gd name="T28" fmla="*/ 20 w 42"/>
                <a:gd name="T2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65">
                  <a:moveTo>
                    <a:pt x="21" y="8"/>
                  </a:moveTo>
                  <a:cubicBezTo>
                    <a:pt x="21" y="8"/>
                    <a:pt x="21" y="8"/>
                    <a:pt x="21" y="8"/>
                  </a:cubicBezTo>
                  <a:cubicBezTo>
                    <a:pt x="14" y="8"/>
                    <a:pt x="10" y="17"/>
                    <a:pt x="10" y="33"/>
                  </a:cubicBezTo>
                  <a:cubicBezTo>
                    <a:pt x="10" y="49"/>
                    <a:pt x="14" y="57"/>
                    <a:pt x="21" y="57"/>
                  </a:cubicBezTo>
                  <a:cubicBezTo>
                    <a:pt x="28" y="57"/>
                    <a:pt x="32" y="49"/>
                    <a:pt x="32" y="33"/>
                  </a:cubicBezTo>
                  <a:cubicBezTo>
                    <a:pt x="32" y="16"/>
                    <a:pt x="29" y="8"/>
                    <a:pt x="21" y="8"/>
                  </a:cubicBezTo>
                  <a:close/>
                  <a:moveTo>
                    <a:pt x="20" y="65"/>
                  </a:moveTo>
                  <a:cubicBezTo>
                    <a:pt x="20" y="65"/>
                    <a:pt x="20" y="65"/>
                    <a:pt x="20" y="65"/>
                  </a:cubicBezTo>
                  <a:cubicBezTo>
                    <a:pt x="14" y="65"/>
                    <a:pt x="9" y="62"/>
                    <a:pt x="5" y="57"/>
                  </a:cubicBezTo>
                  <a:cubicBezTo>
                    <a:pt x="2" y="51"/>
                    <a:pt x="0" y="44"/>
                    <a:pt x="0" y="34"/>
                  </a:cubicBezTo>
                  <a:cubicBezTo>
                    <a:pt x="0" y="23"/>
                    <a:pt x="2" y="14"/>
                    <a:pt x="6" y="9"/>
                  </a:cubicBezTo>
                  <a:cubicBezTo>
                    <a:pt x="9" y="3"/>
                    <a:pt x="15" y="0"/>
                    <a:pt x="22" y="0"/>
                  </a:cubicBezTo>
                  <a:cubicBezTo>
                    <a:pt x="36" y="0"/>
                    <a:pt x="42" y="11"/>
                    <a:pt x="42" y="32"/>
                  </a:cubicBezTo>
                  <a:cubicBezTo>
                    <a:pt x="42" y="43"/>
                    <a:pt x="40" y="51"/>
                    <a:pt x="37" y="56"/>
                  </a:cubicBezTo>
                  <a:cubicBezTo>
                    <a:pt x="33" y="62"/>
                    <a:pt x="27" y="65"/>
                    <a:pt x="20"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1156">
                <a:defRPr/>
              </a:pPr>
              <a:endParaRPr lang="en-US" sz="1873" kern="0" dirty="0">
                <a:solidFill>
                  <a:sysClr val="windowText" lastClr="000000"/>
                </a:solidFill>
              </a:endParaRPr>
            </a:p>
          </p:txBody>
        </p:sp>
        <p:sp>
          <p:nvSpPr>
            <p:cNvPr id="204" name="Freeform 56"/>
            <p:cNvSpPr>
              <a:spLocks/>
            </p:cNvSpPr>
            <p:nvPr/>
          </p:nvSpPr>
          <p:spPr bwMode="auto">
            <a:xfrm>
              <a:off x="2489200" y="4183063"/>
              <a:ext cx="49212" cy="138112"/>
            </a:xfrm>
            <a:custGeom>
              <a:avLst/>
              <a:gdLst>
                <a:gd name="T0" fmla="*/ 22 w 22"/>
                <a:gd name="T1" fmla="*/ 0 h 62"/>
                <a:gd name="T2" fmla="*/ 22 w 22"/>
                <a:gd name="T3" fmla="*/ 0 h 62"/>
                <a:gd name="T4" fmla="*/ 22 w 22"/>
                <a:gd name="T5" fmla="*/ 62 h 62"/>
                <a:gd name="T6" fmla="*/ 13 w 22"/>
                <a:gd name="T7" fmla="*/ 62 h 62"/>
                <a:gd name="T8" fmla="*/ 13 w 22"/>
                <a:gd name="T9" fmla="*/ 12 h 62"/>
                <a:gd name="T10" fmla="*/ 7 w 22"/>
                <a:gd name="T11" fmla="*/ 15 h 62"/>
                <a:gd name="T12" fmla="*/ 0 w 22"/>
                <a:gd name="T13" fmla="*/ 17 h 62"/>
                <a:gd name="T14" fmla="*/ 0 w 22"/>
                <a:gd name="T15" fmla="*/ 9 h 62"/>
                <a:gd name="T16" fmla="*/ 5 w 22"/>
                <a:gd name="T17" fmla="*/ 8 h 62"/>
                <a:gd name="T18" fmla="*/ 9 w 22"/>
                <a:gd name="T19" fmla="*/ 5 h 62"/>
                <a:gd name="T20" fmla="*/ 14 w 22"/>
                <a:gd name="T21" fmla="*/ 3 h 62"/>
                <a:gd name="T22" fmla="*/ 18 w 22"/>
                <a:gd name="T23" fmla="*/ 0 h 62"/>
                <a:gd name="T24" fmla="*/ 22 w 22"/>
                <a:gd name="T25" fmla="*/ 0 h 62"/>
                <a:gd name="T26" fmla="*/ 22 w 22"/>
                <a:gd name="T2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62">
                  <a:moveTo>
                    <a:pt x="22" y="0"/>
                  </a:moveTo>
                  <a:cubicBezTo>
                    <a:pt x="22" y="0"/>
                    <a:pt x="22" y="0"/>
                    <a:pt x="22" y="0"/>
                  </a:cubicBezTo>
                  <a:cubicBezTo>
                    <a:pt x="22" y="62"/>
                    <a:pt x="22" y="62"/>
                    <a:pt x="22" y="62"/>
                  </a:cubicBezTo>
                  <a:cubicBezTo>
                    <a:pt x="13" y="62"/>
                    <a:pt x="13" y="62"/>
                    <a:pt x="13" y="62"/>
                  </a:cubicBezTo>
                  <a:cubicBezTo>
                    <a:pt x="13" y="12"/>
                    <a:pt x="13" y="12"/>
                    <a:pt x="13" y="12"/>
                  </a:cubicBezTo>
                  <a:cubicBezTo>
                    <a:pt x="11" y="13"/>
                    <a:pt x="9" y="14"/>
                    <a:pt x="7" y="15"/>
                  </a:cubicBezTo>
                  <a:cubicBezTo>
                    <a:pt x="5" y="16"/>
                    <a:pt x="2" y="17"/>
                    <a:pt x="0" y="17"/>
                  </a:cubicBezTo>
                  <a:cubicBezTo>
                    <a:pt x="0" y="9"/>
                    <a:pt x="0" y="9"/>
                    <a:pt x="0" y="9"/>
                  </a:cubicBezTo>
                  <a:cubicBezTo>
                    <a:pt x="1" y="9"/>
                    <a:pt x="3" y="8"/>
                    <a:pt x="5" y="8"/>
                  </a:cubicBezTo>
                  <a:cubicBezTo>
                    <a:pt x="6" y="7"/>
                    <a:pt x="8" y="6"/>
                    <a:pt x="9" y="5"/>
                  </a:cubicBezTo>
                  <a:cubicBezTo>
                    <a:pt x="10" y="5"/>
                    <a:pt x="12" y="4"/>
                    <a:pt x="14" y="3"/>
                  </a:cubicBezTo>
                  <a:cubicBezTo>
                    <a:pt x="15" y="2"/>
                    <a:pt x="17" y="1"/>
                    <a:pt x="18" y="0"/>
                  </a:cubicBezTo>
                  <a:cubicBezTo>
                    <a:pt x="22" y="0"/>
                    <a:pt x="22" y="0"/>
                    <a:pt x="22" y="0"/>
                  </a:cubicBezTo>
                  <a:cubicBezTo>
                    <a:pt x="22" y="0"/>
                    <a:pt x="22"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1156">
                <a:defRPr/>
              </a:pPr>
              <a:endParaRPr lang="en-US" sz="1873" kern="0" dirty="0">
                <a:solidFill>
                  <a:sysClr val="windowText" lastClr="000000"/>
                </a:solidFill>
              </a:endParaRPr>
            </a:p>
          </p:txBody>
        </p:sp>
        <p:sp>
          <p:nvSpPr>
            <p:cNvPr id="205" name="Freeform 57"/>
            <p:cNvSpPr>
              <a:spLocks noEditPoints="1"/>
            </p:cNvSpPr>
            <p:nvPr/>
          </p:nvSpPr>
          <p:spPr bwMode="auto">
            <a:xfrm>
              <a:off x="2560638" y="4181475"/>
              <a:ext cx="93662" cy="144462"/>
            </a:xfrm>
            <a:custGeom>
              <a:avLst/>
              <a:gdLst>
                <a:gd name="T0" fmla="*/ 21 w 42"/>
                <a:gd name="T1" fmla="*/ 8 h 65"/>
                <a:gd name="T2" fmla="*/ 21 w 42"/>
                <a:gd name="T3" fmla="*/ 8 h 65"/>
                <a:gd name="T4" fmla="*/ 10 w 42"/>
                <a:gd name="T5" fmla="*/ 33 h 65"/>
                <a:gd name="T6" fmla="*/ 21 w 42"/>
                <a:gd name="T7" fmla="*/ 57 h 65"/>
                <a:gd name="T8" fmla="*/ 32 w 42"/>
                <a:gd name="T9" fmla="*/ 33 h 65"/>
                <a:gd name="T10" fmla="*/ 21 w 42"/>
                <a:gd name="T11" fmla="*/ 8 h 65"/>
                <a:gd name="T12" fmla="*/ 20 w 42"/>
                <a:gd name="T13" fmla="*/ 65 h 65"/>
                <a:gd name="T14" fmla="*/ 20 w 42"/>
                <a:gd name="T15" fmla="*/ 65 h 65"/>
                <a:gd name="T16" fmla="*/ 5 w 42"/>
                <a:gd name="T17" fmla="*/ 57 h 65"/>
                <a:gd name="T18" fmla="*/ 0 w 42"/>
                <a:gd name="T19" fmla="*/ 34 h 65"/>
                <a:gd name="T20" fmla="*/ 5 w 42"/>
                <a:gd name="T21" fmla="*/ 9 h 65"/>
                <a:gd name="T22" fmla="*/ 22 w 42"/>
                <a:gd name="T23" fmla="*/ 0 h 65"/>
                <a:gd name="T24" fmla="*/ 42 w 42"/>
                <a:gd name="T25" fmla="*/ 32 h 65"/>
                <a:gd name="T26" fmla="*/ 37 w 42"/>
                <a:gd name="T27" fmla="*/ 56 h 65"/>
                <a:gd name="T28" fmla="*/ 20 w 42"/>
                <a:gd name="T2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65">
                  <a:moveTo>
                    <a:pt x="21" y="8"/>
                  </a:moveTo>
                  <a:cubicBezTo>
                    <a:pt x="21" y="8"/>
                    <a:pt x="21" y="8"/>
                    <a:pt x="21" y="8"/>
                  </a:cubicBezTo>
                  <a:cubicBezTo>
                    <a:pt x="14" y="8"/>
                    <a:pt x="10" y="17"/>
                    <a:pt x="10" y="33"/>
                  </a:cubicBezTo>
                  <a:cubicBezTo>
                    <a:pt x="10" y="49"/>
                    <a:pt x="14" y="57"/>
                    <a:pt x="21" y="57"/>
                  </a:cubicBezTo>
                  <a:cubicBezTo>
                    <a:pt x="28" y="57"/>
                    <a:pt x="32" y="49"/>
                    <a:pt x="32" y="33"/>
                  </a:cubicBezTo>
                  <a:cubicBezTo>
                    <a:pt x="32" y="16"/>
                    <a:pt x="28" y="8"/>
                    <a:pt x="21" y="8"/>
                  </a:cubicBezTo>
                  <a:close/>
                  <a:moveTo>
                    <a:pt x="20" y="65"/>
                  </a:moveTo>
                  <a:cubicBezTo>
                    <a:pt x="20" y="65"/>
                    <a:pt x="20" y="65"/>
                    <a:pt x="20" y="65"/>
                  </a:cubicBezTo>
                  <a:cubicBezTo>
                    <a:pt x="14" y="65"/>
                    <a:pt x="9" y="62"/>
                    <a:pt x="5" y="57"/>
                  </a:cubicBezTo>
                  <a:cubicBezTo>
                    <a:pt x="2" y="51"/>
                    <a:pt x="0" y="44"/>
                    <a:pt x="0" y="34"/>
                  </a:cubicBezTo>
                  <a:cubicBezTo>
                    <a:pt x="0" y="23"/>
                    <a:pt x="2" y="14"/>
                    <a:pt x="5" y="9"/>
                  </a:cubicBezTo>
                  <a:cubicBezTo>
                    <a:pt x="9" y="3"/>
                    <a:pt x="15" y="0"/>
                    <a:pt x="22" y="0"/>
                  </a:cubicBezTo>
                  <a:cubicBezTo>
                    <a:pt x="36" y="0"/>
                    <a:pt x="42" y="11"/>
                    <a:pt x="42" y="32"/>
                  </a:cubicBezTo>
                  <a:cubicBezTo>
                    <a:pt x="42" y="43"/>
                    <a:pt x="40" y="51"/>
                    <a:pt x="37" y="56"/>
                  </a:cubicBezTo>
                  <a:cubicBezTo>
                    <a:pt x="33" y="62"/>
                    <a:pt x="27" y="65"/>
                    <a:pt x="20"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1156">
                <a:defRPr/>
              </a:pPr>
              <a:endParaRPr lang="en-US" sz="1873" kern="0" dirty="0">
                <a:solidFill>
                  <a:sysClr val="windowText" lastClr="000000"/>
                </a:solidFill>
              </a:endParaRPr>
            </a:p>
          </p:txBody>
        </p:sp>
        <p:sp>
          <p:nvSpPr>
            <p:cNvPr id="206" name="Freeform 58"/>
            <p:cNvSpPr>
              <a:spLocks/>
            </p:cNvSpPr>
            <p:nvPr/>
          </p:nvSpPr>
          <p:spPr bwMode="auto">
            <a:xfrm>
              <a:off x="1954213" y="4183063"/>
              <a:ext cx="49212" cy="138112"/>
            </a:xfrm>
            <a:custGeom>
              <a:avLst/>
              <a:gdLst>
                <a:gd name="T0" fmla="*/ 22 w 22"/>
                <a:gd name="T1" fmla="*/ 0 h 62"/>
                <a:gd name="T2" fmla="*/ 22 w 22"/>
                <a:gd name="T3" fmla="*/ 0 h 62"/>
                <a:gd name="T4" fmla="*/ 22 w 22"/>
                <a:gd name="T5" fmla="*/ 62 h 62"/>
                <a:gd name="T6" fmla="*/ 12 w 22"/>
                <a:gd name="T7" fmla="*/ 62 h 62"/>
                <a:gd name="T8" fmla="*/ 12 w 22"/>
                <a:gd name="T9" fmla="*/ 12 h 62"/>
                <a:gd name="T10" fmla="*/ 7 w 22"/>
                <a:gd name="T11" fmla="*/ 15 h 62"/>
                <a:gd name="T12" fmla="*/ 0 w 22"/>
                <a:gd name="T13" fmla="*/ 17 h 62"/>
                <a:gd name="T14" fmla="*/ 0 w 22"/>
                <a:gd name="T15" fmla="*/ 9 h 62"/>
                <a:gd name="T16" fmla="*/ 4 w 22"/>
                <a:gd name="T17" fmla="*/ 8 h 62"/>
                <a:gd name="T18" fmla="*/ 9 w 22"/>
                <a:gd name="T19" fmla="*/ 5 h 62"/>
                <a:gd name="T20" fmla="*/ 13 w 22"/>
                <a:gd name="T21" fmla="*/ 3 h 62"/>
                <a:gd name="T22" fmla="*/ 18 w 22"/>
                <a:gd name="T23" fmla="*/ 0 h 62"/>
                <a:gd name="T24" fmla="*/ 22 w 22"/>
                <a:gd name="T25" fmla="*/ 0 h 62"/>
                <a:gd name="T26" fmla="*/ 22 w 22"/>
                <a:gd name="T2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62">
                  <a:moveTo>
                    <a:pt x="22" y="0"/>
                  </a:moveTo>
                  <a:cubicBezTo>
                    <a:pt x="22" y="0"/>
                    <a:pt x="22" y="0"/>
                    <a:pt x="22" y="0"/>
                  </a:cubicBezTo>
                  <a:cubicBezTo>
                    <a:pt x="22" y="62"/>
                    <a:pt x="22" y="62"/>
                    <a:pt x="22" y="62"/>
                  </a:cubicBezTo>
                  <a:cubicBezTo>
                    <a:pt x="12" y="62"/>
                    <a:pt x="12" y="62"/>
                    <a:pt x="12" y="62"/>
                  </a:cubicBezTo>
                  <a:cubicBezTo>
                    <a:pt x="12" y="12"/>
                    <a:pt x="12" y="12"/>
                    <a:pt x="12" y="12"/>
                  </a:cubicBezTo>
                  <a:cubicBezTo>
                    <a:pt x="11" y="13"/>
                    <a:pt x="9" y="14"/>
                    <a:pt x="7" y="15"/>
                  </a:cubicBezTo>
                  <a:cubicBezTo>
                    <a:pt x="4" y="16"/>
                    <a:pt x="2" y="17"/>
                    <a:pt x="0" y="17"/>
                  </a:cubicBezTo>
                  <a:cubicBezTo>
                    <a:pt x="0" y="9"/>
                    <a:pt x="0" y="9"/>
                    <a:pt x="0" y="9"/>
                  </a:cubicBezTo>
                  <a:cubicBezTo>
                    <a:pt x="1" y="9"/>
                    <a:pt x="3" y="8"/>
                    <a:pt x="4" y="8"/>
                  </a:cubicBezTo>
                  <a:cubicBezTo>
                    <a:pt x="6" y="7"/>
                    <a:pt x="7" y="6"/>
                    <a:pt x="9" y="5"/>
                  </a:cubicBezTo>
                  <a:cubicBezTo>
                    <a:pt x="10" y="5"/>
                    <a:pt x="12" y="4"/>
                    <a:pt x="13" y="3"/>
                  </a:cubicBezTo>
                  <a:cubicBezTo>
                    <a:pt x="15" y="2"/>
                    <a:pt x="16" y="1"/>
                    <a:pt x="18" y="0"/>
                  </a:cubicBezTo>
                  <a:cubicBezTo>
                    <a:pt x="22" y="0"/>
                    <a:pt x="22" y="0"/>
                    <a:pt x="22" y="0"/>
                  </a:cubicBezTo>
                  <a:cubicBezTo>
                    <a:pt x="22" y="0"/>
                    <a:pt x="22"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1156">
                <a:defRPr/>
              </a:pPr>
              <a:endParaRPr lang="en-US" sz="1873" kern="0" dirty="0">
                <a:solidFill>
                  <a:sysClr val="windowText" lastClr="000000"/>
                </a:solidFill>
              </a:endParaRPr>
            </a:p>
          </p:txBody>
        </p:sp>
        <p:sp>
          <p:nvSpPr>
            <p:cNvPr id="207" name="Freeform 59"/>
            <p:cNvSpPr>
              <a:spLocks/>
            </p:cNvSpPr>
            <p:nvPr/>
          </p:nvSpPr>
          <p:spPr bwMode="auto">
            <a:xfrm>
              <a:off x="2127250" y="4183063"/>
              <a:ext cx="50800" cy="138112"/>
            </a:xfrm>
            <a:custGeom>
              <a:avLst/>
              <a:gdLst>
                <a:gd name="T0" fmla="*/ 23 w 23"/>
                <a:gd name="T1" fmla="*/ 0 h 62"/>
                <a:gd name="T2" fmla="*/ 23 w 23"/>
                <a:gd name="T3" fmla="*/ 0 h 62"/>
                <a:gd name="T4" fmla="*/ 23 w 23"/>
                <a:gd name="T5" fmla="*/ 62 h 62"/>
                <a:gd name="T6" fmla="*/ 13 w 23"/>
                <a:gd name="T7" fmla="*/ 62 h 62"/>
                <a:gd name="T8" fmla="*/ 13 w 23"/>
                <a:gd name="T9" fmla="*/ 12 h 62"/>
                <a:gd name="T10" fmla="*/ 7 w 23"/>
                <a:gd name="T11" fmla="*/ 15 h 62"/>
                <a:gd name="T12" fmla="*/ 0 w 23"/>
                <a:gd name="T13" fmla="*/ 17 h 62"/>
                <a:gd name="T14" fmla="*/ 0 w 23"/>
                <a:gd name="T15" fmla="*/ 9 h 62"/>
                <a:gd name="T16" fmla="*/ 5 w 23"/>
                <a:gd name="T17" fmla="*/ 8 h 62"/>
                <a:gd name="T18" fmla="*/ 10 w 23"/>
                <a:gd name="T19" fmla="*/ 5 h 62"/>
                <a:gd name="T20" fmla="*/ 14 w 23"/>
                <a:gd name="T21" fmla="*/ 3 h 62"/>
                <a:gd name="T22" fmla="*/ 19 w 23"/>
                <a:gd name="T23" fmla="*/ 0 h 62"/>
                <a:gd name="T24" fmla="*/ 23 w 23"/>
                <a:gd name="T25" fmla="*/ 0 h 62"/>
                <a:gd name="T26" fmla="*/ 23 w 23"/>
                <a:gd name="T2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62">
                  <a:moveTo>
                    <a:pt x="23" y="0"/>
                  </a:moveTo>
                  <a:cubicBezTo>
                    <a:pt x="23" y="0"/>
                    <a:pt x="23" y="0"/>
                    <a:pt x="23" y="0"/>
                  </a:cubicBezTo>
                  <a:cubicBezTo>
                    <a:pt x="23" y="62"/>
                    <a:pt x="23" y="62"/>
                    <a:pt x="23" y="62"/>
                  </a:cubicBezTo>
                  <a:cubicBezTo>
                    <a:pt x="13" y="62"/>
                    <a:pt x="13" y="62"/>
                    <a:pt x="13" y="62"/>
                  </a:cubicBezTo>
                  <a:cubicBezTo>
                    <a:pt x="13" y="12"/>
                    <a:pt x="13" y="12"/>
                    <a:pt x="13" y="12"/>
                  </a:cubicBezTo>
                  <a:cubicBezTo>
                    <a:pt x="11" y="13"/>
                    <a:pt x="10" y="14"/>
                    <a:pt x="7" y="15"/>
                  </a:cubicBezTo>
                  <a:cubicBezTo>
                    <a:pt x="5" y="16"/>
                    <a:pt x="3" y="17"/>
                    <a:pt x="0" y="17"/>
                  </a:cubicBezTo>
                  <a:cubicBezTo>
                    <a:pt x="0" y="9"/>
                    <a:pt x="0" y="9"/>
                    <a:pt x="0" y="9"/>
                  </a:cubicBezTo>
                  <a:cubicBezTo>
                    <a:pt x="2" y="9"/>
                    <a:pt x="4" y="8"/>
                    <a:pt x="5" y="8"/>
                  </a:cubicBezTo>
                  <a:cubicBezTo>
                    <a:pt x="7" y="7"/>
                    <a:pt x="8" y="6"/>
                    <a:pt x="10" y="5"/>
                  </a:cubicBezTo>
                  <a:cubicBezTo>
                    <a:pt x="11" y="5"/>
                    <a:pt x="13" y="4"/>
                    <a:pt x="14" y="3"/>
                  </a:cubicBezTo>
                  <a:cubicBezTo>
                    <a:pt x="16" y="2"/>
                    <a:pt x="17" y="1"/>
                    <a:pt x="19" y="0"/>
                  </a:cubicBezTo>
                  <a:cubicBezTo>
                    <a:pt x="23" y="0"/>
                    <a:pt x="23" y="0"/>
                    <a:pt x="23" y="0"/>
                  </a:cubicBezTo>
                  <a:cubicBezTo>
                    <a:pt x="23" y="0"/>
                    <a:pt x="23"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1156">
                <a:defRPr/>
              </a:pPr>
              <a:endParaRPr lang="en-US" sz="1873" kern="0" dirty="0">
                <a:solidFill>
                  <a:sysClr val="windowText" lastClr="000000"/>
                </a:solidFill>
              </a:endParaRPr>
            </a:p>
          </p:txBody>
        </p:sp>
        <p:sp>
          <p:nvSpPr>
            <p:cNvPr id="208" name="Freeform 60"/>
            <p:cNvSpPr>
              <a:spLocks noEditPoints="1"/>
            </p:cNvSpPr>
            <p:nvPr/>
          </p:nvSpPr>
          <p:spPr bwMode="auto">
            <a:xfrm>
              <a:off x="2025650" y="4181475"/>
              <a:ext cx="93662" cy="144462"/>
            </a:xfrm>
            <a:custGeom>
              <a:avLst/>
              <a:gdLst>
                <a:gd name="T0" fmla="*/ 21 w 42"/>
                <a:gd name="T1" fmla="*/ 8 h 65"/>
                <a:gd name="T2" fmla="*/ 21 w 42"/>
                <a:gd name="T3" fmla="*/ 8 h 65"/>
                <a:gd name="T4" fmla="*/ 10 w 42"/>
                <a:gd name="T5" fmla="*/ 33 h 65"/>
                <a:gd name="T6" fmla="*/ 21 w 42"/>
                <a:gd name="T7" fmla="*/ 57 h 65"/>
                <a:gd name="T8" fmla="*/ 32 w 42"/>
                <a:gd name="T9" fmla="*/ 33 h 65"/>
                <a:gd name="T10" fmla="*/ 21 w 42"/>
                <a:gd name="T11" fmla="*/ 8 h 65"/>
                <a:gd name="T12" fmla="*/ 20 w 42"/>
                <a:gd name="T13" fmla="*/ 65 h 65"/>
                <a:gd name="T14" fmla="*/ 20 w 42"/>
                <a:gd name="T15" fmla="*/ 65 h 65"/>
                <a:gd name="T16" fmla="*/ 5 w 42"/>
                <a:gd name="T17" fmla="*/ 57 h 65"/>
                <a:gd name="T18" fmla="*/ 0 w 42"/>
                <a:gd name="T19" fmla="*/ 34 h 65"/>
                <a:gd name="T20" fmla="*/ 5 w 42"/>
                <a:gd name="T21" fmla="*/ 9 h 65"/>
                <a:gd name="T22" fmla="*/ 22 w 42"/>
                <a:gd name="T23" fmla="*/ 0 h 65"/>
                <a:gd name="T24" fmla="*/ 42 w 42"/>
                <a:gd name="T25" fmla="*/ 32 h 65"/>
                <a:gd name="T26" fmla="*/ 36 w 42"/>
                <a:gd name="T27" fmla="*/ 56 h 65"/>
                <a:gd name="T28" fmla="*/ 20 w 42"/>
                <a:gd name="T2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65">
                  <a:moveTo>
                    <a:pt x="21" y="8"/>
                  </a:moveTo>
                  <a:cubicBezTo>
                    <a:pt x="21" y="8"/>
                    <a:pt x="21" y="8"/>
                    <a:pt x="21" y="8"/>
                  </a:cubicBezTo>
                  <a:cubicBezTo>
                    <a:pt x="13" y="8"/>
                    <a:pt x="10" y="17"/>
                    <a:pt x="10" y="33"/>
                  </a:cubicBezTo>
                  <a:cubicBezTo>
                    <a:pt x="10" y="49"/>
                    <a:pt x="13" y="57"/>
                    <a:pt x="21" y="57"/>
                  </a:cubicBezTo>
                  <a:cubicBezTo>
                    <a:pt x="28" y="57"/>
                    <a:pt x="32" y="49"/>
                    <a:pt x="32" y="33"/>
                  </a:cubicBezTo>
                  <a:cubicBezTo>
                    <a:pt x="32" y="16"/>
                    <a:pt x="28" y="8"/>
                    <a:pt x="21" y="8"/>
                  </a:cubicBezTo>
                  <a:close/>
                  <a:moveTo>
                    <a:pt x="20" y="65"/>
                  </a:moveTo>
                  <a:cubicBezTo>
                    <a:pt x="20" y="65"/>
                    <a:pt x="20" y="65"/>
                    <a:pt x="20" y="65"/>
                  </a:cubicBezTo>
                  <a:cubicBezTo>
                    <a:pt x="14" y="65"/>
                    <a:pt x="9" y="62"/>
                    <a:pt x="5" y="57"/>
                  </a:cubicBezTo>
                  <a:cubicBezTo>
                    <a:pt x="1" y="51"/>
                    <a:pt x="0" y="44"/>
                    <a:pt x="0" y="34"/>
                  </a:cubicBezTo>
                  <a:cubicBezTo>
                    <a:pt x="0" y="23"/>
                    <a:pt x="1" y="14"/>
                    <a:pt x="5" y="9"/>
                  </a:cubicBezTo>
                  <a:cubicBezTo>
                    <a:pt x="9" y="3"/>
                    <a:pt x="14" y="0"/>
                    <a:pt x="22" y="0"/>
                  </a:cubicBezTo>
                  <a:cubicBezTo>
                    <a:pt x="35" y="0"/>
                    <a:pt x="42" y="11"/>
                    <a:pt x="42" y="32"/>
                  </a:cubicBezTo>
                  <a:cubicBezTo>
                    <a:pt x="42" y="43"/>
                    <a:pt x="40" y="51"/>
                    <a:pt x="36" y="56"/>
                  </a:cubicBezTo>
                  <a:cubicBezTo>
                    <a:pt x="32" y="62"/>
                    <a:pt x="27" y="65"/>
                    <a:pt x="20"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1156">
                <a:defRPr/>
              </a:pPr>
              <a:endParaRPr lang="en-US" sz="1873" kern="0" dirty="0">
                <a:solidFill>
                  <a:sysClr val="windowText" lastClr="000000"/>
                </a:solidFill>
              </a:endParaRPr>
            </a:p>
          </p:txBody>
        </p:sp>
        <p:sp>
          <p:nvSpPr>
            <p:cNvPr id="209" name="Freeform 61"/>
            <p:cNvSpPr>
              <a:spLocks noEditPoints="1"/>
            </p:cNvSpPr>
            <p:nvPr/>
          </p:nvSpPr>
          <p:spPr bwMode="auto">
            <a:xfrm>
              <a:off x="2200275" y="4181475"/>
              <a:ext cx="95250" cy="144462"/>
            </a:xfrm>
            <a:custGeom>
              <a:avLst/>
              <a:gdLst>
                <a:gd name="T0" fmla="*/ 22 w 43"/>
                <a:gd name="T1" fmla="*/ 8 h 65"/>
                <a:gd name="T2" fmla="*/ 22 w 43"/>
                <a:gd name="T3" fmla="*/ 8 h 65"/>
                <a:gd name="T4" fmla="*/ 10 w 43"/>
                <a:gd name="T5" fmla="*/ 33 h 65"/>
                <a:gd name="T6" fmla="*/ 21 w 43"/>
                <a:gd name="T7" fmla="*/ 57 h 65"/>
                <a:gd name="T8" fmla="*/ 32 w 43"/>
                <a:gd name="T9" fmla="*/ 33 h 65"/>
                <a:gd name="T10" fmla="*/ 22 w 43"/>
                <a:gd name="T11" fmla="*/ 8 h 65"/>
                <a:gd name="T12" fmla="*/ 21 w 43"/>
                <a:gd name="T13" fmla="*/ 65 h 65"/>
                <a:gd name="T14" fmla="*/ 21 w 43"/>
                <a:gd name="T15" fmla="*/ 65 h 65"/>
                <a:gd name="T16" fmla="*/ 5 w 43"/>
                <a:gd name="T17" fmla="*/ 57 h 65"/>
                <a:gd name="T18" fmla="*/ 0 w 43"/>
                <a:gd name="T19" fmla="*/ 34 h 65"/>
                <a:gd name="T20" fmla="*/ 6 w 43"/>
                <a:gd name="T21" fmla="*/ 9 h 65"/>
                <a:gd name="T22" fmla="*/ 22 w 43"/>
                <a:gd name="T23" fmla="*/ 0 h 65"/>
                <a:gd name="T24" fmla="*/ 43 w 43"/>
                <a:gd name="T25" fmla="*/ 32 h 65"/>
                <a:gd name="T26" fmla="*/ 37 w 43"/>
                <a:gd name="T27" fmla="*/ 56 h 65"/>
                <a:gd name="T28" fmla="*/ 21 w 43"/>
                <a:gd name="T2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65">
                  <a:moveTo>
                    <a:pt x="22" y="8"/>
                  </a:moveTo>
                  <a:cubicBezTo>
                    <a:pt x="22" y="8"/>
                    <a:pt x="22" y="8"/>
                    <a:pt x="22" y="8"/>
                  </a:cubicBezTo>
                  <a:cubicBezTo>
                    <a:pt x="14" y="8"/>
                    <a:pt x="10" y="17"/>
                    <a:pt x="10" y="33"/>
                  </a:cubicBezTo>
                  <a:cubicBezTo>
                    <a:pt x="10" y="49"/>
                    <a:pt x="14" y="57"/>
                    <a:pt x="21" y="57"/>
                  </a:cubicBezTo>
                  <a:cubicBezTo>
                    <a:pt x="29" y="57"/>
                    <a:pt x="32" y="49"/>
                    <a:pt x="32" y="33"/>
                  </a:cubicBezTo>
                  <a:cubicBezTo>
                    <a:pt x="32" y="16"/>
                    <a:pt x="29" y="8"/>
                    <a:pt x="22" y="8"/>
                  </a:cubicBezTo>
                  <a:close/>
                  <a:moveTo>
                    <a:pt x="21" y="65"/>
                  </a:moveTo>
                  <a:cubicBezTo>
                    <a:pt x="21" y="65"/>
                    <a:pt x="21" y="65"/>
                    <a:pt x="21" y="65"/>
                  </a:cubicBezTo>
                  <a:cubicBezTo>
                    <a:pt x="14" y="65"/>
                    <a:pt x="9" y="62"/>
                    <a:pt x="5" y="57"/>
                  </a:cubicBezTo>
                  <a:cubicBezTo>
                    <a:pt x="2" y="51"/>
                    <a:pt x="0" y="44"/>
                    <a:pt x="0" y="34"/>
                  </a:cubicBezTo>
                  <a:cubicBezTo>
                    <a:pt x="0" y="23"/>
                    <a:pt x="2" y="14"/>
                    <a:pt x="6" y="9"/>
                  </a:cubicBezTo>
                  <a:cubicBezTo>
                    <a:pt x="9" y="3"/>
                    <a:pt x="15" y="0"/>
                    <a:pt x="22" y="0"/>
                  </a:cubicBezTo>
                  <a:cubicBezTo>
                    <a:pt x="36" y="0"/>
                    <a:pt x="43" y="11"/>
                    <a:pt x="43" y="32"/>
                  </a:cubicBezTo>
                  <a:cubicBezTo>
                    <a:pt x="43" y="43"/>
                    <a:pt x="41" y="51"/>
                    <a:pt x="37" y="56"/>
                  </a:cubicBezTo>
                  <a:cubicBezTo>
                    <a:pt x="33" y="62"/>
                    <a:pt x="28" y="65"/>
                    <a:pt x="21"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1156">
                <a:defRPr/>
              </a:pPr>
              <a:endParaRPr lang="en-US" sz="1873" kern="0" dirty="0">
                <a:solidFill>
                  <a:sysClr val="windowText" lastClr="000000"/>
                </a:solidFill>
              </a:endParaRPr>
            </a:p>
          </p:txBody>
        </p:sp>
      </p:grpSp>
      <p:sp>
        <p:nvSpPr>
          <p:cNvPr id="84" name="Freeform 83"/>
          <p:cNvSpPr>
            <a:spLocks/>
          </p:cNvSpPr>
          <p:nvPr/>
        </p:nvSpPr>
        <p:spPr bwMode="auto">
          <a:xfrm>
            <a:off x="10089693" y="3025294"/>
            <a:ext cx="213722" cy="100384"/>
          </a:xfrm>
          <a:custGeom>
            <a:avLst/>
            <a:gdLst>
              <a:gd name="T0" fmla="*/ 90 w 96"/>
              <a:gd name="T1" fmla="*/ 0 h 45"/>
              <a:gd name="T2" fmla="*/ 3 w 96"/>
              <a:gd name="T3" fmla="*/ 37 h 45"/>
              <a:gd name="T4" fmla="*/ 1 w 96"/>
              <a:gd name="T5" fmla="*/ 42 h 45"/>
              <a:gd name="T6" fmla="*/ 6 w 96"/>
              <a:gd name="T7" fmla="*/ 44 h 45"/>
              <a:gd name="T8" fmla="*/ 93 w 96"/>
              <a:gd name="T9" fmla="*/ 8 h 45"/>
              <a:gd name="T10" fmla="*/ 96 w 96"/>
              <a:gd name="T11" fmla="*/ 3 h 45"/>
              <a:gd name="T12" fmla="*/ 92 w 96"/>
              <a:gd name="T13" fmla="*/ 0 h 45"/>
              <a:gd name="T14" fmla="*/ 92 w 96"/>
              <a:gd name="T15" fmla="*/ 0 h 45"/>
              <a:gd name="T16" fmla="*/ 90 w 96"/>
              <a:gd name="T1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45">
                <a:moveTo>
                  <a:pt x="90" y="0"/>
                </a:moveTo>
                <a:cubicBezTo>
                  <a:pt x="90" y="0"/>
                  <a:pt x="90" y="0"/>
                  <a:pt x="3" y="37"/>
                </a:cubicBezTo>
                <a:cubicBezTo>
                  <a:pt x="1" y="37"/>
                  <a:pt x="0" y="40"/>
                  <a:pt x="1" y="42"/>
                </a:cubicBezTo>
                <a:cubicBezTo>
                  <a:pt x="2" y="44"/>
                  <a:pt x="4" y="45"/>
                  <a:pt x="6" y="44"/>
                </a:cubicBezTo>
                <a:cubicBezTo>
                  <a:pt x="6" y="44"/>
                  <a:pt x="6" y="44"/>
                  <a:pt x="93" y="8"/>
                </a:cubicBezTo>
                <a:cubicBezTo>
                  <a:pt x="95" y="7"/>
                  <a:pt x="96" y="5"/>
                  <a:pt x="96" y="3"/>
                </a:cubicBezTo>
                <a:cubicBezTo>
                  <a:pt x="95" y="1"/>
                  <a:pt x="93" y="0"/>
                  <a:pt x="92" y="0"/>
                </a:cubicBezTo>
                <a:cubicBezTo>
                  <a:pt x="92" y="0"/>
                  <a:pt x="92" y="0"/>
                  <a:pt x="92" y="0"/>
                </a:cubicBezTo>
                <a:cubicBezTo>
                  <a:pt x="91" y="0"/>
                  <a:pt x="91" y="0"/>
                  <a:pt x="90"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85" name="Freeform 84"/>
          <p:cNvSpPr>
            <a:spLocks/>
          </p:cNvSpPr>
          <p:nvPr/>
        </p:nvSpPr>
        <p:spPr bwMode="auto">
          <a:xfrm>
            <a:off x="10058931" y="3025294"/>
            <a:ext cx="64764" cy="22667"/>
          </a:xfrm>
          <a:custGeom>
            <a:avLst/>
            <a:gdLst>
              <a:gd name="T0" fmla="*/ 6 w 29"/>
              <a:gd name="T1" fmla="*/ 9 h 10"/>
              <a:gd name="T2" fmla="*/ 29 w 29"/>
              <a:gd name="T3" fmla="*/ 0 h 10"/>
              <a:gd name="T4" fmla="*/ 7 w 29"/>
              <a:gd name="T5" fmla="*/ 0 h 10"/>
              <a:gd name="T6" fmla="*/ 3 w 29"/>
              <a:gd name="T7" fmla="*/ 2 h 10"/>
              <a:gd name="T8" fmla="*/ 1 w 29"/>
              <a:gd name="T9" fmla="*/ 7 h 10"/>
              <a:gd name="T10" fmla="*/ 6 w 29"/>
              <a:gd name="T11" fmla="*/ 9 h 10"/>
            </a:gdLst>
            <a:ahLst/>
            <a:cxnLst>
              <a:cxn ang="0">
                <a:pos x="T0" y="T1"/>
              </a:cxn>
              <a:cxn ang="0">
                <a:pos x="T2" y="T3"/>
              </a:cxn>
              <a:cxn ang="0">
                <a:pos x="T4" y="T5"/>
              </a:cxn>
              <a:cxn ang="0">
                <a:pos x="T6" y="T7"/>
              </a:cxn>
              <a:cxn ang="0">
                <a:pos x="T8" y="T9"/>
              </a:cxn>
              <a:cxn ang="0">
                <a:pos x="T10" y="T11"/>
              </a:cxn>
            </a:cxnLst>
            <a:rect l="0" t="0" r="r" b="b"/>
            <a:pathLst>
              <a:path w="29" h="10">
                <a:moveTo>
                  <a:pt x="6" y="9"/>
                </a:moveTo>
                <a:cubicBezTo>
                  <a:pt x="6" y="9"/>
                  <a:pt x="6" y="9"/>
                  <a:pt x="29" y="0"/>
                </a:cubicBezTo>
                <a:cubicBezTo>
                  <a:pt x="7" y="0"/>
                  <a:pt x="7" y="0"/>
                  <a:pt x="7" y="0"/>
                </a:cubicBezTo>
                <a:cubicBezTo>
                  <a:pt x="6" y="1"/>
                  <a:pt x="4" y="1"/>
                  <a:pt x="3" y="2"/>
                </a:cubicBezTo>
                <a:cubicBezTo>
                  <a:pt x="1" y="3"/>
                  <a:pt x="0" y="5"/>
                  <a:pt x="1" y="7"/>
                </a:cubicBezTo>
                <a:cubicBezTo>
                  <a:pt x="1" y="9"/>
                  <a:pt x="4" y="10"/>
                  <a:pt x="6" y="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86" name="Freeform 85"/>
          <p:cNvSpPr>
            <a:spLocks/>
          </p:cNvSpPr>
          <p:nvPr/>
        </p:nvSpPr>
        <p:spPr bwMode="auto">
          <a:xfrm>
            <a:off x="10075122" y="3025294"/>
            <a:ext cx="150576" cy="59907"/>
          </a:xfrm>
          <a:custGeom>
            <a:avLst/>
            <a:gdLst>
              <a:gd name="T0" fmla="*/ 6 w 68"/>
              <a:gd name="T1" fmla="*/ 26 h 27"/>
              <a:gd name="T2" fmla="*/ 68 w 68"/>
              <a:gd name="T3" fmla="*/ 0 h 27"/>
              <a:gd name="T4" fmla="*/ 47 w 68"/>
              <a:gd name="T5" fmla="*/ 0 h 27"/>
              <a:gd name="T6" fmla="*/ 3 w 68"/>
              <a:gd name="T7" fmla="*/ 19 h 27"/>
              <a:gd name="T8" fmla="*/ 0 w 68"/>
              <a:gd name="T9" fmla="*/ 24 h 27"/>
              <a:gd name="T10" fmla="*/ 6 w 68"/>
              <a:gd name="T11" fmla="*/ 26 h 27"/>
            </a:gdLst>
            <a:ahLst/>
            <a:cxnLst>
              <a:cxn ang="0">
                <a:pos x="T0" y="T1"/>
              </a:cxn>
              <a:cxn ang="0">
                <a:pos x="T2" y="T3"/>
              </a:cxn>
              <a:cxn ang="0">
                <a:pos x="T4" y="T5"/>
              </a:cxn>
              <a:cxn ang="0">
                <a:pos x="T6" y="T7"/>
              </a:cxn>
              <a:cxn ang="0">
                <a:pos x="T8" y="T9"/>
              </a:cxn>
              <a:cxn ang="0">
                <a:pos x="T10" y="T11"/>
              </a:cxn>
            </a:cxnLst>
            <a:rect l="0" t="0" r="r" b="b"/>
            <a:pathLst>
              <a:path w="68" h="27">
                <a:moveTo>
                  <a:pt x="6" y="26"/>
                </a:moveTo>
                <a:cubicBezTo>
                  <a:pt x="6" y="26"/>
                  <a:pt x="6" y="26"/>
                  <a:pt x="68" y="0"/>
                </a:cubicBezTo>
                <a:cubicBezTo>
                  <a:pt x="47" y="0"/>
                  <a:pt x="47" y="0"/>
                  <a:pt x="47" y="0"/>
                </a:cubicBezTo>
                <a:cubicBezTo>
                  <a:pt x="36" y="5"/>
                  <a:pt x="21" y="11"/>
                  <a:pt x="3" y="19"/>
                </a:cubicBezTo>
                <a:cubicBezTo>
                  <a:pt x="1" y="19"/>
                  <a:pt x="0" y="22"/>
                  <a:pt x="0" y="24"/>
                </a:cubicBezTo>
                <a:cubicBezTo>
                  <a:pt x="1" y="26"/>
                  <a:pt x="4" y="27"/>
                  <a:pt x="6" y="2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87" name="Freeform 86"/>
          <p:cNvSpPr>
            <a:spLocks/>
          </p:cNvSpPr>
          <p:nvPr/>
        </p:nvSpPr>
        <p:spPr bwMode="auto">
          <a:xfrm>
            <a:off x="9968261" y="3025294"/>
            <a:ext cx="445253" cy="225056"/>
          </a:xfrm>
          <a:custGeom>
            <a:avLst/>
            <a:gdLst>
              <a:gd name="T0" fmla="*/ 188 w 201"/>
              <a:gd name="T1" fmla="*/ 0 h 101"/>
              <a:gd name="T2" fmla="*/ 179 w 201"/>
              <a:gd name="T3" fmla="*/ 0 h 101"/>
              <a:gd name="T4" fmla="*/ 190 w 201"/>
              <a:gd name="T5" fmla="*/ 27 h 101"/>
              <a:gd name="T6" fmla="*/ 188 w 201"/>
              <a:gd name="T7" fmla="*/ 34 h 101"/>
              <a:gd name="T8" fmla="*/ 52 w 201"/>
              <a:gd name="T9" fmla="*/ 90 h 101"/>
              <a:gd name="T10" fmla="*/ 45 w 201"/>
              <a:gd name="T11" fmla="*/ 87 h 101"/>
              <a:gd name="T12" fmla="*/ 9 w 201"/>
              <a:gd name="T13" fmla="*/ 0 h 101"/>
              <a:gd name="T14" fmla="*/ 0 w 201"/>
              <a:gd name="T15" fmla="*/ 0 h 101"/>
              <a:gd name="T16" fmla="*/ 38 w 201"/>
              <a:gd name="T17" fmla="*/ 91 h 101"/>
              <a:gd name="T18" fmla="*/ 55 w 201"/>
              <a:gd name="T19" fmla="*/ 98 h 101"/>
              <a:gd name="T20" fmla="*/ 191 w 201"/>
              <a:gd name="T21" fmla="*/ 41 h 101"/>
              <a:gd name="T22" fmla="*/ 198 w 201"/>
              <a:gd name="T23" fmla="*/ 24 h 101"/>
              <a:gd name="T24" fmla="*/ 188 w 201"/>
              <a:gd name="T2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1" h="101">
                <a:moveTo>
                  <a:pt x="188" y="0"/>
                </a:moveTo>
                <a:cubicBezTo>
                  <a:pt x="179" y="0"/>
                  <a:pt x="179" y="0"/>
                  <a:pt x="179" y="0"/>
                </a:cubicBezTo>
                <a:cubicBezTo>
                  <a:pt x="183" y="8"/>
                  <a:pt x="186" y="17"/>
                  <a:pt x="190" y="27"/>
                </a:cubicBezTo>
                <a:cubicBezTo>
                  <a:pt x="191" y="30"/>
                  <a:pt x="190" y="33"/>
                  <a:pt x="188" y="34"/>
                </a:cubicBezTo>
                <a:cubicBezTo>
                  <a:pt x="188" y="34"/>
                  <a:pt x="188" y="34"/>
                  <a:pt x="52" y="90"/>
                </a:cubicBezTo>
                <a:cubicBezTo>
                  <a:pt x="50" y="91"/>
                  <a:pt x="47" y="90"/>
                  <a:pt x="45" y="87"/>
                </a:cubicBezTo>
                <a:cubicBezTo>
                  <a:pt x="45" y="87"/>
                  <a:pt x="45" y="87"/>
                  <a:pt x="9" y="0"/>
                </a:cubicBezTo>
                <a:cubicBezTo>
                  <a:pt x="0" y="0"/>
                  <a:pt x="0" y="0"/>
                  <a:pt x="0" y="0"/>
                </a:cubicBezTo>
                <a:cubicBezTo>
                  <a:pt x="10" y="24"/>
                  <a:pt x="22" y="53"/>
                  <a:pt x="38" y="91"/>
                </a:cubicBezTo>
                <a:cubicBezTo>
                  <a:pt x="41" y="97"/>
                  <a:pt x="49" y="101"/>
                  <a:pt x="55" y="98"/>
                </a:cubicBezTo>
                <a:cubicBezTo>
                  <a:pt x="55" y="98"/>
                  <a:pt x="55" y="98"/>
                  <a:pt x="191" y="41"/>
                </a:cubicBezTo>
                <a:cubicBezTo>
                  <a:pt x="198" y="39"/>
                  <a:pt x="201" y="31"/>
                  <a:pt x="198" y="24"/>
                </a:cubicBezTo>
                <a:cubicBezTo>
                  <a:pt x="198" y="24"/>
                  <a:pt x="198" y="24"/>
                  <a:pt x="188"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88" name="Freeform 87"/>
          <p:cNvSpPr>
            <a:spLocks noEditPoints="1"/>
          </p:cNvSpPr>
          <p:nvPr/>
        </p:nvSpPr>
        <p:spPr bwMode="auto">
          <a:xfrm>
            <a:off x="9184615" y="3145108"/>
            <a:ext cx="425824" cy="304391"/>
          </a:xfrm>
          <a:custGeom>
            <a:avLst/>
            <a:gdLst>
              <a:gd name="T0" fmla="*/ 8 w 192"/>
              <a:gd name="T1" fmla="*/ 137 h 137"/>
              <a:gd name="T2" fmla="*/ 60 w 192"/>
              <a:gd name="T3" fmla="*/ 13 h 137"/>
              <a:gd name="T4" fmla="*/ 66 w 192"/>
              <a:gd name="T5" fmla="*/ 10 h 137"/>
              <a:gd name="T6" fmla="*/ 136 w 192"/>
              <a:gd name="T7" fmla="*/ 39 h 137"/>
              <a:gd name="T8" fmla="*/ 143 w 192"/>
              <a:gd name="T9" fmla="*/ 42 h 137"/>
              <a:gd name="T10" fmla="*/ 143 w 192"/>
              <a:gd name="T11" fmla="*/ 42 h 137"/>
              <a:gd name="T12" fmla="*/ 120 w 192"/>
              <a:gd name="T13" fmla="*/ 97 h 137"/>
              <a:gd name="T14" fmla="*/ 125 w 192"/>
              <a:gd name="T15" fmla="*/ 108 h 137"/>
              <a:gd name="T16" fmla="*/ 180 w 192"/>
              <a:gd name="T17" fmla="*/ 131 h 137"/>
              <a:gd name="T18" fmla="*/ 180 w 192"/>
              <a:gd name="T19" fmla="*/ 131 h 137"/>
              <a:gd name="T20" fmla="*/ 179 w 192"/>
              <a:gd name="T21" fmla="*/ 134 h 137"/>
              <a:gd name="T22" fmla="*/ 178 w 192"/>
              <a:gd name="T23" fmla="*/ 137 h 137"/>
              <a:gd name="T24" fmla="*/ 187 w 192"/>
              <a:gd name="T25" fmla="*/ 137 h 137"/>
              <a:gd name="T26" fmla="*/ 191 w 192"/>
              <a:gd name="T27" fmla="*/ 126 h 137"/>
              <a:gd name="T28" fmla="*/ 191 w 192"/>
              <a:gd name="T29" fmla="*/ 126 h 137"/>
              <a:gd name="T30" fmla="*/ 191 w 192"/>
              <a:gd name="T31" fmla="*/ 126 h 137"/>
              <a:gd name="T32" fmla="*/ 191 w 192"/>
              <a:gd name="T33" fmla="*/ 119 h 137"/>
              <a:gd name="T34" fmla="*/ 159 w 192"/>
              <a:gd name="T35" fmla="*/ 42 h 137"/>
              <a:gd name="T36" fmla="*/ 157 w 192"/>
              <a:gd name="T37" fmla="*/ 39 h 137"/>
              <a:gd name="T38" fmla="*/ 154 w 192"/>
              <a:gd name="T39" fmla="*/ 37 h 137"/>
              <a:gd name="T40" fmla="*/ 154 w 192"/>
              <a:gd name="T41" fmla="*/ 37 h 137"/>
              <a:gd name="T42" fmla="*/ 69 w 192"/>
              <a:gd name="T43" fmla="*/ 2 h 137"/>
              <a:gd name="T44" fmla="*/ 52 w 192"/>
              <a:gd name="T45" fmla="*/ 10 h 137"/>
              <a:gd name="T46" fmla="*/ 0 w 192"/>
              <a:gd name="T47" fmla="*/ 137 h 137"/>
              <a:gd name="T48" fmla="*/ 8 w 192"/>
              <a:gd name="T49" fmla="*/ 137 h 137"/>
              <a:gd name="T50" fmla="*/ 151 w 192"/>
              <a:gd name="T51" fmla="*/ 45 h 137"/>
              <a:gd name="T52" fmla="*/ 151 w 192"/>
              <a:gd name="T53" fmla="*/ 45 h 137"/>
              <a:gd name="T54" fmla="*/ 183 w 192"/>
              <a:gd name="T55" fmla="*/ 122 h 137"/>
              <a:gd name="T56" fmla="*/ 184 w 192"/>
              <a:gd name="T57" fmla="*/ 122 h 137"/>
              <a:gd name="T58" fmla="*/ 184 w 192"/>
              <a:gd name="T59" fmla="*/ 123 h 137"/>
              <a:gd name="T60" fmla="*/ 184 w 192"/>
              <a:gd name="T61" fmla="*/ 123 h 137"/>
              <a:gd name="T62" fmla="*/ 183 w 192"/>
              <a:gd name="T63" fmla="*/ 123 h 137"/>
              <a:gd name="T64" fmla="*/ 128 w 192"/>
              <a:gd name="T65" fmla="*/ 101 h 137"/>
              <a:gd name="T66" fmla="*/ 128 w 192"/>
              <a:gd name="T67" fmla="*/ 100 h 137"/>
              <a:gd name="T68" fmla="*/ 150 w 192"/>
              <a:gd name="T69" fmla="*/ 45 h 137"/>
              <a:gd name="T70" fmla="*/ 151 w 192"/>
              <a:gd name="T71" fmla="*/ 4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2" h="137">
                <a:moveTo>
                  <a:pt x="8" y="137"/>
                </a:moveTo>
                <a:cubicBezTo>
                  <a:pt x="20" y="109"/>
                  <a:pt x="36" y="70"/>
                  <a:pt x="60" y="13"/>
                </a:cubicBezTo>
                <a:cubicBezTo>
                  <a:pt x="61" y="10"/>
                  <a:pt x="64" y="9"/>
                  <a:pt x="66" y="10"/>
                </a:cubicBezTo>
                <a:cubicBezTo>
                  <a:pt x="66" y="10"/>
                  <a:pt x="66" y="10"/>
                  <a:pt x="136" y="39"/>
                </a:cubicBezTo>
                <a:cubicBezTo>
                  <a:pt x="143" y="42"/>
                  <a:pt x="143" y="42"/>
                  <a:pt x="143" y="42"/>
                </a:cubicBezTo>
                <a:cubicBezTo>
                  <a:pt x="143" y="42"/>
                  <a:pt x="143" y="42"/>
                  <a:pt x="143" y="42"/>
                </a:cubicBezTo>
                <a:cubicBezTo>
                  <a:pt x="143" y="42"/>
                  <a:pt x="143" y="42"/>
                  <a:pt x="120" y="97"/>
                </a:cubicBezTo>
                <a:cubicBezTo>
                  <a:pt x="118" y="101"/>
                  <a:pt x="120" y="106"/>
                  <a:pt x="125" y="108"/>
                </a:cubicBezTo>
                <a:cubicBezTo>
                  <a:pt x="125" y="108"/>
                  <a:pt x="125" y="108"/>
                  <a:pt x="180" y="131"/>
                </a:cubicBezTo>
                <a:cubicBezTo>
                  <a:pt x="180" y="131"/>
                  <a:pt x="180" y="131"/>
                  <a:pt x="180" y="131"/>
                </a:cubicBezTo>
                <a:cubicBezTo>
                  <a:pt x="179" y="134"/>
                  <a:pt x="179" y="134"/>
                  <a:pt x="179" y="134"/>
                </a:cubicBezTo>
                <a:cubicBezTo>
                  <a:pt x="179" y="135"/>
                  <a:pt x="179" y="136"/>
                  <a:pt x="178" y="137"/>
                </a:cubicBezTo>
                <a:cubicBezTo>
                  <a:pt x="187" y="137"/>
                  <a:pt x="187" y="137"/>
                  <a:pt x="187" y="137"/>
                </a:cubicBezTo>
                <a:cubicBezTo>
                  <a:pt x="189" y="133"/>
                  <a:pt x="190" y="130"/>
                  <a:pt x="191" y="126"/>
                </a:cubicBezTo>
                <a:cubicBezTo>
                  <a:pt x="191" y="126"/>
                  <a:pt x="191" y="126"/>
                  <a:pt x="191" y="126"/>
                </a:cubicBezTo>
                <a:cubicBezTo>
                  <a:pt x="191" y="126"/>
                  <a:pt x="191" y="126"/>
                  <a:pt x="191" y="126"/>
                </a:cubicBezTo>
                <a:cubicBezTo>
                  <a:pt x="192" y="124"/>
                  <a:pt x="192" y="121"/>
                  <a:pt x="191" y="119"/>
                </a:cubicBezTo>
                <a:cubicBezTo>
                  <a:pt x="191" y="119"/>
                  <a:pt x="191" y="119"/>
                  <a:pt x="159" y="42"/>
                </a:cubicBezTo>
                <a:cubicBezTo>
                  <a:pt x="158" y="41"/>
                  <a:pt x="158" y="40"/>
                  <a:pt x="157" y="39"/>
                </a:cubicBezTo>
                <a:cubicBezTo>
                  <a:pt x="154" y="37"/>
                  <a:pt x="154" y="37"/>
                  <a:pt x="154" y="37"/>
                </a:cubicBezTo>
                <a:cubicBezTo>
                  <a:pt x="154" y="37"/>
                  <a:pt x="154" y="37"/>
                  <a:pt x="154" y="37"/>
                </a:cubicBezTo>
                <a:cubicBezTo>
                  <a:pt x="154" y="37"/>
                  <a:pt x="154" y="37"/>
                  <a:pt x="69" y="2"/>
                </a:cubicBezTo>
                <a:cubicBezTo>
                  <a:pt x="63" y="0"/>
                  <a:pt x="55" y="3"/>
                  <a:pt x="52" y="10"/>
                </a:cubicBezTo>
                <a:cubicBezTo>
                  <a:pt x="52" y="10"/>
                  <a:pt x="52" y="10"/>
                  <a:pt x="0" y="137"/>
                </a:cubicBezTo>
                <a:lnTo>
                  <a:pt x="8" y="137"/>
                </a:lnTo>
                <a:close/>
                <a:moveTo>
                  <a:pt x="151" y="45"/>
                </a:moveTo>
                <a:cubicBezTo>
                  <a:pt x="151" y="45"/>
                  <a:pt x="151" y="45"/>
                  <a:pt x="151" y="45"/>
                </a:cubicBezTo>
                <a:cubicBezTo>
                  <a:pt x="151" y="45"/>
                  <a:pt x="151" y="45"/>
                  <a:pt x="183" y="122"/>
                </a:cubicBezTo>
                <a:cubicBezTo>
                  <a:pt x="183" y="122"/>
                  <a:pt x="183" y="122"/>
                  <a:pt x="184" y="122"/>
                </a:cubicBezTo>
                <a:cubicBezTo>
                  <a:pt x="184" y="122"/>
                  <a:pt x="184" y="122"/>
                  <a:pt x="184" y="123"/>
                </a:cubicBezTo>
                <a:cubicBezTo>
                  <a:pt x="184" y="123"/>
                  <a:pt x="184" y="123"/>
                  <a:pt x="184" y="123"/>
                </a:cubicBezTo>
                <a:cubicBezTo>
                  <a:pt x="184" y="123"/>
                  <a:pt x="183" y="124"/>
                  <a:pt x="183" y="123"/>
                </a:cubicBezTo>
                <a:cubicBezTo>
                  <a:pt x="183" y="123"/>
                  <a:pt x="183" y="123"/>
                  <a:pt x="128" y="101"/>
                </a:cubicBezTo>
                <a:cubicBezTo>
                  <a:pt x="128" y="101"/>
                  <a:pt x="128" y="100"/>
                  <a:pt x="128" y="100"/>
                </a:cubicBezTo>
                <a:cubicBezTo>
                  <a:pt x="128" y="100"/>
                  <a:pt x="128" y="100"/>
                  <a:pt x="150" y="45"/>
                </a:cubicBezTo>
                <a:cubicBezTo>
                  <a:pt x="150" y="45"/>
                  <a:pt x="151" y="45"/>
                  <a:pt x="151" y="45"/>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89" name="Freeform 88"/>
          <p:cNvSpPr>
            <a:spLocks/>
          </p:cNvSpPr>
          <p:nvPr/>
        </p:nvSpPr>
        <p:spPr bwMode="auto">
          <a:xfrm>
            <a:off x="9294714" y="3370163"/>
            <a:ext cx="200769" cy="79337"/>
          </a:xfrm>
          <a:custGeom>
            <a:avLst/>
            <a:gdLst>
              <a:gd name="T0" fmla="*/ 1 w 90"/>
              <a:gd name="T1" fmla="*/ 3 h 36"/>
              <a:gd name="T2" fmla="*/ 4 w 90"/>
              <a:gd name="T3" fmla="*/ 8 h 36"/>
              <a:gd name="T4" fmla="*/ 69 w 90"/>
              <a:gd name="T5" fmla="*/ 36 h 36"/>
              <a:gd name="T6" fmla="*/ 90 w 90"/>
              <a:gd name="T7" fmla="*/ 36 h 36"/>
              <a:gd name="T8" fmla="*/ 7 w 90"/>
              <a:gd name="T9" fmla="*/ 1 h 36"/>
              <a:gd name="T10" fmla="*/ 1 w 90"/>
              <a:gd name="T11" fmla="*/ 3 h 36"/>
            </a:gdLst>
            <a:ahLst/>
            <a:cxnLst>
              <a:cxn ang="0">
                <a:pos x="T0" y="T1"/>
              </a:cxn>
              <a:cxn ang="0">
                <a:pos x="T2" y="T3"/>
              </a:cxn>
              <a:cxn ang="0">
                <a:pos x="T4" y="T5"/>
              </a:cxn>
              <a:cxn ang="0">
                <a:pos x="T6" y="T7"/>
              </a:cxn>
              <a:cxn ang="0">
                <a:pos x="T8" y="T9"/>
              </a:cxn>
              <a:cxn ang="0">
                <a:pos x="T10" y="T11"/>
              </a:cxn>
            </a:cxnLst>
            <a:rect l="0" t="0" r="r" b="b"/>
            <a:pathLst>
              <a:path w="90" h="36">
                <a:moveTo>
                  <a:pt x="1" y="3"/>
                </a:moveTo>
                <a:cubicBezTo>
                  <a:pt x="0" y="5"/>
                  <a:pt x="1" y="8"/>
                  <a:pt x="4" y="8"/>
                </a:cubicBezTo>
                <a:cubicBezTo>
                  <a:pt x="4" y="8"/>
                  <a:pt x="4" y="8"/>
                  <a:pt x="69" y="36"/>
                </a:cubicBezTo>
                <a:cubicBezTo>
                  <a:pt x="90" y="36"/>
                  <a:pt x="90" y="36"/>
                  <a:pt x="90" y="36"/>
                </a:cubicBezTo>
                <a:cubicBezTo>
                  <a:pt x="84" y="33"/>
                  <a:pt x="65" y="25"/>
                  <a:pt x="7" y="1"/>
                </a:cubicBezTo>
                <a:cubicBezTo>
                  <a:pt x="5" y="0"/>
                  <a:pt x="2" y="1"/>
                  <a:pt x="1" y="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90" name="Freeform 89"/>
          <p:cNvSpPr>
            <a:spLocks/>
          </p:cNvSpPr>
          <p:nvPr/>
        </p:nvSpPr>
        <p:spPr bwMode="auto">
          <a:xfrm>
            <a:off x="9281762" y="3407402"/>
            <a:ext cx="111718" cy="42097"/>
          </a:xfrm>
          <a:custGeom>
            <a:avLst/>
            <a:gdLst>
              <a:gd name="T0" fmla="*/ 6 w 50"/>
              <a:gd name="T1" fmla="*/ 0 h 19"/>
              <a:gd name="T2" fmla="*/ 0 w 50"/>
              <a:gd name="T3" fmla="*/ 3 h 19"/>
              <a:gd name="T4" fmla="*/ 3 w 50"/>
              <a:gd name="T5" fmla="*/ 8 h 19"/>
              <a:gd name="T6" fmla="*/ 28 w 50"/>
              <a:gd name="T7" fmla="*/ 19 h 19"/>
              <a:gd name="T8" fmla="*/ 50 w 50"/>
              <a:gd name="T9" fmla="*/ 19 h 19"/>
              <a:gd name="T10" fmla="*/ 6 w 50"/>
              <a:gd name="T11" fmla="*/ 0 h 19"/>
            </a:gdLst>
            <a:ahLst/>
            <a:cxnLst>
              <a:cxn ang="0">
                <a:pos x="T0" y="T1"/>
              </a:cxn>
              <a:cxn ang="0">
                <a:pos x="T2" y="T3"/>
              </a:cxn>
              <a:cxn ang="0">
                <a:pos x="T4" y="T5"/>
              </a:cxn>
              <a:cxn ang="0">
                <a:pos x="T6" y="T7"/>
              </a:cxn>
              <a:cxn ang="0">
                <a:pos x="T8" y="T9"/>
              </a:cxn>
              <a:cxn ang="0">
                <a:pos x="T10" y="T11"/>
              </a:cxn>
            </a:cxnLst>
            <a:rect l="0" t="0" r="r" b="b"/>
            <a:pathLst>
              <a:path w="50" h="19">
                <a:moveTo>
                  <a:pt x="6" y="0"/>
                </a:moveTo>
                <a:cubicBezTo>
                  <a:pt x="4" y="0"/>
                  <a:pt x="1" y="1"/>
                  <a:pt x="0" y="3"/>
                </a:cubicBezTo>
                <a:cubicBezTo>
                  <a:pt x="0" y="5"/>
                  <a:pt x="1" y="7"/>
                  <a:pt x="3" y="8"/>
                </a:cubicBezTo>
                <a:cubicBezTo>
                  <a:pt x="3" y="8"/>
                  <a:pt x="3" y="8"/>
                  <a:pt x="28" y="19"/>
                </a:cubicBezTo>
                <a:cubicBezTo>
                  <a:pt x="50" y="19"/>
                  <a:pt x="50" y="19"/>
                  <a:pt x="50" y="19"/>
                </a:cubicBezTo>
                <a:cubicBezTo>
                  <a:pt x="38" y="14"/>
                  <a:pt x="24" y="8"/>
                  <a:pt x="6"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18" name="Freeform 217"/>
          <p:cNvSpPr>
            <a:spLocks/>
          </p:cNvSpPr>
          <p:nvPr/>
        </p:nvSpPr>
        <p:spPr bwMode="auto">
          <a:xfrm>
            <a:off x="8914226" y="2788905"/>
            <a:ext cx="1748631" cy="1254805"/>
          </a:xfrm>
          <a:custGeom>
            <a:avLst/>
            <a:gdLst>
              <a:gd name="connsiteX0" fmla="*/ 125975 w 1714500"/>
              <a:gd name="connsiteY0" fmla="*/ 82550 h 1230313"/>
              <a:gd name="connsiteX1" fmla="*/ 125975 w 1714500"/>
              <a:gd name="connsiteY1" fmla="*/ 148558 h 1230313"/>
              <a:gd name="connsiteX2" fmla="*/ 125975 w 1714500"/>
              <a:gd name="connsiteY2" fmla="*/ 660804 h 1230313"/>
              <a:gd name="connsiteX3" fmla="*/ 667901 w 1714500"/>
              <a:gd name="connsiteY3" fmla="*/ 1152060 h 1230313"/>
              <a:gd name="connsiteX4" fmla="*/ 1033538 w 1714500"/>
              <a:gd name="connsiteY4" fmla="*/ 1152060 h 1230313"/>
              <a:gd name="connsiteX5" fmla="*/ 1588523 w 1714500"/>
              <a:gd name="connsiteY5" fmla="*/ 660804 h 1230313"/>
              <a:gd name="connsiteX6" fmla="*/ 1588523 w 1714500"/>
              <a:gd name="connsiteY6" fmla="*/ 116836 h 1230313"/>
              <a:gd name="connsiteX7" fmla="*/ 1588523 w 1714500"/>
              <a:gd name="connsiteY7" fmla="*/ 82550 h 1230313"/>
              <a:gd name="connsiteX8" fmla="*/ 1387328 w 1714500"/>
              <a:gd name="connsiteY8" fmla="*/ 82550 h 1230313"/>
              <a:gd name="connsiteX9" fmla="*/ 176177 w 1714500"/>
              <a:gd name="connsiteY9" fmla="*/ 82550 h 1230313"/>
              <a:gd name="connsiteX10" fmla="*/ 86799 w 1714500"/>
              <a:gd name="connsiteY10" fmla="*/ 0 h 1230313"/>
              <a:gd name="connsiteX11" fmla="*/ 94520 w 1714500"/>
              <a:gd name="connsiteY11" fmla="*/ 3175 h 1230313"/>
              <a:gd name="connsiteX12" fmla="*/ 327172 w 1714500"/>
              <a:gd name="connsiteY12" fmla="*/ 3175 h 1230313"/>
              <a:gd name="connsiteX13" fmla="*/ 1589054 w 1714500"/>
              <a:gd name="connsiteY13" fmla="*/ 3175 h 1230313"/>
              <a:gd name="connsiteX14" fmla="*/ 1619978 w 1714500"/>
              <a:gd name="connsiteY14" fmla="*/ 3175 h 1230313"/>
              <a:gd name="connsiteX15" fmla="*/ 1627699 w 1714500"/>
              <a:gd name="connsiteY15" fmla="*/ 0 h 1230313"/>
              <a:gd name="connsiteX16" fmla="*/ 1635419 w 1714500"/>
              <a:gd name="connsiteY16" fmla="*/ 3175 h 1230313"/>
              <a:gd name="connsiteX17" fmla="*/ 1649771 w 1714500"/>
              <a:gd name="connsiteY17" fmla="*/ 3175 h 1230313"/>
              <a:gd name="connsiteX18" fmla="*/ 1675336 w 1714500"/>
              <a:gd name="connsiteY18" fmla="*/ 3175 h 1230313"/>
              <a:gd name="connsiteX19" fmla="*/ 1714500 w 1714500"/>
              <a:gd name="connsiteY19" fmla="*/ 42863 h 1230313"/>
              <a:gd name="connsiteX20" fmla="*/ 1675336 w 1714500"/>
              <a:gd name="connsiteY20" fmla="*/ 82550 h 1230313"/>
              <a:gd name="connsiteX21" fmla="*/ 1666874 w 1714500"/>
              <a:gd name="connsiteY21" fmla="*/ 82550 h 1230313"/>
              <a:gd name="connsiteX22" fmla="*/ 1666874 w 1714500"/>
              <a:gd name="connsiteY22" fmla="*/ 151619 h 1230313"/>
              <a:gd name="connsiteX23" fmla="*/ 1666874 w 1714500"/>
              <a:gd name="connsiteY23" fmla="*/ 678194 h 1230313"/>
              <a:gd name="connsiteX24" fmla="*/ 1653816 w 1714500"/>
              <a:gd name="connsiteY24" fmla="*/ 708626 h 1230313"/>
              <a:gd name="connsiteX25" fmla="*/ 1074890 w 1714500"/>
              <a:gd name="connsiteY25" fmla="*/ 1219445 h 1230313"/>
              <a:gd name="connsiteX26" fmla="*/ 1048773 w 1714500"/>
              <a:gd name="connsiteY26" fmla="*/ 1230313 h 1230313"/>
              <a:gd name="connsiteX27" fmla="*/ 652666 w 1714500"/>
              <a:gd name="connsiteY27" fmla="*/ 1230313 h 1230313"/>
              <a:gd name="connsiteX28" fmla="*/ 626549 w 1714500"/>
              <a:gd name="connsiteY28" fmla="*/ 1219445 h 1230313"/>
              <a:gd name="connsiteX29" fmla="*/ 60682 w 1714500"/>
              <a:gd name="connsiteY29" fmla="*/ 706452 h 1230313"/>
              <a:gd name="connsiteX30" fmla="*/ 47624 w 1714500"/>
              <a:gd name="connsiteY30" fmla="*/ 678194 h 1230313"/>
              <a:gd name="connsiteX31" fmla="*/ 47624 w 1714500"/>
              <a:gd name="connsiteY31" fmla="*/ 119010 h 1230313"/>
              <a:gd name="connsiteX32" fmla="*/ 47624 w 1714500"/>
              <a:gd name="connsiteY32" fmla="*/ 82550 h 1230313"/>
              <a:gd name="connsiteX33" fmla="*/ 42360 w 1714500"/>
              <a:gd name="connsiteY33" fmla="*/ 82550 h 1230313"/>
              <a:gd name="connsiteX34" fmla="*/ 39164 w 1714500"/>
              <a:gd name="connsiteY34" fmla="*/ 82550 h 1230313"/>
              <a:gd name="connsiteX35" fmla="*/ 0 w 1714500"/>
              <a:gd name="connsiteY35" fmla="*/ 42863 h 1230313"/>
              <a:gd name="connsiteX36" fmla="*/ 39164 w 1714500"/>
              <a:gd name="connsiteY36" fmla="*/ 3175 h 1230313"/>
              <a:gd name="connsiteX37" fmla="*/ 79079 w 1714500"/>
              <a:gd name="connsiteY37" fmla="*/ 3175 h 1230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714500" h="1230313">
                <a:moveTo>
                  <a:pt x="125975" y="82550"/>
                </a:moveTo>
                <a:lnTo>
                  <a:pt x="125975" y="148558"/>
                </a:lnTo>
                <a:cubicBezTo>
                  <a:pt x="125975" y="660804"/>
                  <a:pt x="125975" y="660804"/>
                  <a:pt x="125975" y="660804"/>
                </a:cubicBezTo>
                <a:cubicBezTo>
                  <a:pt x="667901" y="1152060"/>
                  <a:pt x="667901" y="1152060"/>
                  <a:pt x="667901" y="1152060"/>
                </a:cubicBezTo>
                <a:cubicBezTo>
                  <a:pt x="1033538" y="1152060"/>
                  <a:pt x="1033538" y="1152060"/>
                  <a:pt x="1033538" y="1152060"/>
                </a:cubicBezTo>
                <a:cubicBezTo>
                  <a:pt x="1588523" y="660804"/>
                  <a:pt x="1588523" y="660804"/>
                  <a:pt x="1588523" y="660804"/>
                </a:cubicBezTo>
                <a:cubicBezTo>
                  <a:pt x="1588523" y="349965"/>
                  <a:pt x="1588523" y="194546"/>
                  <a:pt x="1588523" y="116836"/>
                </a:cubicBezTo>
                <a:lnTo>
                  <a:pt x="1588523" y="82550"/>
                </a:lnTo>
                <a:lnTo>
                  <a:pt x="1387328" y="82550"/>
                </a:lnTo>
                <a:cubicBezTo>
                  <a:pt x="668307" y="82550"/>
                  <a:pt x="332764" y="82550"/>
                  <a:pt x="176177" y="82550"/>
                </a:cubicBezTo>
                <a:close/>
                <a:moveTo>
                  <a:pt x="86799" y="0"/>
                </a:moveTo>
                <a:lnTo>
                  <a:pt x="94520" y="3175"/>
                </a:lnTo>
                <a:lnTo>
                  <a:pt x="327172" y="3175"/>
                </a:lnTo>
                <a:cubicBezTo>
                  <a:pt x="1136070" y="3175"/>
                  <a:pt x="1459630" y="3175"/>
                  <a:pt x="1589054" y="3175"/>
                </a:cubicBezTo>
                <a:lnTo>
                  <a:pt x="1619978" y="3175"/>
                </a:lnTo>
                <a:lnTo>
                  <a:pt x="1627699" y="0"/>
                </a:lnTo>
                <a:lnTo>
                  <a:pt x="1635419" y="3175"/>
                </a:lnTo>
                <a:lnTo>
                  <a:pt x="1649771" y="3175"/>
                </a:lnTo>
                <a:cubicBezTo>
                  <a:pt x="1675336" y="3175"/>
                  <a:pt x="1675336" y="3175"/>
                  <a:pt x="1675336" y="3175"/>
                </a:cubicBezTo>
                <a:cubicBezTo>
                  <a:pt x="1697094" y="3175"/>
                  <a:pt x="1714500" y="20814"/>
                  <a:pt x="1714500" y="42863"/>
                </a:cubicBezTo>
                <a:cubicBezTo>
                  <a:pt x="1714500" y="64911"/>
                  <a:pt x="1697094" y="82550"/>
                  <a:pt x="1675336" y="82550"/>
                </a:cubicBezTo>
                <a:lnTo>
                  <a:pt x="1666874" y="82550"/>
                </a:lnTo>
                <a:lnTo>
                  <a:pt x="1666874" y="151619"/>
                </a:lnTo>
                <a:cubicBezTo>
                  <a:pt x="1666874" y="678194"/>
                  <a:pt x="1666874" y="678194"/>
                  <a:pt x="1666874" y="678194"/>
                </a:cubicBezTo>
                <a:cubicBezTo>
                  <a:pt x="1666874" y="689062"/>
                  <a:pt x="1662521" y="699931"/>
                  <a:pt x="1653816" y="708626"/>
                </a:cubicBezTo>
                <a:cubicBezTo>
                  <a:pt x="1074890" y="1219445"/>
                  <a:pt x="1074890" y="1219445"/>
                  <a:pt x="1074890" y="1219445"/>
                </a:cubicBezTo>
                <a:cubicBezTo>
                  <a:pt x="1068361" y="1225966"/>
                  <a:pt x="1057479" y="1230313"/>
                  <a:pt x="1048773" y="1230313"/>
                </a:cubicBezTo>
                <a:cubicBezTo>
                  <a:pt x="652666" y="1230313"/>
                  <a:pt x="652666" y="1230313"/>
                  <a:pt x="652666" y="1230313"/>
                </a:cubicBezTo>
                <a:cubicBezTo>
                  <a:pt x="643961" y="1230313"/>
                  <a:pt x="633079" y="1225966"/>
                  <a:pt x="626549" y="1219445"/>
                </a:cubicBezTo>
                <a:cubicBezTo>
                  <a:pt x="60682" y="706452"/>
                  <a:pt x="60682" y="706452"/>
                  <a:pt x="60682" y="706452"/>
                </a:cubicBezTo>
                <a:cubicBezTo>
                  <a:pt x="51977" y="699931"/>
                  <a:pt x="47624" y="689062"/>
                  <a:pt x="47624" y="678194"/>
                </a:cubicBezTo>
                <a:cubicBezTo>
                  <a:pt x="47624" y="358660"/>
                  <a:pt x="47624" y="198893"/>
                  <a:pt x="47624" y="119010"/>
                </a:cubicBezTo>
                <a:lnTo>
                  <a:pt x="47624" y="82550"/>
                </a:lnTo>
                <a:lnTo>
                  <a:pt x="42360" y="82550"/>
                </a:lnTo>
                <a:cubicBezTo>
                  <a:pt x="39164" y="82550"/>
                  <a:pt x="39164" y="82550"/>
                  <a:pt x="39164" y="82550"/>
                </a:cubicBezTo>
                <a:cubicBezTo>
                  <a:pt x="17406" y="82550"/>
                  <a:pt x="0" y="64911"/>
                  <a:pt x="0" y="42863"/>
                </a:cubicBezTo>
                <a:cubicBezTo>
                  <a:pt x="0" y="20814"/>
                  <a:pt x="17406" y="3175"/>
                  <a:pt x="39164" y="3175"/>
                </a:cubicBezTo>
                <a:lnTo>
                  <a:pt x="79079" y="3175"/>
                </a:lnTo>
                <a:close/>
              </a:path>
            </a:pathLst>
          </a:custGeom>
          <a:solidFill>
            <a:schemeClr val="bg1"/>
          </a:solidFill>
          <a:ln w="41275">
            <a:solidFill>
              <a:schemeClr val="tx1"/>
            </a:solidFill>
          </a:ln>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ysClr val="windowText" lastClr="000000"/>
              </a:solidFill>
            </a:endParaRPr>
          </a:p>
        </p:txBody>
      </p:sp>
      <p:sp>
        <p:nvSpPr>
          <p:cNvPr id="94" name="Freeform 93"/>
          <p:cNvSpPr>
            <a:spLocks/>
          </p:cNvSpPr>
          <p:nvPr/>
        </p:nvSpPr>
        <p:spPr bwMode="auto">
          <a:xfrm>
            <a:off x="9790160" y="4370769"/>
            <a:ext cx="429062" cy="872697"/>
          </a:xfrm>
          <a:custGeom>
            <a:avLst/>
            <a:gdLst>
              <a:gd name="T0" fmla="*/ 172 w 193"/>
              <a:gd name="T1" fmla="*/ 393 h 393"/>
              <a:gd name="T2" fmla="*/ 156 w 193"/>
              <a:gd name="T3" fmla="*/ 382 h 393"/>
              <a:gd name="T4" fmla="*/ 3 w 193"/>
              <a:gd name="T5" fmla="*/ 28 h 393"/>
              <a:gd name="T6" fmla="*/ 13 w 193"/>
              <a:gd name="T7" fmla="*/ 4 h 393"/>
              <a:gd name="T8" fmla="*/ 37 w 193"/>
              <a:gd name="T9" fmla="*/ 14 h 393"/>
              <a:gd name="T10" fmla="*/ 189 w 193"/>
              <a:gd name="T11" fmla="*/ 368 h 393"/>
              <a:gd name="T12" fmla="*/ 180 w 193"/>
              <a:gd name="T13" fmla="*/ 391 h 393"/>
              <a:gd name="T14" fmla="*/ 172 w 1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393">
                <a:moveTo>
                  <a:pt x="172" y="393"/>
                </a:moveTo>
                <a:cubicBezTo>
                  <a:pt x="166" y="393"/>
                  <a:pt x="159" y="389"/>
                  <a:pt x="156" y="382"/>
                </a:cubicBezTo>
                <a:cubicBezTo>
                  <a:pt x="3" y="28"/>
                  <a:pt x="3" y="28"/>
                  <a:pt x="3" y="28"/>
                </a:cubicBezTo>
                <a:cubicBezTo>
                  <a:pt x="0" y="19"/>
                  <a:pt x="4" y="8"/>
                  <a:pt x="13" y="4"/>
                </a:cubicBezTo>
                <a:cubicBezTo>
                  <a:pt x="22" y="0"/>
                  <a:pt x="33" y="4"/>
                  <a:pt x="37" y="14"/>
                </a:cubicBezTo>
                <a:cubicBezTo>
                  <a:pt x="189" y="368"/>
                  <a:pt x="189" y="368"/>
                  <a:pt x="189" y="368"/>
                </a:cubicBezTo>
                <a:cubicBezTo>
                  <a:pt x="193" y="377"/>
                  <a:pt x="189" y="387"/>
                  <a:pt x="180" y="391"/>
                </a:cubicBezTo>
                <a:cubicBezTo>
                  <a:pt x="177" y="392"/>
                  <a:pt x="175" y="393"/>
                  <a:pt x="172" y="393"/>
                </a:cubicBezTo>
                <a:close/>
              </a:path>
            </a:pathLst>
          </a:custGeom>
          <a:solidFill>
            <a:srgbClr val="0072C6"/>
          </a:solidFill>
          <a:ln w="47625">
            <a:solidFill>
              <a:schemeClr val="tx1"/>
            </a:solid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95" name="Freeform 94"/>
          <p:cNvSpPr>
            <a:spLocks/>
          </p:cNvSpPr>
          <p:nvPr/>
        </p:nvSpPr>
        <p:spPr bwMode="auto">
          <a:xfrm>
            <a:off x="9790160" y="4995743"/>
            <a:ext cx="322201" cy="370775"/>
          </a:xfrm>
          <a:custGeom>
            <a:avLst/>
            <a:gdLst>
              <a:gd name="T0" fmla="*/ 127 w 145"/>
              <a:gd name="T1" fmla="*/ 167 h 167"/>
              <a:gd name="T2" fmla="*/ 19 w 145"/>
              <a:gd name="T3" fmla="*/ 167 h 167"/>
              <a:gd name="T4" fmla="*/ 4 w 145"/>
              <a:gd name="T5" fmla="*/ 158 h 167"/>
              <a:gd name="T6" fmla="*/ 3 w 145"/>
              <a:gd name="T7" fmla="*/ 140 h 167"/>
              <a:gd name="T8" fmla="*/ 73 w 145"/>
              <a:gd name="T9" fmla="*/ 12 h 167"/>
              <a:gd name="T10" fmla="*/ 97 w 145"/>
              <a:gd name="T11" fmla="*/ 5 h 167"/>
              <a:gd name="T12" fmla="*/ 104 w 145"/>
              <a:gd name="T13" fmla="*/ 30 h 167"/>
              <a:gd name="T14" fmla="*/ 49 w 145"/>
              <a:gd name="T15" fmla="*/ 131 h 167"/>
              <a:gd name="T16" fmla="*/ 127 w 145"/>
              <a:gd name="T17" fmla="*/ 131 h 167"/>
              <a:gd name="T18" fmla="*/ 145 w 145"/>
              <a:gd name="T19" fmla="*/ 149 h 167"/>
              <a:gd name="T20" fmla="*/ 127 w 145"/>
              <a:gd name="T21"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167">
                <a:moveTo>
                  <a:pt x="127" y="167"/>
                </a:moveTo>
                <a:cubicBezTo>
                  <a:pt x="19" y="167"/>
                  <a:pt x="19" y="167"/>
                  <a:pt x="19" y="167"/>
                </a:cubicBezTo>
                <a:cubicBezTo>
                  <a:pt x="13" y="167"/>
                  <a:pt x="7" y="164"/>
                  <a:pt x="4" y="158"/>
                </a:cubicBezTo>
                <a:cubicBezTo>
                  <a:pt x="0" y="153"/>
                  <a:pt x="0" y="146"/>
                  <a:pt x="3" y="140"/>
                </a:cubicBezTo>
                <a:cubicBezTo>
                  <a:pt x="73" y="12"/>
                  <a:pt x="73" y="12"/>
                  <a:pt x="73" y="12"/>
                </a:cubicBezTo>
                <a:cubicBezTo>
                  <a:pt x="77" y="4"/>
                  <a:pt x="88" y="0"/>
                  <a:pt x="97" y="5"/>
                </a:cubicBezTo>
                <a:cubicBezTo>
                  <a:pt x="106" y="10"/>
                  <a:pt x="109" y="21"/>
                  <a:pt x="104" y="30"/>
                </a:cubicBezTo>
                <a:cubicBezTo>
                  <a:pt x="49" y="131"/>
                  <a:pt x="49" y="131"/>
                  <a:pt x="49" y="131"/>
                </a:cubicBezTo>
                <a:cubicBezTo>
                  <a:pt x="127" y="131"/>
                  <a:pt x="127" y="131"/>
                  <a:pt x="127" y="131"/>
                </a:cubicBezTo>
                <a:cubicBezTo>
                  <a:pt x="137" y="131"/>
                  <a:pt x="145" y="139"/>
                  <a:pt x="145" y="149"/>
                </a:cubicBezTo>
                <a:cubicBezTo>
                  <a:pt x="145" y="159"/>
                  <a:pt x="137" y="167"/>
                  <a:pt x="127" y="167"/>
                </a:cubicBezTo>
                <a:close/>
              </a:path>
            </a:pathLst>
          </a:custGeom>
          <a:solidFill>
            <a:srgbClr val="0072C6"/>
          </a:solidFill>
          <a:ln w="47625">
            <a:solidFill>
              <a:schemeClr val="tx1"/>
            </a:solid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96" name="Freeform 95"/>
          <p:cNvSpPr>
            <a:spLocks noChangeArrowheads="1"/>
          </p:cNvSpPr>
          <p:nvPr/>
        </p:nvSpPr>
        <p:spPr bwMode="auto">
          <a:xfrm>
            <a:off x="10698476" y="4633062"/>
            <a:ext cx="412871" cy="412873"/>
          </a:xfrm>
          <a:custGeom>
            <a:avLst/>
            <a:gdLst>
              <a:gd name="connsiteX0" fmla="*/ 202407 w 404812"/>
              <a:gd name="connsiteY0" fmla="*/ 77787 h 404814"/>
              <a:gd name="connsiteX1" fmla="*/ 77788 w 404812"/>
              <a:gd name="connsiteY1" fmla="*/ 201612 h 404814"/>
              <a:gd name="connsiteX2" fmla="*/ 202407 w 404812"/>
              <a:gd name="connsiteY2" fmla="*/ 325437 h 404814"/>
              <a:gd name="connsiteX3" fmla="*/ 327026 w 404812"/>
              <a:gd name="connsiteY3" fmla="*/ 201612 h 404814"/>
              <a:gd name="connsiteX4" fmla="*/ 202407 w 404812"/>
              <a:gd name="connsiteY4" fmla="*/ 77787 h 404814"/>
              <a:gd name="connsiteX5" fmla="*/ 202406 w 404812"/>
              <a:gd name="connsiteY5" fmla="*/ 0 h 404814"/>
              <a:gd name="connsiteX6" fmla="*/ 404812 w 404812"/>
              <a:gd name="connsiteY6" fmla="*/ 202407 h 404814"/>
              <a:gd name="connsiteX7" fmla="*/ 202406 w 404812"/>
              <a:gd name="connsiteY7" fmla="*/ 404814 h 404814"/>
              <a:gd name="connsiteX8" fmla="*/ 0 w 404812"/>
              <a:gd name="connsiteY8" fmla="*/ 202407 h 404814"/>
              <a:gd name="connsiteX9" fmla="*/ 202406 w 404812"/>
              <a:gd name="connsiteY9" fmla="*/ 0 h 404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812" h="404814">
                <a:moveTo>
                  <a:pt x="202407" y="77787"/>
                </a:moveTo>
                <a:cubicBezTo>
                  <a:pt x="133582" y="77787"/>
                  <a:pt x="77788" y="133225"/>
                  <a:pt x="77788" y="201612"/>
                </a:cubicBezTo>
                <a:cubicBezTo>
                  <a:pt x="77788" y="269999"/>
                  <a:pt x="133582" y="325437"/>
                  <a:pt x="202407" y="325437"/>
                </a:cubicBezTo>
                <a:cubicBezTo>
                  <a:pt x="271232" y="325437"/>
                  <a:pt x="327026" y="269999"/>
                  <a:pt x="327026" y="201612"/>
                </a:cubicBezTo>
                <a:cubicBezTo>
                  <a:pt x="327026" y="133225"/>
                  <a:pt x="271232" y="77787"/>
                  <a:pt x="202407" y="77787"/>
                </a:cubicBezTo>
                <a:close/>
                <a:moveTo>
                  <a:pt x="202406" y="0"/>
                </a:moveTo>
                <a:cubicBezTo>
                  <a:pt x="314192" y="0"/>
                  <a:pt x="404812" y="90621"/>
                  <a:pt x="404812" y="202407"/>
                </a:cubicBezTo>
                <a:cubicBezTo>
                  <a:pt x="404812" y="314193"/>
                  <a:pt x="314192" y="404814"/>
                  <a:pt x="202406" y="404814"/>
                </a:cubicBezTo>
                <a:cubicBezTo>
                  <a:pt x="90620" y="404814"/>
                  <a:pt x="0" y="314193"/>
                  <a:pt x="0" y="202407"/>
                </a:cubicBezTo>
                <a:cubicBezTo>
                  <a:pt x="0" y="90621"/>
                  <a:pt x="90620" y="0"/>
                  <a:pt x="202406" y="0"/>
                </a:cubicBezTo>
                <a:close/>
              </a:path>
            </a:pathLst>
          </a:custGeom>
          <a:solidFill>
            <a:schemeClr val="bg1"/>
          </a:solidFill>
          <a:ln w="47625">
            <a:solidFill>
              <a:schemeClr val="tx1"/>
            </a:solidFill>
          </a:ln>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ysClr val="windowText" lastClr="000000"/>
              </a:solidFill>
            </a:endParaRPr>
          </a:p>
        </p:txBody>
      </p:sp>
      <p:sp>
        <p:nvSpPr>
          <p:cNvPr id="97" name="Freeform 96"/>
          <p:cNvSpPr>
            <a:spLocks noEditPoints="1"/>
          </p:cNvSpPr>
          <p:nvPr/>
        </p:nvSpPr>
        <p:spPr bwMode="auto">
          <a:xfrm>
            <a:off x="10374655" y="5154415"/>
            <a:ext cx="646022" cy="341631"/>
          </a:xfrm>
          <a:custGeom>
            <a:avLst/>
            <a:gdLst>
              <a:gd name="T0" fmla="*/ 183 w 291"/>
              <a:gd name="T1" fmla="*/ 154 h 154"/>
              <a:gd name="T2" fmla="*/ 89 w 291"/>
              <a:gd name="T3" fmla="*/ 93 h 154"/>
              <a:gd name="T4" fmla="*/ 9 w 291"/>
              <a:gd name="T5" fmla="*/ 34 h 154"/>
              <a:gd name="T6" fmla="*/ 6 w 291"/>
              <a:gd name="T7" fmla="*/ 9 h 154"/>
              <a:gd name="T8" fmla="*/ 31 w 291"/>
              <a:gd name="T9" fmla="*/ 6 h 154"/>
              <a:gd name="T10" fmla="*/ 181 w 291"/>
              <a:gd name="T11" fmla="*/ 114 h 154"/>
              <a:gd name="T12" fmla="*/ 258 w 291"/>
              <a:gd name="T13" fmla="*/ 39 h 154"/>
              <a:gd name="T14" fmla="*/ 284 w 291"/>
              <a:gd name="T15" fmla="*/ 40 h 154"/>
              <a:gd name="T16" fmla="*/ 283 w 291"/>
              <a:gd name="T17" fmla="*/ 65 h 154"/>
              <a:gd name="T18" fmla="*/ 198 w 291"/>
              <a:gd name="T19" fmla="*/ 147 h 154"/>
              <a:gd name="T20" fmla="*/ 187 w 291"/>
              <a:gd name="T21" fmla="*/ 154 h 154"/>
              <a:gd name="T22" fmla="*/ 183 w 291"/>
              <a:gd name="T23" fmla="*/ 154 h 154"/>
              <a:gd name="T24" fmla="*/ 199 w 291"/>
              <a:gd name="T25" fmla="*/ 146 h 154"/>
              <a:gd name="T26" fmla="*/ 198 w 291"/>
              <a:gd name="T27" fmla="*/ 147 h 154"/>
              <a:gd name="T28" fmla="*/ 199 w 291"/>
              <a:gd name="T29" fmla="*/ 146 h 154"/>
              <a:gd name="T30" fmla="*/ 171 w 291"/>
              <a:gd name="T31" fmla="*/ 123 h 154"/>
              <a:gd name="T32" fmla="*/ 169 w 291"/>
              <a:gd name="T33" fmla="*/ 126 h 154"/>
              <a:gd name="T34" fmla="*/ 171 w 291"/>
              <a:gd name="T35" fmla="*/ 123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1" h="154">
                <a:moveTo>
                  <a:pt x="183" y="154"/>
                </a:moveTo>
                <a:cubicBezTo>
                  <a:pt x="175" y="154"/>
                  <a:pt x="163" y="147"/>
                  <a:pt x="89" y="93"/>
                </a:cubicBezTo>
                <a:cubicBezTo>
                  <a:pt x="49" y="64"/>
                  <a:pt x="10" y="35"/>
                  <a:pt x="9" y="34"/>
                </a:cubicBezTo>
                <a:cubicBezTo>
                  <a:pt x="1" y="29"/>
                  <a:pt x="0" y="17"/>
                  <a:pt x="6" y="9"/>
                </a:cubicBezTo>
                <a:cubicBezTo>
                  <a:pt x="11" y="1"/>
                  <a:pt x="23" y="0"/>
                  <a:pt x="31" y="6"/>
                </a:cubicBezTo>
                <a:cubicBezTo>
                  <a:pt x="81" y="43"/>
                  <a:pt x="154" y="96"/>
                  <a:pt x="181" y="114"/>
                </a:cubicBezTo>
                <a:cubicBezTo>
                  <a:pt x="192" y="103"/>
                  <a:pt x="214" y="81"/>
                  <a:pt x="258" y="39"/>
                </a:cubicBezTo>
                <a:cubicBezTo>
                  <a:pt x="265" y="32"/>
                  <a:pt x="277" y="32"/>
                  <a:pt x="284" y="40"/>
                </a:cubicBezTo>
                <a:cubicBezTo>
                  <a:pt x="291" y="47"/>
                  <a:pt x="290" y="58"/>
                  <a:pt x="283" y="65"/>
                </a:cubicBezTo>
                <a:cubicBezTo>
                  <a:pt x="253" y="94"/>
                  <a:pt x="204" y="141"/>
                  <a:pt x="198" y="147"/>
                </a:cubicBezTo>
                <a:cubicBezTo>
                  <a:pt x="195" y="151"/>
                  <a:pt x="191" y="153"/>
                  <a:pt x="187" y="154"/>
                </a:cubicBezTo>
                <a:cubicBezTo>
                  <a:pt x="186" y="154"/>
                  <a:pt x="184" y="154"/>
                  <a:pt x="183" y="154"/>
                </a:cubicBezTo>
                <a:close/>
                <a:moveTo>
                  <a:pt x="199" y="146"/>
                </a:moveTo>
                <a:cubicBezTo>
                  <a:pt x="199" y="146"/>
                  <a:pt x="198" y="147"/>
                  <a:pt x="198" y="147"/>
                </a:cubicBezTo>
                <a:cubicBezTo>
                  <a:pt x="199" y="147"/>
                  <a:pt x="199" y="146"/>
                  <a:pt x="199" y="146"/>
                </a:cubicBezTo>
                <a:close/>
                <a:moveTo>
                  <a:pt x="171" y="123"/>
                </a:moveTo>
                <a:cubicBezTo>
                  <a:pt x="171" y="124"/>
                  <a:pt x="170" y="125"/>
                  <a:pt x="169" y="126"/>
                </a:cubicBezTo>
                <a:cubicBezTo>
                  <a:pt x="170" y="125"/>
                  <a:pt x="170" y="124"/>
                  <a:pt x="171" y="123"/>
                </a:cubicBezTo>
                <a:close/>
              </a:path>
            </a:pathLst>
          </a:custGeom>
          <a:solidFill>
            <a:schemeClr val="bg1"/>
          </a:solidFill>
          <a:ln w="47625">
            <a:solidFill>
              <a:schemeClr val="tx1"/>
            </a:solid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98" name="Freeform 97"/>
          <p:cNvSpPr>
            <a:spLocks/>
          </p:cNvSpPr>
          <p:nvPr/>
        </p:nvSpPr>
        <p:spPr bwMode="auto">
          <a:xfrm>
            <a:off x="10840957" y="5458806"/>
            <a:ext cx="79336" cy="176483"/>
          </a:xfrm>
          <a:custGeom>
            <a:avLst/>
            <a:gdLst>
              <a:gd name="T0" fmla="*/ 18 w 36"/>
              <a:gd name="T1" fmla="*/ 80 h 80"/>
              <a:gd name="T2" fmla="*/ 0 w 36"/>
              <a:gd name="T3" fmla="*/ 62 h 80"/>
              <a:gd name="T4" fmla="*/ 0 w 36"/>
              <a:gd name="T5" fmla="*/ 18 h 80"/>
              <a:gd name="T6" fmla="*/ 18 w 36"/>
              <a:gd name="T7" fmla="*/ 0 h 80"/>
              <a:gd name="T8" fmla="*/ 36 w 36"/>
              <a:gd name="T9" fmla="*/ 18 h 80"/>
              <a:gd name="T10" fmla="*/ 36 w 36"/>
              <a:gd name="T11" fmla="*/ 62 h 80"/>
              <a:gd name="T12" fmla="*/ 18 w 36"/>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36" h="80">
                <a:moveTo>
                  <a:pt x="18" y="80"/>
                </a:moveTo>
                <a:cubicBezTo>
                  <a:pt x="8" y="80"/>
                  <a:pt x="0" y="72"/>
                  <a:pt x="0" y="62"/>
                </a:cubicBezTo>
                <a:cubicBezTo>
                  <a:pt x="0" y="18"/>
                  <a:pt x="0" y="18"/>
                  <a:pt x="0" y="18"/>
                </a:cubicBezTo>
                <a:cubicBezTo>
                  <a:pt x="0" y="8"/>
                  <a:pt x="8" y="0"/>
                  <a:pt x="18" y="0"/>
                </a:cubicBezTo>
                <a:cubicBezTo>
                  <a:pt x="28" y="0"/>
                  <a:pt x="36" y="8"/>
                  <a:pt x="36" y="18"/>
                </a:cubicBezTo>
                <a:cubicBezTo>
                  <a:pt x="36" y="62"/>
                  <a:pt x="36" y="62"/>
                  <a:pt x="36" y="62"/>
                </a:cubicBezTo>
                <a:cubicBezTo>
                  <a:pt x="36" y="72"/>
                  <a:pt x="28" y="80"/>
                  <a:pt x="18" y="80"/>
                </a:cubicBezTo>
                <a:close/>
              </a:path>
            </a:pathLst>
          </a:custGeom>
          <a:solidFill>
            <a:schemeClr val="bg1"/>
          </a:solidFill>
          <a:ln w="47625">
            <a:solidFill>
              <a:schemeClr val="tx1"/>
            </a:solid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99" name="Freeform 98"/>
          <p:cNvSpPr>
            <a:spLocks/>
          </p:cNvSpPr>
          <p:nvPr/>
        </p:nvSpPr>
        <p:spPr bwMode="auto">
          <a:xfrm>
            <a:off x="10840957" y="5045934"/>
            <a:ext cx="364298" cy="772313"/>
          </a:xfrm>
          <a:custGeom>
            <a:avLst/>
            <a:gdLst>
              <a:gd name="T0" fmla="*/ 82 w 164"/>
              <a:gd name="T1" fmla="*/ 348 h 348"/>
              <a:gd name="T2" fmla="*/ 61 w 164"/>
              <a:gd name="T3" fmla="*/ 346 h 348"/>
              <a:gd name="T4" fmla="*/ 48 w 164"/>
              <a:gd name="T5" fmla="*/ 324 h 348"/>
              <a:gd name="T6" fmla="*/ 70 w 164"/>
              <a:gd name="T7" fmla="*/ 311 h 348"/>
              <a:gd name="T8" fmla="*/ 82 w 164"/>
              <a:gd name="T9" fmla="*/ 312 h 348"/>
              <a:gd name="T10" fmla="*/ 128 w 164"/>
              <a:gd name="T11" fmla="*/ 266 h 348"/>
              <a:gd name="T12" fmla="*/ 128 w 164"/>
              <a:gd name="T13" fmla="*/ 82 h 348"/>
              <a:gd name="T14" fmla="*/ 82 w 164"/>
              <a:gd name="T15" fmla="*/ 36 h 348"/>
              <a:gd name="T16" fmla="*/ 36 w 164"/>
              <a:gd name="T17" fmla="*/ 82 h 348"/>
              <a:gd name="T18" fmla="*/ 18 w 164"/>
              <a:gd name="T19" fmla="*/ 100 h 348"/>
              <a:gd name="T20" fmla="*/ 0 w 164"/>
              <a:gd name="T21" fmla="*/ 82 h 348"/>
              <a:gd name="T22" fmla="*/ 82 w 164"/>
              <a:gd name="T23" fmla="*/ 0 h 348"/>
              <a:gd name="T24" fmla="*/ 164 w 164"/>
              <a:gd name="T25" fmla="*/ 82 h 348"/>
              <a:gd name="T26" fmla="*/ 164 w 164"/>
              <a:gd name="T27" fmla="*/ 266 h 348"/>
              <a:gd name="T28" fmla="*/ 82 w 164"/>
              <a:gd name="T29" fmla="*/ 34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4" h="348">
                <a:moveTo>
                  <a:pt x="82" y="348"/>
                </a:moveTo>
                <a:cubicBezTo>
                  <a:pt x="75" y="348"/>
                  <a:pt x="68" y="347"/>
                  <a:pt x="61" y="346"/>
                </a:cubicBezTo>
                <a:cubicBezTo>
                  <a:pt x="51" y="343"/>
                  <a:pt x="45" y="333"/>
                  <a:pt x="48" y="324"/>
                </a:cubicBezTo>
                <a:cubicBezTo>
                  <a:pt x="51" y="314"/>
                  <a:pt x="60" y="308"/>
                  <a:pt x="70" y="311"/>
                </a:cubicBezTo>
                <a:cubicBezTo>
                  <a:pt x="74" y="312"/>
                  <a:pt x="78" y="312"/>
                  <a:pt x="82" y="312"/>
                </a:cubicBezTo>
                <a:cubicBezTo>
                  <a:pt x="107" y="312"/>
                  <a:pt x="128" y="292"/>
                  <a:pt x="128" y="266"/>
                </a:cubicBezTo>
                <a:cubicBezTo>
                  <a:pt x="128" y="82"/>
                  <a:pt x="128" y="82"/>
                  <a:pt x="128" y="82"/>
                </a:cubicBezTo>
                <a:cubicBezTo>
                  <a:pt x="128" y="57"/>
                  <a:pt x="107" y="36"/>
                  <a:pt x="82" y="36"/>
                </a:cubicBezTo>
                <a:cubicBezTo>
                  <a:pt x="57" y="36"/>
                  <a:pt x="36" y="57"/>
                  <a:pt x="36" y="82"/>
                </a:cubicBezTo>
                <a:cubicBezTo>
                  <a:pt x="36" y="92"/>
                  <a:pt x="28" y="100"/>
                  <a:pt x="18" y="100"/>
                </a:cubicBezTo>
                <a:cubicBezTo>
                  <a:pt x="8" y="100"/>
                  <a:pt x="0" y="92"/>
                  <a:pt x="0" y="82"/>
                </a:cubicBezTo>
                <a:cubicBezTo>
                  <a:pt x="0" y="37"/>
                  <a:pt x="37" y="0"/>
                  <a:pt x="82" y="0"/>
                </a:cubicBezTo>
                <a:cubicBezTo>
                  <a:pt x="127" y="0"/>
                  <a:pt x="164" y="37"/>
                  <a:pt x="164" y="82"/>
                </a:cubicBezTo>
                <a:cubicBezTo>
                  <a:pt x="164" y="266"/>
                  <a:pt x="164" y="266"/>
                  <a:pt x="164" y="266"/>
                </a:cubicBezTo>
                <a:cubicBezTo>
                  <a:pt x="164" y="312"/>
                  <a:pt x="127" y="348"/>
                  <a:pt x="82" y="348"/>
                </a:cubicBezTo>
                <a:close/>
              </a:path>
            </a:pathLst>
          </a:custGeom>
          <a:solidFill>
            <a:schemeClr val="bg1"/>
          </a:solidFill>
          <a:ln w="47625">
            <a:solidFill>
              <a:schemeClr val="tx1"/>
            </a:solid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00" name="Freeform 99"/>
          <p:cNvSpPr>
            <a:spLocks/>
          </p:cNvSpPr>
          <p:nvPr/>
        </p:nvSpPr>
        <p:spPr bwMode="auto">
          <a:xfrm>
            <a:off x="10517137" y="5623955"/>
            <a:ext cx="506779" cy="752883"/>
          </a:xfrm>
          <a:custGeom>
            <a:avLst/>
            <a:gdLst>
              <a:gd name="T0" fmla="*/ 20 w 229"/>
              <a:gd name="T1" fmla="*/ 339 h 339"/>
              <a:gd name="T2" fmla="*/ 17 w 229"/>
              <a:gd name="T3" fmla="*/ 339 h 339"/>
              <a:gd name="T4" fmla="*/ 2 w 229"/>
              <a:gd name="T5" fmla="*/ 318 h 339"/>
              <a:gd name="T6" fmla="*/ 53 w 229"/>
              <a:gd name="T7" fmla="*/ 46 h 339"/>
              <a:gd name="T8" fmla="*/ 67 w 229"/>
              <a:gd name="T9" fmla="*/ 32 h 339"/>
              <a:gd name="T10" fmla="*/ 206 w 229"/>
              <a:gd name="T11" fmla="*/ 2 h 339"/>
              <a:gd name="T12" fmla="*/ 227 w 229"/>
              <a:gd name="T13" fmla="*/ 16 h 339"/>
              <a:gd name="T14" fmla="*/ 213 w 229"/>
              <a:gd name="T15" fmla="*/ 38 h 339"/>
              <a:gd name="T16" fmla="*/ 86 w 229"/>
              <a:gd name="T17" fmla="*/ 64 h 339"/>
              <a:gd name="T18" fmla="*/ 38 w 229"/>
              <a:gd name="T19" fmla="*/ 325 h 339"/>
              <a:gd name="T20" fmla="*/ 20 w 229"/>
              <a:gd name="T21" fmla="*/ 33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9" h="339">
                <a:moveTo>
                  <a:pt x="20" y="339"/>
                </a:moveTo>
                <a:cubicBezTo>
                  <a:pt x="19" y="339"/>
                  <a:pt x="18" y="339"/>
                  <a:pt x="17" y="339"/>
                </a:cubicBezTo>
                <a:cubicBezTo>
                  <a:pt x="7" y="337"/>
                  <a:pt x="0" y="328"/>
                  <a:pt x="2" y="318"/>
                </a:cubicBezTo>
                <a:cubicBezTo>
                  <a:pt x="53" y="46"/>
                  <a:pt x="53" y="46"/>
                  <a:pt x="53" y="46"/>
                </a:cubicBezTo>
                <a:cubicBezTo>
                  <a:pt x="54" y="39"/>
                  <a:pt x="60" y="33"/>
                  <a:pt x="67" y="32"/>
                </a:cubicBezTo>
                <a:cubicBezTo>
                  <a:pt x="206" y="2"/>
                  <a:pt x="206" y="2"/>
                  <a:pt x="206" y="2"/>
                </a:cubicBezTo>
                <a:cubicBezTo>
                  <a:pt x="215" y="0"/>
                  <a:pt x="225" y="7"/>
                  <a:pt x="227" y="16"/>
                </a:cubicBezTo>
                <a:cubicBezTo>
                  <a:pt x="229" y="26"/>
                  <a:pt x="223" y="36"/>
                  <a:pt x="213" y="38"/>
                </a:cubicBezTo>
                <a:cubicBezTo>
                  <a:pt x="86" y="64"/>
                  <a:pt x="86" y="64"/>
                  <a:pt x="86" y="64"/>
                </a:cubicBezTo>
                <a:cubicBezTo>
                  <a:pt x="38" y="325"/>
                  <a:pt x="38" y="325"/>
                  <a:pt x="38" y="325"/>
                </a:cubicBezTo>
                <a:cubicBezTo>
                  <a:pt x="36" y="333"/>
                  <a:pt x="29" y="339"/>
                  <a:pt x="20" y="339"/>
                </a:cubicBezTo>
                <a:close/>
              </a:path>
            </a:pathLst>
          </a:custGeom>
          <a:solidFill>
            <a:schemeClr val="bg1"/>
          </a:solidFill>
          <a:ln w="47625">
            <a:solidFill>
              <a:schemeClr val="tx1"/>
            </a:solid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01" name="Freeform 100"/>
          <p:cNvSpPr>
            <a:spLocks/>
          </p:cNvSpPr>
          <p:nvPr/>
        </p:nvSpPr>
        <p:spPr bwMode="auto">
          <a:xfrm>
            <a:off x="10823148" y="5193273"/>
            <a:ext cx="736691" cy="705929"/>
          </a:xfrm>
          <a:custGeom>
            <a:avLst/>
            <a:gdLst>
              <a:gd name="T0" fmla="*/ 246 w 332"/>
              <a:gd name="T1" fmla="*/ 318 h 318"/>
              <a:gd name="T2" fmla="*/ 18 w 332"/>
              <a:gd name="T3" fmla="*/ 318 h 318"/>
              <a:gd name="T4" fmla="*/ 0 w 332"/>
              <a:gd name="T5" fmla="*/ 300 h 318"/>
              <a:gd name="T6" fmla="*/ 18 w 332"/>
              <a:gd name="T7" fmla="*/ 282 h 318"/>
              <a:gd name="T8" fmla="*/ 232 w 332"/>
              <a:gd name="T9" fmla="*/ 282 h 318"/>
              <a:gd name="T10" fmla="*/ 295 w 332"/>
              <a:gd name="T11" fmla="*/ 16 h 318"/>
              <a:gd name="T12" fmla="*/ 317 w 332"/>
              <a:gd name="T13" fmla="*/ 2 h 318"/>
              <a:gd name="T14" fmla="*/ 330 w 332"/>
              <a:gd name="T15" fmla="*/ 24 h 318"/>
              <a:gd name="T16" fmla="*/ 264 w 332"/>
              <a:gd name="T17" fmla="*/ 304 h 318"/>
              <a:gd name="T18" fmla="*/ 246 w 332"/>
              <a:gd name="T1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318">
                <a:moveTo>
                  <a:pt x="246" y="318"/>
                </a:moveTo>
                <a:cubicBezTo>
                  <a:pt x="18" y="318"/>
                  <a:pt x="18" y="318"/>
                  <a:pt x="18" y="318"/>
                </a:cubicBezTo>
                <a:cubicBezTo>
                  <a:pt x="8" y="318"/>
                  <a:pt x="0" y="310"/>
                  <a:pt x="0" y="300"/>
                </a:cubicBezTo>
                <a:cubicBezTo>
                  <a:pt x="0" y="290"/>
                  <a:pt x="8" y="282"/>
                  <a:pt x="18" y="282"/>
                </a:cubicBezTo>
                <a:cubicBezTo>
                  <a:pt x="232" y="282"/>
                  <a:pt x="232" y="282"/>
                  <a:pt x="232" y="282"/>
                </a:cubicBezTo>
                <a:cubicBezTo>
                  <a:pt x="295" y="16"/>
                  <a:pt x="295" y="16"/>
                  <a:pt x="295" y="16"/>
                </a:cubicBezTo>
                <a:cubicBezTo>
                  <a:pt x="297" y="6"/>
                  <a:pt x="307" y="0"/>
                  <a:pt x="317" y="2"/>
                </a:cubicBezTo>
                <a:cubicBezTo>
                  <a:pt x="326" y="5"/>
                  <a:pt x="332" y="14"/>
                  <a:pt x="330" y="24"/>
                </a:cubicBezTo>
                <a:cubicBezTo>
                  <a:pt x="264" y="304"/>
                  <a:pt x="264" y="304"/>
                  <a:pt x="264" y="304"/>
                </a:cubicBezTo>
                <a:cubicBezTo>
                  <a:pt x="262" y="312"/>
                  <a:pt x="254" y="318"/>
                  <a:pt x="246" y="318"/>
                </a:cubicBezTo>
                <a:close/>
              </a:path>
            </a:pathLst>
          </a:custGeom>
          <a:solidFill>
            <a:schemeClr val="bg1"/>
          </a:solidFill>
          <a:ln w="47625">
            <a:solidFill>
              <a:schemeClr val="tx1"/>
            </a:solid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03" name="Freeform 102"/>
          <p:cNvSpPr>
            <a:spLocks/>
          </p:cNvSpPr>
          <p:nvPr/>
        </p:nvSpPr>
        <p:spPr bwMode="auto">
          <a:xfrm>
            <a:off x="10938103" y="6299120"/>
            <a:ext cx="408014" cy="79337"/>
          </a:xfrm>
          <a:custGeom>
            <a:avLst/>
            <a:gdLst>
              <a:gd name="T0" fmla="*/ 166 w 184"/>
              <a:gd name="T1" fmla="*/ 36 h 36"/>
              <a:gd name="T2" fmla="*/ 18 w 184"/>
              <a:gd name="T3" fmla="*/ 36 h 36"/>
              <a:gd name="T4" fmla="*/ 0 w 184"/>
              <a:gd name="T5" fmla="*/ 18 h 36"/>
              <a:gd name="T6" fmla="*/ 18 w 184"/>
              <a:gd name="T7" fmla="*/ 0 h 36"/>
              <a:gd name="T8" fmla="*/ 166 w 184"/>
              <a:gd name="T9" fmla="*/ 0 h 36"/>
              <a:gd name="T10" fmla="*/ 184 w 184"/>
              <a:gd name="T11" fmla="*/ 18 h 36"/>
              <a:gd name="T12" fmla="*/ 166 w 184"/>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84" h="36">
                <a:moveTo>
                  <a:pt x="166" y="36"/>
                </a:moveTo>
                <a:cubicBezTo>
                  <a:pt x="18" y="36"/>
                  <a:pt x="18" y="36"/>
                  <a:pt x="18" y="36"/>
                </a:cubicBezTo>
                <a:cubicBezTo>
                  <a:pt x="8" y="36"/>
                  <a:pt x="0" y="28"/>
                  <a:pt x="0" y="18"/>
                </a:cubicBezTo>
                <a:cubicBezTo>
                  <a:pt x="0" y="8"/>
                  <a:pt x="8" y="0"/>
                  <a:pt x="18" y="0"/>
                </a:cubicBezTo>
                <a:cubicBezTo>
                  <a:pt x="166" y="0"/>
                  <a:pt x="166" y="0"/>
                  <a:pt x="166" y="0"/>
                </a:cubicBezTo>
                <a:cubicBezTo>
                  <a:pt x="176" y="0"/>
                  <a:pt x="184" y="8"/>
                  <a:pt x="184" y="18"/>
                </a:cubicBezTo>
                <a:cubicBezTo>
                  <a:pt x="184" y="28"/>
                  <a:pt x="176" y="36"/>
                  <a:pt x="166" y="36"/>
                </a:cubicBezTo>
                <a:close/>
              </a:path>
            </a:pathLst>
          </a:custGeom>
          <a:solidFill>
            <a:schemeClr val="bg1"/>
          </a:solidFill>
          <a:ln w="47625">
            <a:solidFill>
              <a:schemeClr val="tx1"/>
            </a:solid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05" name="Freeform 104"/>
          <p:cNvSpPr>
            <a:spLocks/>
          </p:cNvSpPr>
          <p:nvPr/>
        </p:nvSpPr>
        <p:spPr bwMode="auto">
          <a:xfrm>
            <a:off x="9637964" y="5394043"/>
            <a:ext cx="828981" cy="969843"/>
          </a:xfrm>
          <a:custGeom>
            <a:avLst/>
            <a:gdLst>
              <a:gd name="T0" fmla="*/ 236 w 374"/>
              <a:gd name="T1" fmla="*/ 437 h 437"/>
              <a:gd name="T2" fmla="*/ 221 w 374"/>
              <a:gd name="T3" fmla="*/ 428 h 437"/>
              <a:gd name="T4" fmla="*/ 4 w 374"/>
              <a:gd name="T5" fmla="*/ 92 h 437"/>
              <a:gd name="T6" fmla="*/ 3 w 374"/>
              <a:gd name="T7" fmla="*/ 73 h 437"/>
              <a:gd name="T8" fmla="*/ 40 w 374"/>
              <a:gd name="T9" fmla="*/ 9 h 437"/>
              <a:gd name="T10" fmla="*/ 56 w 374"/>
              <a:gd name="T11" fmla="*/ 0 h 437"/>
              <a:gd name="T12" fmla="*/ 356 w 374"/>
              <a:gd name="T13" fmla="*/ 0 h 437"/>
              <a:gd name="T14" fmla="*/ 374 w 374"/>
              <a:gd name="T15" fmla="*/ 18 h 437"/>
              <a:gd name="T16" fmla="*/ 356 w 374"/>
              <a:gd name="T17" fmla="*/ 36 h 437"/>
              <a:gd name="T18" fmla="*/ 66 w 374"/>
              <a:gd name="T19" fmla="*/ 36 h 437"/>
              <a:gd name="T20" fmla="*/ 40 w 374"/>
              <a:gd name="T21" fmla="*/ 82 h 437"/>
              <a:gd name="T22" fmla="*/ 251 w 374"/>
              <a:gd name="T23" fmla="*/ 409 h 437"/>
              <a:gd name="T24" fmla="*/ 246 w 374"/>
              <a:gd name="T25" fmla="*/ 434 h 437"/>
              <a:gd name="T26" fmla="*/ 236 w 374"/>
              <a:gd name="T27" fmla="*/ 437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4" h="437">
                <a:moveTo>
                  <a:pt x="236" y="437"/>
                </a:moveTo>
                <a:cubicBezTo>
                  <a:pt x="230" y="437"/>
                  <a:pt x="224" y="434"/>
                  <a:pt x="221" y="428"/>
                </a:cubicBezTo>
                <a:cubicBezTo>
                  <a:pt x="4" y="92"/>
                  <a:pt x="4" y="92"/>
                  <a:pt x="4" y="92"/>
                </a:cubicBezTo>
                <a:cubicBezTo>
                  <a:pt x="0" y="86"/>
                  <a:pt x="0" y="79"/>
                  <a:pt x="3" y="73"/>
                </a:cubicBezTo>
                <a:cubicBezTo>
                  <a:pt x="40" y="9"/>
                  <a:pt x="40" y="9"/>
                  <a:pt x="40" y="9"/>
                </a:cubicBezTo>
                <a:cubicBezTo>
                  <a:pt x="44" y="3"/>
                  <a:pt x="50" y="0"/>
                  <a:pt x="56" y="0"/>
                </a:cubicBezTo>
                <a:cubicBezTo>
                  <a:pt x="356" y="0"/>
                  <a:pt x="356" y="0"/>
                  <a:pt x="356" y="0"/>
                </a:cubicBezTo>
                <a:cubicBezTo>
                  <a:pt x="366" y="0"/>
                  <a:pt x="374" y="8"/>
                  <a:pt x="374" y="18"/>
                </a:cubicBezTo>
                <a:cubicBezTo>
                  <a:pt x="374" y="28"/>
                  <a:pt x="366" y="36"/>
                  <a:pt x="356" y="36"/>
                </a:cubicBezTo>
                <a:cubicBezTo>
                  <a:pt x="66" y="36"/>
                  <a:pt x="66" y="36"/>
                  <a:pt x="66" y="36"/>
                </a:cubicBezTo>
                <a:cubicBezTo>
                  <a:pt x="40" y="82"/>
                  <a:pt x="40" y="82"/>
                  <a:pt x="40" y="82"/>
                </a:cubicBezTo>
                <a:cubicBezTo>
                  <a:pt x="251" y="409"/>
                  <a:pt x="251" y="409"/>
                  <a:pt x="251" y="409"/>
                </a:cubicBezTo>
                <a:cubicBezTo>
                  <a:pt x="257" y="417"/>
                  <a:pt x="254" y="428"/>
                  <a:pt x="246" y="434"/>
                </a:cubicBezTo>
                <a:cubicBezTo>
                  <a:pt x="243" y="436"/>
                  <a:pt x="239" y="437"/>
                  <a:pt x="236" y="437"/>
                </a:cubicBezTo>
                <a:close/>
              </a:path>
            </a:pathLst>
          </a:custGeom>
          <a:solidFill>
            <a:schemeClr val="bg1"/>
          </a:solidFill>
          <a:ln w="47625">
            <a:solidFill>
              <a:schemeClr val="tx1"/>
            </a:solid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06" name="Freeform 105"/>
          <p:cNvSpPr>
            <a:spLocks/>
          </p:cNvSpPr>
          <p:nvPr/>
        </p:nvSpPr>
        <p:spPr bwMode="auto">
          <a:xfrm>
            <a:off x="9689776" y="1767252"/>
            <a:ext cx="80955" cy="249342"/>
          </a:xfrm>
          <a:custGeom>
            <a:avLst/>
            <a:gdLst>
              <a:gd name="T0" fmla="*/ 18 w 36"/>
              <a:gd name="T1" fmla="*/ 112 h 112"/>
              <a:gd name="T2" fmla="*/ 0 w 36"/>
              <a:gd name="T3" fmla="*/ 94 h 112"/>
              <a:gd name="T4" fmla="*/ 0 w 36"/>
              <a:gd name="T5" fmla="*/ 18 h 112"/>
              <a:gd name="T6" fmla="*/ 18 w 36"/>
              <a:gd name="T7" fmla="*/ 0 h 112"/>
              <a:gd name="T8" fmla="*/ 36 w 36"/>
              <a:gd name="T9" fmla="*/ 18 h 112"/>
              <a:gd name="T10" fmla="*/ 36 w 36"/>
              <a:gd name="T11" fmla="*/ 94 h 112"/>
              <a:gd name="T12" fmla="*/ 18 w 3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36" h="112">
                <a:moveTo>
                  <a:pt x="18" y="112"/>
                </a:moveTo>
                <a:cubicBezTo>
                  <a:pt x="8" y="112"/>
                  <a:pt x="0" y="104"/>
                  <a:pt x="0" y="94"/>
                </a:cubicBezTo>
                <a:cubicBezTo>
                  <a:pt x="0" y="18"/>
                  <a:pt x="0" y="18"/>
                  <a:pt x="0" y="18"/>
                </a:cubicBezTo>
                <a:cubicBezTo>
                  <a:pt x="0" y="8"/>
                  <a:pt x="8" y="0"/>
                  <a:pt x="18" y="0"/>
                </a:cubicBezTo>
                <a:cubicBezTo>
                  <a:pt x="28" y="0"/>
                  <a:pt x="36" y="8"/>
                  <a:pt x="36" y="18"/>
                </a:cubicBezTo>
                <a:cubicBezTo>
                  <a:pt x="36" y="94"/>
                  <a:pt x="36" y="94"/>
                  <a:pt x="36" y="94"/>
                </a:cubicBezTo>
                <a:cubicBezTo>
                  <a:pt x="36" y="104"/>
                  <a:pt x="28" y="112"/>
                  <a:pt x="18" y="112"/>
                </a:cubicBezTo>
                <a:close/>
              </a:path>
            </a:pathLst>
          </a:custGeom>
          <a:solidFill>
            <a:schemeClr val="bg1"/>
          </a:solidFill>
          <a:ln w="50800">
            <a:solidFill>
              <a:schemeClr val="tx1"/>
            </a:solid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07" name="Freeform 106"/>
          <p:cNvSpPr>
            <a:spLocks/>
          </p:cNvSpPr>
          <p:nvPr/>
        </p:nvSpPr>
        <p:spPr bwMode="auto">
          <a:xfrm>
            <a:off x="9566724" y="1956686"/>
            <a:ext cx="328677" cy="174863"/>
          </a:xfrm>
          <a:custGeom>
            <a:avLst/>
            <a:gdLst>
              <a:gd name="T0" fmla="*/ 72 w 148"/>
              <a:gd name="T1" fmla="*/ 79 h 79"/>
              <a:gd name="T2" fmla="*/ 61 w 148"/>
              <a:gd name="T3" fmla="*/ 75 h 79"/>
              <a:gd name="T4" fmla="*/ 9 w 148"/>
              <a:gd name="T5" fmla="*/ 35 h 79"/>
              <a:gd name="T6" fmla="*/ 6 w 148"/>
              <a:gd name="T7" fmla="*/ 10 h 79"/>
              <a:gd name="T8" fmla="*/ 31 w 148"/>
              <a:gd name="T9" fmla="*/ 6 h 79"/>
              <a:gd name="T10" fmla="*/ 72 w 148"/>
              <a:gd name="T11" fmla="*/ 38 h 79"/>
              <a:gd name="T12" fmla="*/ 117 w 148"/>
              <a:gd name="T13" fmla="*/ 6 h 79"/>
              <a:gd name="T14" fmla="*/ 142 w 148"/>
              <a:gd name="T15" fmla="*/ 10 h 79"/>
              <a:gd name="T16" fmla="*/ 138 w 148"/>
              <a:gd name="T17" fmla="*/ 35 h 79"/>
              <a:gd name="T18" fmla="*/ 83 w 148"/>
              <a:gd name="T19" fmla="*/ 76 h 79"/>
              <a:gd name="T20" fmla="*/ 72 w 148"/>
              <a:gd name="T21"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79">
                <a:moveTo>
                  <a:pt x="72" y="79"/>
                </a:moveTo>
                <a:cubicBezTo>
                  <a:pt x="68" y="79"/>
                  <a:pt x="64" y="78"/>
                  <a:pt x="61" y="75"/>
                </a:cubicBezTo>
                <a:cubicBezTo>
                  <a:pt x="9" y="35"/>
                  <a:pt x="9" y="35"/>
                  <a:pt x="9" y="35"/>
                </a:cubicBezTo>
                <a:cubicBezTo>
                  <a:pt x="1" y="29"/>
                  <a:pt x="0" y="17"/>
                  <a:pt x="6" y="10"/>
                </a:cubicBezTo>
                <a:cubicBezTo>
                  <a:pt x="12" y="2"/>
                  <a:pt x="23" y="0"/>
                  <a:pt x="31" y="6"/>
                </a:cubicBezTo>
                <a:cubicBezTo>
                  <a:pt x="72" y="38"/>
                  <a:pt x="72" y="38"/>
                  <a:pt x="72" y="38"/>
                </a:cubicBezTo>
                <a:cubicBezTo>
                  <a:pt x="117" y="6"/>
                  <a:pt x="117" y="6"/>
                  <a:pt x="117" y="6"/>
                </a:cubicBezTo>
                <a:cubicBezTo>
                  <a:pt x="125" y="0"/>
                  <a:pt x="136" y="2"/>
                  <a:pt x="142" y="10"/>
                </a:cubicBezTo>
                <a:cubicBezTo>
                  <a:pt x="148" y="18"/>
                  <a:pt x="146" y="29"/>
                  <a:pt x="138" y="35"/>
                </a:cubicBezTo>
                <a:cubicBezTo>
                  <a:pt x="83" y="76"/>
                  <a:pt x="83" y="76"/>
                  <a:pt x="83" y="76"/>
                </a:cubicBezTo>
                <a:cubicBezTo>
                  <a:pt x="80" y="78"/>
                  <a:pt x="76" y="79"/>
                  <a:pt x="72" y="79"/>
                </a:cubicBezTo>
                <a:close/>
              </a:path>
            </a:pathLst>
          </a:custGeom>
          <a:solidFill>
            <a:schemeClr val="bg1"/>
          </a:solidFill>
          <a:ln w="50800">
            <a:solidFill>
              <a:schemeClr val="tx1"/>
            </a:solid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08" name="Freeform 31"/>
          <p:cNvSpPr>
            <a:spLocks/>
          </p:cNvSpPr>
          <p:nvPr/>
        </p:nvSpPr>
        <p:spPr bwMode="auto">
          <a:xfrm>
            <a:off x="9770731" y="3046343"/>
            <a:ext cx="79336" cy="247723"/>
          </a:xfrm>
          <a:custGeom>
            <a:avLst/>
            <a:gdLst>
              <a:gd name="T0" fmla="*/ 18 w 36"/>
              <a:gd name="T1" fmla="*/ 112 h 112"/>
              <a:gd name="T2" fmla="*/ 0 w 36"/>
              <a:gd name="T3" fmla="*/ 94 h 112"/>
              <a:gd name="T4" fmla="*/ 0 w 36"/>
              <a:gd name="T5" fmla="*/ 18 h 112"/>
              <a:gd name="T6" fmla="*/ 18 w 36"/>
              <a:gd name="T7" fmla="*/ 0 h 112"/>
              <a:gd name="T8" fmla="*/ 36 w 36"/>
              <a:gd name="T9" fmla="*/ 18 h 112"/>
              <a:gd name="T10" fmla="*/ 36 w 36"/>
              <a:gd name="T11" fmla="*/ 94 h 112"/>
              <a:gd name="T12" fmla="*/ 18 w 3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36" h="112">
                <a:moveTo>
                  <a:pt x="18" y="112"/>
                </a:moveTo>
                <a:cubicBezTo>
                  <a:pt x="8" y="112"/>
                  <a:pt x="0" y="104"/>
                  <a:pt x="0" y="94"/>
                </a:cubicBezTo>
                <a:cubicBezTo>
                  <a:pt x="0" y="18"/>
                  <a:pt x="0" y="18"/>
                  <a:pt x="0" y="18"/>
                </a:cubicBezTo>
                <a:cubicBezTo>
                  <a:pt x="0" y="8"/>
                  <a:pt x="8" y="0"/>
                  <a:pt x="18" y="0"/>
                </a:cubicBezTo>
                <a:cubicBezTo>
                  <a:pt x="28" y="0"/>
                  <a:pt x="36" y="8"/>
                  <a:pt x="36" y="18"/>
                </a:cubicBezTo>
                <a:cubicBezTo>
                  <a:pt x="36" y="94"/>
                  <a:pt x="36" y="94"/>
                  <a:pt x="36" y="94"/>
                </a:cubicBezTo>
                <a:cubicBezTo>
                  <a:pt x="36" y="104"/>
                  <a:pt x="28" y="112"/>
                  <a:pt x="18" y="112"/>
                </a:cubicBezTo>
                <a:close/>
              </a:path>
            </a:pathLst>
          </a:custGeom>
          <a:solidFill>
            <a:schemeClr val="bg1"/>
          </a:solidFill>
          <a:ln w="50800">
            <a:solidFill>
              <a:schemeClr val="tx1"/>
            </a:solid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09" name="Freeform 32"/>
          <p:cNvSpPr>
            <a:spLocks/>
          </p:cNvSpPr>
          <p:nvPr/>
        </p:nvSpPr>
        <p:spPr bwMode="auto">
          <a:xfrm>
            <a:off x="9646059" y="3234159"/>
            <a:ext cx="328677" cy="174863"/>
          </a:xfrm>
          <a:custGeom>
            <a:avLst/>
            <a:gdLst>
              <a:gd name="T0" fmla="*/ 72 w 148"/>
              <a:gd name="T1" fmla="*/ 79 h 79"/>
              <a:gd name="T2" fmla="*/ 61 w 148"/>
              <a:gd name="T3" fmla="*/ 75 h 79"/>
              <a:gd name="T4" fmla="*/ 9 w 148"/>
              <a:gd name="T5" fmla="*/ 35 h 79"/>
              <a:gd name="T6" fmla="*/ 6 w 148"/>
              <a:gd name="T7" fmla="*/ 10 h 79"/>
              <a:gd name="T8" fmla="*/ 31 w 148"/>
              <a:gd name="T9" fmla="*/ 6 h 79"/>
              <a:gd name="T10" fmla="*/ 72 w 148"/>
              <a:gd name="T11" fmla="*/ 38 h 79"/>
              <a:gd name="T12" fmla="*/ 117 w 148"/>
              <a:gd name="T13" fmla="*/ 6 h 79"/>
              <a:gd name="T14" fmla="*/ 142 w 148"/>
              <a:gd name="T15" fmla="*/ 10 h 79"/>
              <a:gd name="T16" fmla="*/ 138 w 148"/>
              <a:gd name="T17" fmla="*/ 35 h 79"/>
              <a:gd name="T18" fmla="*/ 83 w 148"/>
              <a:gd name="T19" fmla="*/ 76 h 79"/>
              <a:gd name="T20" fmla="*/ 72 w 148"/>
              <a:gd name="T21"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79">
                <a:moveTo>
                  <a:pt x="72" y="79"/>
                </a:moveTo>
                <a:cubicBezTo>
                  <a:pt x="68" y="79"/>
                  <a:pt x="64" y="78"/>
                  <a:pt x="61" y="75"/>
                </a:cubicBezTo>
                <a:cubicBezTo>
                  <a:pt x="9" y="35"/>
                  <a:pt x="9" y="35"/>
                  <a:pt x="9" y="35"/>
                </a:cubicBezTo>
                <a:cubicBezTo>
                  <a:pt x="1" y="29"/>
                  <a:pt x="0" y="17"/>
                  <a:pt x="6" y="10"/>
                </a:cubicBezTo>
                <a:cubicBezTo>
                  <a:pt x="12" y="2"/>
                  <a:pt x="23" y="0"/>
                  <a:pt x="31" y="6"/>
                </a:cubicBezTo>
                <a:cubicBezTo>
                  <a:pt x="72" y="38"/>
                  <a:pt x="72" y="38"/>
                  <a:pt x="72" y="38"/>
                </a:cubicBezTo>
                <a:cubicBezTo>
                  <a:pt x="117" y="6"/>
                  <a:pt x="117" y="6"/>
                  <a:pt x="117" y="6"/>
                </a:cubicBezTo>
                <a:cubicBezTo>
                  <a:pt x="125" y="0"/>
                  <a:pt x="136" y="2"/>
                  <a:pt x="142" y="10"/>
                </a:cubicBezTo>
                <a:cubicBezTo>
                  <a:pt x="148" y="18"/>
                  <a:pt x="146" y="29"/>
                  <a:pt x="138" y="35"/>
                </a:cubicBezTo>
                <a:cubicBezTo>
                  <a:pt x="83" y="76"/>
                  <a:pt x="83" y="76"/>
                  <a:pt x="83" y="76"/>
                </a:cubicBezTo>
                <a:cubicBezTo>
                  <a:pt x="80" y="78"/>
                  <a:pt x="76" y="79"/>
                  <a:pt x="72" y="79"/>
                </a:cubicBezTo>
                <a:close/>
              </a:path>
            </a:pathLst>
          </a:custGeom>
          <a:solidFill>
            <a:schemeClr val="bg1"/>
          </a:solidFill>
          <a:ln w="50800">
            <a:solidFill>
              <a:schemeClr val="tx1"/>
            </a:solid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10" name="Freeform 33"/>
          <p:cNvSpPr>
            <a:spLocks/>
          </p:cNvSpPr>
          <p:nvPr/>
        </p:nvSpPr>
        <p:spPr bwMode="auto">
          <a:xfrm>
            <a:off x="10232175" y="2086214"/>
            <a:ext cx="79336" cy="249342"/>
          </a:xfrm>
          <a:custGeom>
            <a:avLst/>
            <a:gdLst>
              <a:gd name="T0" fmla="*/ 18 w 36"/>
              <a:gd name="T1" fmla="*/ 112 h 112"/>
              <a:gd name="T2" fmla="*/ 0 w 36"/>
              <a:gd name="T3" fmla="*/ 94 h 112"/>
              <a:gd name="T4" fmla="*/ 0 w 36"/>
              <a:gd name="T5" fmla="*/ 18 h 112"/>
              <a:gd name="T6" fmla="*/ 18 w 36"/>
              <a:gd name="T7" fmla="*/ 0 h 112"/>
              <a:gd name="T8" fmla="*/ 36 w 36"/>
              <a:gd name="T9" fmla="*/ 18 h 112"/>
              <a:gd name="T10" fmla="*/ 36 w 36"/>
              <a:gd name="T11" fmla="*/ 94 h 112"/>
              <a:gd name="T12" fmla="*/ 18 w 3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36" h="112">
                <a:moveTo>
                  <a:pt x="18" y="112"/>
                </a:moveTo>
                <a:cubicBezTo>
                  <a:pt x="8" y="112"/>
                  <a:pt x="0" y="104"/>
                  <a:pt x="0" y="94"/>
                </a:cubicBezTo>
                <a:cubicBezTo>
                  <a:pt x="0" y="18"/>
                  <a:pt x="0" y="18"/>
                  <a:pt x="0" y="18"/>
                </a:cubicBezTo>
                <a:cubicBezTo>
                  <a:pt x="0" y="8"/>
                  <a:pt x="8" y="0"/>
                  <a:pt x="18" y="0"/>
                </a:cubicBezTo>
                <a:cubicBezTo>
                  <a:pt x="28" y="0"/>
                  <a:pt x="36" y="8"/>
                  <a:pt x="36" y="18"/>
                </a:cubicBezTo>
                <a:cubicBezTo>
                  <a:pt x="36" y="94"/>
                  <a:pt x="36" y="94"/>
                  <a:pt x="36" y="94"/>
                </a:cubicBezTo>
                <a:cubicBezTo>
                  <a:pt x="36" y="104"/>
                  <a:pt x="28" y="112"/>
                  <a:pt x="18" y="112"/>
                </a:cubicBezTo>
                <a:close/>
              </a:path>
            </a:pathLst>
          </a:custGeom>
          <a:solidFill>
            <a:schemeClr val="bg1"/>
          </a:solidFill>
          <a:ln w="50800">
            <a:solidFill>
              <a:schemeClr val="tx1"/>
            </a:solid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11" name="Freeform 34"/>
          <p:cNvSpPr>
            <a:spLocks/>
          </p:cNvSpPr>
          <p:nvPr/>
        </p:nvSpPr>
        <p:spPr bwMode="auto">
          <a:xfrm>
            <a:off x="10107504" y="2275650"/>
            <a:ext cx="328677" cy="174863"/>
          </a:xfrm>
          <a:custGeom>
            <a:avLst/>
            <a:gdLst>
              <a:gd name="T0" fmla="*/ 72 w 148"/>
              <a:gd name="T1" fmla="*/ 79 h 79"/>
              <a:gd name="T2" fmla="*/ 61 w 148"/>
              <a:gd name="T3" fmla="*/ 75 h 79"/>
              <a:gd name="T4" fmla="*/ 9 w 148"/>
              <a:gd name="T5" fmla="*/ 35 h 79"/>
              <a:gd name="T6" fmla="*/ 6 w 148"/>
              <a:gd name="T7" fmla="*/ 10 h 79"/>
              <a:gd name="T8" fmla="*/ 31 w 148"/>
              <a:gd name="T9" fmla="*/ 6 h 79"/>
              <a:gd name="T10" fmla="*/ 72 w 148"/>
              <a:gd name="T11" fmla="*/ 38 h 79"/>
              <a:gd name="T12" fmla="*/ 117 w 148"/>
              <a:gd name="T13" fmla="*/ 6 h 79"/>
              <a:gd name="T14" fmla="*/ 142 w 148"/>
              <a:gd name="T15" fmla="*/ 10 h 79"/>
              <a:gd name="T16" fmla="*/ 138 w 148"/>
              <a:gd name="T17" fmla="*/ 35 h 79"/>
              <a:gd name="T18" fmla="*/ 83 w 148"/>
              <a:gd name="T19" fmla="*/ 76 h 79"/>
              <a:gd name="T20" fmla="*/ 72 w 148"/>
              <a:gd name="T21"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79">
                <a:moveTo>
                  <a:pt x="72" y="79"/>
                </a:moveTo>
                <a:cubicBezTo>
                  <a:pt x="68" y="79"/>
                  <a:pt x="64" y="78"/>
                  <a:pt x="61" y="75"/>
                </a:cubicBezTo>
                <a:cubicBezTo>
                  <a:pt x="9" y="35"/>
                  <a:pt x="9" y="35"/>
                  <a:pt x="9" y="35"/>
                </a:cubicBezTo>
                <a:cubicBezTo>
                  <a:pt x="1" y="29"/>
                  <a:pt x="0" y="17"/>
                  <a:pt x="6" y="10"/>
                </a:cubicBezTo>
                <a:cubicBezTo>
                  <a:pt x="12" y="2"/>
                  <a:pt x="23" y="0"/>
                  <a:pt x="31" y="6"/>
                </a:cubicBezTo>
                <a:cubicBezTo>
                  <a:pt x="72" y="38"/>
                  <a:pt x="72" y="38"/>
                  <a:pt x="72" y="38"/>
                </a:cubicBezTo>
                <a:cubicBezTo>
                  <a:pt x="117" y="6"/>
                  <a:pt x="117" y="6"/>
                  <a:pt x="117" y="6"/>
                </a:cubicBezTo>
                <a:cubicBezTo>
                  <a:pt x="125" y="0"/>
                  <a:pt x="136" y="2"/>
                  <a:pt x="142" y="10"/>
                </a:cubicBezTo>
                <a:cubicBezTo>
                  <a:pt x="148" y="18"/>
                  <a:pt x="146" y="29"/>
                  <a:pt x="138" y="35"/>
                </a:cubicBezTo>
                <a:cubicBezTo>
                  <a:pt x="83" y="76"/>
                  <a:pt x="83" y="76"/>
                  <a:pt x="83" y="76"/>
                </a:cubicBezTo>
                <a:cubicBezTo>
                  <a:pt x="80" y="78"/>
                  <a:pt x="76" y="79"/>
                  <a:pt x="72" y="79"/>
                </a:cubicBezTo>
                <a:close/>
              </a:path>
            </a:pathLst>
          </a:custGeom>
          <a:solidFill>
            <a:schemeClr val="bg1"/>
          </a:solidFill>
          <a:ln w="50800">
            <a:solidFill>
              <a:schemeClr val="tx1"/>
            </a:solid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12" name="Freeform 35"/>
          <p:cNvSpPr>
            <a:spLocks/>
          </p:cNvSpPr>
          <p:nvPr/>
        </p:nvSpPr>
        <p:spPr bwMode="auto">
          <a:xfrm>
            <a:off x="9034038" y="2175266"/>
            <a:ext cx="79336" cy="249342"/>
          </a:xfrm>
          <a:custGeom>
            <a:avLst/>
            <a:gdLst>
              <a:gd name="T0" fmla="*/ 18 w 36"/>
              <a:gd name="T1" fmla="*/ 112 h 112"/>
              <a:gd name="T2" fmla="*/ 0 w 36"/>
              <a:gd name="T3" fmla="*/ 94 h 112"/>
              <a:gd name="T4" fmla="*/ 0 w 36"/>
              <a:gd name="T5" fmla="*/ 18 h 112"/>
              <a:gd name="T6" fmla="*/ 18 w 36"/>
              <a:gd name="T7" fmla="*/ 0 h 112"/>
              <a:gd name="T8" fmla="*/ 36 w 36"/>
              <a:gd name="T9" fmla="*/ 18 h 112"/>
              <a:gd name="T10" fmla="*/ 36 w 36"/>
              <a:gd name="T11" fmla="*/ 94 h 112"/>
              <a:gd name="T12" fmla="*/ 18 w 3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36" h="112">
                <a:moveTo>
                  <a:pt x="18" y="112"/>
                </a:moveTo>
                <a:cubicBezTo>
                  <a:pt x="8" y="112"/>
                  <a:pt x="0" y="104"/>
                  <a:pt x="0" y="94"/>
                </a:cubicBezTo>
                <a:cubicBezTo>
                  <a:pt x="0" y="18"/>
                  <a:pt x="0" y="18"/>
                  <a:pt x="0" y="18"/>
                </a:cubicBezTo>
                <a:cubicBezTo>
                  <a:pt x="0" y="8"/>
                  <a:pt x="8" y="0"/>
                  <a:pt x="18" y="0"/>
                </a:cubicBezTo>
                <a:cubicBezTo>
                  <a:pt x="28" y="0"/>
                  <a:pt x="36" y="8"/>
                  <a:pt x="36" y="18"/>
                </a:cubicBezTo>
                <a:cubicBezTo>
                  <a:pt x="36" y="94"/>
                  <a:pt x="36" y="94"/>
                  <a:pt x="36" y="94"/>
                </a:cubicBezTo>
                <a:cubicBezTo>
                  <a:pt x="36" y="104"/>
                  <a:pt x="28" y="112"/>
                  <a:pt x="18" y="112"/>
                </a:cubicBezTo>
                <a:close/>
              </a:path>
            </a:pathLst>
          </a:custGeom>
          <a:solidFill>
            <a:schemeClr val="bg1"/>
          </a:solidFill>
          <a:ln w="50800">
            <a:solidFill>
              <a:schemeClr val="tx1"/>
            </a:solid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13" name="Freeform 36"/>
          <p:cNvSpPr>
            <a:spLocks/>
          </p:cNvSpPr>
          <p:nvPr/>
        </p:nvSpPr>
        <p:spPr bwMode="auto">
          <a:xfrm>
            <a:off x="8909368" y="2364700"/>
            <a:ext cx="328677" cy="174863"/>
          </a:xfrm>
          <a:custGeom>
            <a:avLst/>
            <a:gdLst>
              <a:gd name="T0" fmla="*/ 72 w 148"/>
              <a:gd name="T1" fmla="*/ 79 h 79"/>
              <a:gd name="T2" fmla="*/ 61 w 148"/>
              <a:gd name="T3" fmla="*/ 75 h 79"/>
              <a:gd name="T4" fmla="*/ 9 w 148"/>
              <a:gd name="T5" fmla="*/ 35 h 79"/>
              <a:gd name="T6" fmla="*/ 6 w 148"/>
              <a:gd name="T7" fmla="*/ 10 h 79"/>
              <a:gd name="T8" fmla="*/ 31 w 148"/>
              <a:gd name="T9" fmla="*/ 6 h 79"/>
              <a:gd name="T10" fmla="*/ 72 w 148"/>
              <a:gd name="T11" fmla="*/ 38 h 79"/>
              <a:gd name="T12" fmla="*/ 117 w 148"/>
              <a:gd name="T13" fmla="*/ 6 h 79"/>
              <a:gd name="T14" fmla="*/ 142 w 148"/>
              <a:gd name="T15" fmla="*/ 10 h 79"/>
              <a:gd name="T16" fmla="*/ 138 w 148"/>
              <a:gd name="T17" fmla="*/ 35 h 79"/>
              <a:gd name="T18" fmla="*/ 83 w 148"/>
              <a:gd name="T19" fmla="*/ 76 h 79"/>
              <a:gd name="T20" fmla="*/ 72 w 148"/>
              <a:gd name="T21"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79">
                <a:moveTo>
                  <a:pt x="72" y="79"/>
                </a:moveTo>
                <a:cubicBezTo>
                  <a:pt x="68" y="79"/>
                  <a:pt x="64" y="78"/>
                  <a:pt x="61" y="75"/>
                </a:cubicBezTo>
                <a:cubicBezTo>
                  <a:pt x="9" y="35"/>
                  <a:pt x="9" y="35"/>
                  <a:pt x="9" y="35"/>
                </a:cubicBezTo>
                <a:cubicBezTo>
                  <a:pt x="1" y="29"/>
                  <a:pt x="0" y="17"/>
                  <a:pt x="6" y="10"/>
                </a:cubicBezTo>
                <a:cubicBezTo>
                  <a:pt x="12" y="2"/>
                  <a:pt x="23" y="0"/>
                  <a:pt x="31" y="6"/>
                </a:cubicBezTo>
                <a:cubicBezTo>
                  <a:pt x="72" y="38"/>
                  <a:pt x="72" y="38"/>
                  <a:pt x="72" y="38"/>
                </a:cubicBezTo>
                <a:cubicBezTo>
                  <a:pt x="117" y="6"/>
                  <a:pt x="117" y="6"/>
                  <a:pt x="117" y="6"/>
                </a:cubicBezTo>
                <a:cubicBezTo>
                  <a:pt x="125" y="0"/>
                  <a:pt x="136" y="2"/>
                  <a:pt x="142" y="10"/>
                </a:cubicBezTo>
                <a:cubicBezTo>
                  <a:pt x="148" y="18"/>
                  <a:pt x="146" y="29"/>
                  <a:pt x="138" y="35"/>
                </a:cubicBezTo>
                <a:cubicBezTo>
                  <a:pt x="83" y="76"/>
                  <a:pt x="83" y="76"/>
                  <a:pt x="83" y="76"/>
                </a:cubicBezTo>
                <a:cubicBezTo>
                  <a:pt x="80" y="78"/>
                  <a:pt x="76" y="79"/>
                  <a:pt x="72" y="79"/>
                </a:cubicBezTo>
                <a:close/>
              </a:path>
            </a:pathLst>
          </a:custGeom>
          <a:solidFill>
            <a:schemeClr val="bg1"/>
          </a:solidFill>
          <a:ln w="50800">
            <a:solidFill>
              <a:schemeClr val="tx1"/>
            </a:solid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14" name="Freeform 113"/>
          <p:cNvSpPr>
            <a:spLocks/>
          </p:cNvSpPr>
          <p:nvPr/>
        </p:nvSpPr>
        <p:spPr bwMode="auto">
          <a:xfrm>
            <a:off x="8987085" y="1501717"/>
            <a:ext cx="552114" cy="545638"/>
          </a:xfrm>
          <a:custGeom>
            <a:avLst/>
            <a:gdLst>
              <a:gd name="connsiteX0" fmla="*/ 270668 w 541337"/>
              <a:gd name="connsiteY0" fmla="*/ 223836 h 534988"/>
              <a:gd name="connsiteX1" fmla="*/ 225424 w 541337"/>
              <a:gd name="connsiteY1" fmla="*/ 267493 h 534988"/>
              <a:gd name="connsiteX2" fmla="*/ 270668 w 541337"/>
              <a:gd name="connsiteY2" fmla="*/ 311150 h 534988"/>
              <a:gd name="connsiteX3" fmla="*/ 315912 w 541337"/>
              <a:gd name="connsiteY3" fmla="*/ 267493 h 534988"/>
              <a:gd name="connsiteX4" fmla="*/ 270668 w 541337"/>
              <a:gd name="connsiteY4" fmla="*/ 223836 h 534988"/>
              <a:gd name="connsiteX5" fmla="*/ 42862 w 541337"/>
              <a:gd name="connsiteY5" fmla="*/ 195263 h 534988"/>
              <a:gd name="connsiteX6" fmla="*/ 42862 w 541337"/>
              <a:gd name="connsiteY6" fmla="*/ 202446 h 534988"/>
              <a:gd name="connsiteX7" fmla="*/ 42862 w 541337"/>
              <a:gd name="connsiteY7" fmla="*/ 455766 h 534988"/>
              <a:gd name="connsiteX8" fmla="*/ 77696 w 541337"/>
              <a:gd name="connsiteY8" fmla="*/ 490537 h 534988"/>
              <a:gd name="connsiteX9" fmla="*/ 463051 w 541337"/>
              <a:gd name="connsiteY9" fmla="*/ 490537 h 534988"/>
              <a:gd name="connsiteX10" fmla="*/ 500062 w 541337"/>
              <a:gd name="connsiteY10" fmla="*/ 455766 h 534988"/>
              <a:gd name="connsiteX11" fmla="*/ 500062 w 541337"/>
              <a:gd name="connsiteY11" fmla="*/ 237158 h 534988"/>
              <a:gd name="connsiteX12" fmla="*/ 500062 w 541337"/>
              <a:gd name="connsiteY12" fmla="*/ 195263 h 534988"/>
              <a:gd name="connsiteX13" fmla="*/ 470386 w 541337"/>
              <a:gd name="connsiteY13" fmla="*/ 195263 h 534988"/>
              <a:gd name="connsiteX14" fmla="*/ 433335 w 541337"/>
              <a:gd name="connsiteY14" fmla="*/ 195263 h 534988"/>
              <a:gd name="connsiteX15" fmla="*/ 408673 w 541337"/>
              <a:gd name="connsiteY15" fmla="*/ 195263 h 534988"/>
              <a:gd name="connsiteX16" fmla="*/ 416336 w 541337"/>
              <a:gd name="connsiteY16" fmla="*/ 206628 h 534988"/>
              <a:gd name="connsiteX17" fmla="*/ 428624 w 541337"/>
              <a:gd name="connsiteY17" fmla="*/ 267494 h 534988"/>
              <a:gd name="connsiteX18" fmla="*/ 272255 w 541337"/>
              <a:gd name="connsiteY18" fmla="*/ 423863 h 534988"/>
              <a:gd name="connsiteX19" fmla="*/ 115886 w 541337"/>
              <a:gd name="connsiteY19" fmla="*/ 267494 h 534988"/>
              <a:gd name="connsiteX20" fmla="*/ 128174 w 541337"/>
              <a:gd name="connsiteY20" fmla="*/ 206628 h 534988"/>
              <a:gd name="connsiteX21" fmla="*/ 135837 w 541337"/>
              <a:gd name="connsiteY21" fmla="*/ 195263 h 534988"/>
              <a:gd name="connsiteX22" fmla="*/ 122134 w 541337"/>
              <a:gd name="connsiteY22" fmla="*/ 195263 h 534988"/>
              <a:gd name="connsiteX23" fmla="*/ 59996 w 541337"/>
              <a:gd name="connsiteY23" fmla="*/ 195263 h 534988"/>
              <a:gd name="connsiteX24" fmla="*/ 270668 w 541337"/>
              <a:gd name="connsiteY24" fmla="*/ 179386 h 534988"/>
              <a:gd name="connsiteX25" fmla="*/ 357187 w 541337"/>
              <a:gd name="connsiteY25" fmla="*/ 266699 h 534988"/>
              <a:gd name="connsiteX26" fmla="*/ 270668 w 541337"/>
              <a:gd name="connsiteY26" fmla="*/ 354012 h 534988"/>
              <a:gd name="connsiteX27" fmla="*/ 184149 w 541337"/>
              <a:gd name="connsiteY27" fmla="*/ 266699 h 534988"/>
              <a:gd name="connsiteX28" fmla="*/ 270668 w 541337"/>
              <a:gd name="connsiteY28" fmla="*/ 179386 h 534988"/>
              <a:gd name="connsiteX29" fmla="*/ 271461 w 541337"/>
              <a:gd name="connsiteY29" fmla="*/ 152400 h 534988"/>
              <a:gd name="connsiteX30" fmla="*/ 157161 w 541337"/>
              <a:gd name="connsiteY30" fmla="*/ 267494 h 534988"/>
              <a:gd name="connsiteX31" fmla="*/ 271461 w 541337"/>
              <a:gd name="connsiteY31" fmla="*/ 382588 h 534988"/>
              <a:gd name="connsiteX32" fmla="*/ 385761 w 541337"/>
              <a:gd name="connsiteY32" fmla="*/ 267494 h 534988"/>
              <a:gd name="connsiteX33" fmla="*/ 271461 w 541337"/>
              <a:gd name="connsiteY33" fmla="*/ 152400 h 534988"/>
              <a:gd name="connsiteX34" fmla="*/ 434975 w 541337"/>
              <a:gd name="connsiteY34" fmla="*/ 85725 h 534988"/>
              <a:gd name="connsiteX35" fmla="*/ 422275 w 541337"/>
              <a:gd name="connsiteY35" fmla="*/ 98425 h 534988"/>
              <a:gd name="connsiteX36" fmla="*/ 434975 w 541337"/>
              <a:gd name="connsiteY36" fmla="*/ 111125 h 534988"/>
              <a:gd name="connsiteX37" fmla="*/ 447675 w 541337"/>
              <a:gd name="connsiteY37" fmla="*/ 98425 h 534988"/>
              <a:gd name="connsiteX38" fmla="*/ 434975 w 541337"/>
              <a:gd name="connsiteY38" fmla="*/ 85725 h 534988"/>
              <a:gd name="connsiteX39" fmla="*/ 434975 w 541337"/>
              <a:gd name="connsiteY39" fmla="*/ 42862 h 534988"/>
              <a:gd name="connsiteX40" fmla="*/ 488950 w 541337"/>
              <a:gd name="connsiteY40" fmla="*/ 97631 h 534988"/>
              <a:gd name="connsiteX41" fmla="*/ 434975 w 541337"/>
              <a:gd name="connsiteY41" fmla="*/ 152400 h 534988"/>
              <a:gd name="connsiteX42" fmla="*/ 381000 w 541337"/>
              <a:gd name="connsiteY42" fmla="*/ 97631 h 534988"/>
              <a:gd name="connsiteX43" fmla="*/ 434975 w 541337"/>
              <a:gd name="connsiteY43" fmla="*/ 42862 h 534988"/>
              <a:gd name="connsiteX44" fmla="*/ 176212 w 541337"/>
              <a:gd name="connsiteY44" fmla="*/ 42862 h 534988"/>
              <a:gd name="connsiteX45" fmla="*/ 176212 w 541337"/>
              <a:gd name="connsiteY45" fmla="*/ 70038 h 534988"/>
              <a:gd name="connsiteX46" fmla="*/ 176212 w 541337"/>
              <a:gd name="connsiteY46" fmla="*/ 141605 h 534988"/>
              <a:gd name="connsiteX47" fmla="*/ 176212 w 541337"/>
              <a:gd name="connsiteY47" fmla="*/ 147131 h 534988"/>
              <a:gd name="connsiteX48" fmla="*/ 211389 w 541337"/>
              <a:gd name="connsiteY48" fmla="*/ 123413 h 534988"/>
              <a:gd name="connsiteX49" fmla="*/ 272255 w 541337"/>
              <a:gd name="connsiteY49" fmla="*/ 111125 h 534988"/>
              <a:gd name="connsiteX50" fmla="*/ 333121 w 541337"/>
              <a:gd name="connsiteY50" fmla="*/ 123413 h 534988"/>
              <a:gd name="connsiteX51" fmla="*/ 376114 w 541337"/>
              <a:gd name="connsiteY51" fmla="*/ 152400 h 534988"/>
              <a:gd name="connsiteX52" fmla="*/ 419623 w 541337"/>
              <a:gd name="connsiteY52" fmla="*/ 152400 h 534988"/>
              <a:gd name="connsiteX53" fmla="*/ 434975 w 541337"/>
              <a:gd name="connsiteY53" fmla="*/ 152400 h 534988"/>
              <a:gd name="connsiteX54" fmla="*/ 456674 w 541337"/>
              <a:gd name="connsiteY54" fmla="*/ 152400 h 534988"/>
              <a:gd name="connsiteX55" fmla="*/ 483222 w 541337"/>
              <a:gd name="connsiteY55" fmla="*/ 152400 h 534988"/>
              <a:gd name="connsiteX56" fmla="*/ 500062 w 541337"/>
              <a:gd name="connsiteY56" fmla="*/ 152400 h 534988"/>
              <a:gd name="connsiteX57" fmla="*/ 500062 w 541337"/>
              <a:gd name="connsiteY57" fmla="*/ 124900 h 534988"/>
              <a:gd name="connsiteX58" fmla="*/ 500062 w 541337"/>
              <a:gd name="connsiteY58" fmla="*/ 77633 h 534988"/>
              <a:gd name="connsiteX59" fmla="*/ 463051 w 541337"/>
              <a:gd name="connsiteY59" fmla="*/ 42862 h 534988"/>
              <a:gd name="connsiteX60" fmla="*/ 434975 w 541337"/>
              <a:gd name="connsiteY60" fmla="*/ 42862 h 534988"/>
              <a:gd name="connsiteX61" fmla="*/ 77696 w 541337"/>
              <a:gd name="connsiteY61" fmla="*/ 42862 h 534988"/>
              <a:gd name="connsiteX62" fmla="*/ 42862 w 541337"/>
              <a:gd name="connsiteY62" fmla="*/ 77633 h 534988"/>
              <a:gd name="connsiteX63" fmla="*/ 42862 w 541337"/>
              <a:gd name="connsiteY63" fmla="*/ 144194 h 534988"/>
              <a:gd name="connsiteX64" fmla="*/ 42862 w 541337"/>
              <a:gd name="connsiteY64" fmla="*/ 152400 h 534988"/>
              <a:gd name="connsiteX65" fmla="*/ 72537 w 541337"/>
              <a:gd name="connsiteY65" fmla="*/ 152400 h 534988"/>
              <a:gd name="connsiteX66" fmla="*/ 108737 w 541337"/>
              <a:gd name="connsiteY66" fmla="*/ 152400 h 534988"/>
              <a:gd name="connsiteX67" fmla="*/ 133625 w 541337"/>
              <a:gd name="connsiteY67" fmla="*/ 152400 h 534988"/>
              <a:gd name="connsiteX68" fmla="*/ 133350 w 541337"/>
              <a:gd name="connsiteY68" fmla="*/ 151829 h 534988"/>
              <a:gd name="connsiteX69" fmla="*/ 133350 w 541337"/>
              <a:gd name="connsiteY69" fmla="*/ 45000 h 534988"/>
              <a:gd name="connsiteX70" fmla="*/ 133350 w 541337"/>
              <a:gd name="connsiteY70" fmla="*/ 42862 h 534988"/>
              <a:gd name="connsiteX71" fmla="*/ 78266 w 541337"/>
              <a:gd name="connsiteY71" fmla="*/ 0 h 534988"/>
              <a:gd name="connsiteX72" fmla="*/ 463071 w 541337"/>
              <a:gd name="connsiteY72" fmla="*/ 0 h 534988"/>
              <a:gd name="connsiteX73" fmla="*/ 541337 w 541337"/>
              <a:gd name="connsiteY73" fmla="*/ 78291 h 534988"/>
              <a:gd name="connsiteX74" fmla="*/ 541337 w 541337"/>
              <a:gd name="connsiteY74" fmla="*/ 144900 h 534988"/>
              <a:gd name="connsiteX75" fmla="*/ 541337 w 541337"/>
              <a:gd name="connsiteY75" fmla="*/ 173832 h 534988"/>
              <a:gd name="connsiteX76" fmla="*/ 541337 w 541337"/>
              <a:gd name="connsiteY76" fmla="*/ 203195 h 534988"/>
              <a:gd name="connsiteX77" fmla="*/ 541337 w 541337"/>
              <a:gd name="connsiteY77" fmla="*/ 456697 h 534988"/>
              <a:gd name="connsiteX78" fmla="*/ 463071 w 541337"/>
              <a:gd name="connsiteY78" fmla="*/ 534988 h 534988"/>
              <a:gd name="connsiteX79" fmla="*/ 78266 w 541337"/>
              <a:gd name="connsiteY79" fmla="*/ 534988 h 534988"/>
              <a:gd name="connsiteX80" fmla="*/ 0 w 541337"/>
              <a:gd name="connsiteY80" fmla="*/ 456697 h 534988"/>
              <a:gd name="connsiteX81" fmla="*/ 0 w 541337"/>
              <a:gd name="connsiteY81" fmla="*/ 78291 h 534988"/>
              <a:gd name="connsiteX82" fmla="*/ 78266 w 541337"/>
              <a:gd name="connsiteY82" fmla="*/ 0 h 53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541337" h="534988">
                <a:moveTo>
                  <a:pt x="270668" y="223836"/>
                </a:moveTo>
                <a:cubicBezTo>
                  <a:pt x="245680" y="223836"/>
                  <a:pt x="225424" y="243382"/>
                  <a:pt x="225424" y="267493"/>
                </a:cubicBezTo>
                <a:cubicBezTo>
                  <a:pt x="225424" y="291604"/>
                  <a:pt x="245680" y="311150"/>
                  <a:pt x="270668" y="311150"/>
                </a:cubicBezTo>
                <a:cubicBezTo>
                  <a:pt x="295656" y="311150"/>
                  <a:pt x="315912" y="291604"/>
                  <a:pt x="315912" y="267493"/>
                </a:cubicBezTo>
                <a:cubicBezTo>
                  <a:pt x="315912" y="243382"/>
                  <a:pt x="295656" y="223836"/>
                  <a:pt x="270668" y="223836"/>
                </a:cubicBezTo>
                <a:close/>
                <a:moveTo>
                  <a:pt x="42862" y="195263"/>
                </a:moveTo>
                <a:lnTo>
                  <a:pt x="42862" y="202446"/>
                </a:lnTo>
                <a:cubicBezTo>
                  <a:pt x="42862" y="455766"/>
                  <a:pt x="42862" y="455766"/>
                  <a:pt x="42862" y="455766"/>
                </a:cubicBezTo>
                <a:cubicBezTo>
                  <a:pt x="42862" y="475325"/>
                  <a:pt x="58102" y="490537"/>
                  <a:pt x="77696" y="490537"/>
                </a:cubicBezTo>
                <a:cubicBezTo>
                  <a:pt x="463051" y="490537"/>
                  <a:pt x="463051" y="490537"/>
                  <a:pt x="463051" y="490537"/>
                </a:cubicBezTo>
                <a:cubicBezTo>
                  <a:pt x="482645" y="490537"/>
                  <a:pt x="500062" y="475325"/>
                  <a:pt x="500062" y="455766"/>
                </a:cubicBezTo>
                <a:cubicBezTo>
                  <a:pt x="500062" y="361233"/>
                  <a:pt x="500062" y="290333"/>
                  <a:pt x="500062" y="237158"/>
                </a:cubicBezTo>
                <a:lnTo>
                  <a:pt x="500062" y="195263"/>
                </a:lnTo>
                <a:lnTo>
                  <a:pt x="470386" y="195263"/>
                </a:lnTo>
                <a:cubicBezTo>
                  <a:pt x="456090" y="195263"/>
                  <a:pt x="443838" y="195263"/>
                  <a:pt x="433335" y="195263"/>
                </a:cubicBezTo>
                <a:lnTo>
                  <a:pt x="408673" y="195263"/>
                </a:lnTo>
                <a:lnTo>
                  <a:pt x="416336" y="206628"/>
                </a:lnTo>
                <a:cubicBezTo>
                  <a:pt x="424248" y="225336"/>
                  <a:pt x="428624" y="245904"/>
                  <a:pt x="428624" y="267494"/>
                </a:cubicBezTo>
                <a:cubicBezTo>
                  <a:pt x="428624" y="353854"/>
                  <a:pt x="358615" y="423863"/>
                  <a:pt x="272255" y="423863"/>
                </a:cubicBezTo>
                <a:cubicBezTo>
                  <a:pt x="185895" y="423863"/>
                  <a:pt x="115886" y="353854"/>
                  <a:pt x="115886" y="267494"/>
                </a:cubicBezTo>
                <a:cubicBezTo>
                  <a:pt x="115886" y="245904"/>
                  <a:pt x="120262" y="225336"/>
                  <a:pt x="128174" y="206628"/>
                </a:cubicBezTo>
                <a:lnTo>
                  <a:pt x="135837" y="195263"/>
                </a:lnTo>
                <a:lnTo>
                  <a:pt x="122134" y="195263"/>
                </a:lnTo>
                <a:cubicBezTo>
                  <a:pt x="94200" y="195263"/>
                  <a:pt x="74248" y="195263"/>
                  <a:pt x="59996" y="195263"/>
                </a:cubicBezTo>
                <a:close/>
                <a:moveTo>
                  <a:pt x="270668" y="179386"/>
                </a:moveTo>
                <a:cubicBezTo>
                  <a:pt x="318451" y="179386"/>
                  <a:pt x="357187" y="218477"/>
                  <a:pt x="357187" y="266699"/>
                </a:cubicBezTo>
                <a:cubicBezTo>
                  <a:pt x="357187" y="314921"/>
                  <a:pt x="318451" y="354012"/>
                  <a:pt x="270668" y="354012"/>
                </a:cubicBezTo>
                <a:cubicBezTo>
                  <a:pt x="222885" y="354012"/>
                  <a:pt x="184149" y="314921"/>
                  <a:pt x="184149" y="266699"/>
                </a:cubicBezTo>
                <a:cubicBezTo>
                  <a:pt x="184149" y="218477"/>
                  <a:pt x="222885" y="179386"/>
                  <a:pt x="270668" y="179386"/>
                </a:cubicBezTo>
                <a:close/>
                <a:moveTo>
                  <a:pt x="271461" y="152400"/>
                </a:moveTo>
                <a:cubicBezTo>
                  <a:pt x="208335" y="152400"/>
                  <a:pt x="157161" y="203929"/>
                  <a:pt x="157161" y="267494"/>
                </a:cubicBezTo>
                <a:cubicBezTo>
                  <a:pt x="157161" y="331059"/>
                  <a:pt x="208335" y="382588"/>
                  <a:pt x="271461" y="382588"/>
                </a:cubicBezTo>
                <a:cubicBezTo>
                  <a:pt x="334587" y="382588"/>
                  <a:pt x="385761" y="331059"/>
                  <a:pt x="385761" y="267494"/>
                </a:cubicBezTo>
                <a:cubicBezTo>
                  <a:pt x="385761" y="203929"/>
                  <a:pt x="334587" y="152400"/>
                  <a:pt x="271461" y="152400"/>
                </a:cubicBezTo>
                <a:close/>
                <a:moveTo>
                  <a:pt x="434975" y="85725"/>
                </a:moveTo>
                <a:cubicBezTo>
                  <a:pt x="427961" y="85725"/>
                  <a:pt x="422275" y="91411"/>
                  <a:pt x="422275" y="98425"/>
                </a:cubicBezTo>
                <a:cubicBezTo>
                  <a:pt x="422275" y="105439"/>
                  <a:pt x="427961" y="111125"/>
                  <a:pt x="434975" y="111125"/>
                </a:cubicBezTo>
                <a:cubicBezTo>
                  <a:pt x="441989" y="111125"/>
                  <a:pt x="447675" y="105439"/>
                  <a:pt x="447675" y="98425"/>
                </a:cubicBezTo>
                <a:cubicBezTo>
                  <a:pt x="447675" y="91411"/>
                  <a:pt x="441989" y="85725"/>
                  <a:pt x="434975" y="85725"/>
                </a:cubicBezTo>
                <a:close/>
                <a:moveTo>
                  <a:pt x="434975" y="42862"/>
                </a:moveTo>
                <a:cubicBezTo>
                  <a:pt x="464785" y="42862"/>
                  <a:pt x="488950" y="67383"/>
                  <a:pt x="488950" y="97631"/>
                </a:cubicBezTo>
                <a:cubicBezTo>
                  <a:pt x="488950" y="127879"/>
                  <a:pt x="464785" y="152400"/>
                  <a:pt x="434975" y="152400"/>
                </a:cubicBezTo>
                <a:cubicBezTo>
                  <a:pt x="405165" y="152400"/>
                  <a:pt x="381000" y="127879"/>
                  <a:pt x="381000" y="97631"/>
                </a:cubicBezTo>
                <a:cubicBezTo>
                  <a:pt x="381000" y="67383"/>
                  <a:pt x="405165" y="42862"/>
                  <a:pt x="434975" y="42862"/>
                </a:cubicBezTo>
                <a:close/>
                <a:moveTo>
                  <a:pt x="176212" y="42862"/>
                </a:moveTo>
                <a:lnTo>
                  <a:pt x="176212" y="70038"/>
                </a:lnTo>
                <a:cubicBezTo>
                  <a:pt x="176212" y="110933"/>
                  <a:pt x="176212" y="131381"/>
                  <a:pt x="176212" y="141605"/>
                </a:cubicBezTo>
                <a:lnTo>
                  <a:pt x="176212" y="147131"/>
                </a:lnTo>
                <a:lnTo>
                  <a:pt x="211389" y="123413"/>
                </a:lnTo>
                <a:cubicBezTo>
                  <a:pt x="230097" y="115501"/>
                  <a:pt x="250665" y="111125"/>
                  <a:pt x="272255" y="111125"/>
                </a:cubicBezTo>
                <a:cubicBezTo>
                  <a:pt x="293845" y="111125"/>
                  <a:pt x="314413" y="115501"/>
                  <a:pt x="333121" y="123413"/>
                </a:cubicBezTo>
                <a:lnTo>
                  <a:pt x="376114" y="152400"/>
                </a:lnTo>
                <a:lnTo>
                  <a:pt x="419623" y="152400"/>
                </a:lnTo>
                <a:lnTo>
                  <a:pt x="434975" y="152400"/>
                </a:lnTo>
                <a:lnTo>
                  <a:pt x="456674" y="152400"/>
                </a:lnTo>
                <a:cubicBezTo>
                  <a:pt x="467176" y="152400"/>
                  <a:pt x="475929" y="152400"/>
                  <a:pt x="483222" y="152400"/>
                </a:cubicBezTo>
                <a:lnTo>
                  <a:pt x="500062" y="152400"/>
                </a:lnTo>
                <a:lnTo>
                  <a:pt x="500062" y="124900"/>
                </a:lnTo>
                <a:cubicBezTo>
                  <a:pt x="500062" y="77633"/>
                  <a:pt x="500062" y="77633"/>
                  <a:pt x="500062" y="77633"/>
                </a:cubicBezTo>
                <a:cubicBezTo>
                  <a:pt x="500062" y="58074"/>
                  <a:pt x="482645" y="42862"/>
                  <a:pt x="463051" y="42862"/>
                </a:cubicBezTo>
                <a:lnTo>
                  <a:pt x="434975" y="42862"/>
                </a:lnTo>
                <a:close/>
                <a:moveTo>
                  <a:pt x="77696" y="42862"/>
                </a:moveTo>
                <a:cubicBezTo>
                  <a:pt x="58102" y="42862"/>
                  <a:pt x="42862" y="58074"/>
                  <a:pt x="42862" y="77633"/>
                </a:cubicBezTo>
                <a:cubicBezTo>
                  <a:pt x="42862" y="101266"/>
                  <a:pt x="42862" y="123423"/>
                  <a:pt x="42862" y="144194"/>
                </a:cubicBezTo>
                <a:lnTo>
                  <a:pt x="42862" y="152400"/>
                </a:lnTo>
                <a:lnTo>
                  <a:pt x="72537" y="152400"/>
                </a:lnTo>
                <a:cubicBezTo>
                  <a:pt x="86504" y="152400"/>
                  <a:pt x="98476" y="152400"/>
                  <a:pt x="108737" y="152400"/>
                </a:cubicBezTo>
                <a:lnTo>
                  <a:pt x="133625" y="152400"/>
                </a:lnTo>
                <a:lnTo>
                  <a:pt x="133350" y="151829"/>
                </a:lnTo>
                <a:cubicBezTo>
                  <a:pt x="133350" y="90784"/>
                  <a:pt x="133350" y="60261"/>
                  <a:pt x="133350" y="45000"/>
                </a:cubicBezTo>
                <a:lnTo>
                  <a:pt x="133350" y="42862"/>
                </a:lnTo>
                <a:close/>
                <a:moveTo>
                  <a:pt x="78266" y="0"/>
                </a:moveTo>
                <a:cubicBezTo>
                  <a:pt x="463071" y="0"/>
                  <a:pt x="463071" y="0"/>
                  <a:pt x="463071" y="0"/>
                </a:cubicBezTo>
                <a:cubicBezTo>
                  <a:pt x="506552" y="0"/>
                  <a:pt x="541337" y="34796"/>
                  <a:pt x="541337" y="78291"/>
                </a:cubicBezTo>
                <a:cubicBezTo>
                  <a:pt x="541337" y="101941"/>
                  <a:pt x="541337" y="124114"/>
                  <a:pt x="541337" y="144900"/>
                </a:cubicBezTo>
                <a:lnTo>
                  <a:pt x="541337" y="173832"/>
                </a:lnTo>
                <a:lnTo>
                  <a:pt x="541337" y="203195"/>
                </a:lnTo>
                <a:cubicBezTo>
                  <a:pt x="541337" y="456697"/>
                  <a:pt x="541337" y="456697"/>
                  <a:pt x="541337" y="456697"/>
                </a:cubicBezTo>
                <a:cubicBezTo>
                  <a:pt x="541337" y="500192"/>
                  <a:pt x="506552" y="534988"/>
                  <a:pt x="463071" y="534988"/>
                </a:cubicBezTo>
                <a:cubicBezTo>
                  <a:pt x="78266" y="534988"/>
                  <a:pt x="78266" y="534988"/>
                  <a:pt x="78266" y="534988"/>
                </a:cubicBezTo>
                <a:cubicBezTo>
                  <a:pt x="34785" y="534988"/>
                  <a:pt x="0" y="500192"/>
                  <a:pt x="0" y="456697"/>
                </a:cubicBezTo>
                <a:cubicBezTo>
                  <a:pt x="0" y="78291"/>
                  <a:pt x="0" y="78291"/>
                  <a:pt x="0" y="78291"/>
                </a:cubicBezTo>
                <a:cubicBezTo>
                  <a:pt x="0" y="34796"/>
                  <a:pt x="34785" y="0"/>
                  <a:pt x="78266" y="0"/>
                </a:cubicBezTo>
                <a:close/>
              </a:path>
            </a:pathLst>
          </a:custGeom>
          <a:solidFill>
            <a:srgbClr val="0072C6"/>
          </a:solidFill>
          <a:ln w="19050">
            <a:solidFill>
              <a:schemeClr val="tx1"/>
            </a:solidFill>
            <a:round/>
            <a:headEnd/>
            <a:tailEnd/>
          </a:ln>
          <a:extLst/>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ysClr val="windowText" lastClr="000000"/>
              </a:solidFill>
            </a:endParaRPr>
          </a:p>
        </p:txBody>
      </p:sp>
      <p:sp>
        <p:nvSpPr>
          <p:cNvPr id="157" name="Freeform 156"/>
          <p:cNvSpPr>
            <a:spLocks/>
          </p:cNvSpPr>
          <p:nvPr/>
        </p:nvSpPr>
        <p:spPr bwMode="auto">
          <a:xfrm>
            <a:off x="9807969" y="1629657"/>
            <a:ext cx="320414" cy="305981"/>
          </a:xfrm>
          <a:custGeom>
            <a:avLst/>
            <a:gdLst>
              <a:gd name="connsiteX0" fmla="*/ 174446 w 314160"/>
              <a:gd name="connsiteY0" fmla="*/ 567 h 300009"/>
              <a:gd name="connsiteX1" fmla="*/ 191938 w 314160"/>
              <a:gd name="connsiteY1" fmla="*/ 9298 h 300009"/>
              <a:gd name="connsiteX2" fmla="*/ 202051 w 314160"/>
              <a:gd name="connsiteY2" fmla="*/ 38323 h 300009"/>
              <a:gd name="connsiteX3" fmla="*/ 205000 w 314160"/>
              <a:gd name="connsiteY3" fmla="*/ 46787 h 300009"/>
              <a:gd name="connsiteX4" fmla="*/ 205093 w 314160"/>
              <a:gd name="connsiteY4" fmla="*/ 46618 h 300009"/>
              <a:gd name="connsiteX5" fmla="*/ 222515 w 314160"/>
              <a:gd name="connsiteY5" fmla="*/ 15034 h 300009"/>
              <a:gd name="connsiteX6" fmla="*/ 242114 w 314160"/>
              <a:gd name="connsiteY6" fmla="*/ 10677 h 300009"/>
              <a:gd name="connsiteX7" fmla="*/ 246470 w 314160"/>
              <a:gd name="connsiteY7" fmla="*/ 28103 h 300009"/>
              <a:gd name="connsiteX8" fmla="*/ 229576 w 314160"/>
              <a:gd name="connsiteY8" fmla="*/ 58730 h 300009"/>
              <a:gd name="connsiteX9" fmla="*/ 242297 w 314160"/>
              <a:gd name="connsiteY9" fmla="*/ 58241 h 300009"/>
              <a:gd name="connsiteX10" fmla="*/ 266281 w 314160"/>
              <a:gd name="connsiteY10" fmla="*/ 57320 h 300009"/>
              <a:gd name="connsiteX11" fmla="*/ 279400 w 314160"/>
              <a:gd name="connsiteY11" fmla="*/ 68234 h 300009"/>
              <a:gd name="connsiteX12" fmla="*/ 266281 w 314160"/>
              <a:gd name="connsiteY12" fmla="*/ 83514 h 300009"/>
              <a:gd name="connsiteX13" fmla="*/ 228358 w 314160"/>
              <a:gd name="connsiteY13" fmla="*/ 84776 h 300009"/>
              <a:gd name="connsiteX14" fmla="*/ 214963 w 314160"/>
              <a:gd name="connsiteY14" fmla="*/ 85222 h 300009"/>
              <a:gd name="connsiteX15" fmla="*/ 200466 w 314160"/>
              <a:gd name="connsiteY15" fmla="*/ 111504 h 300009"/>
              <a:gd name="connsiteX16" fmla="*/ 187287 w 314160"/>
              <a:gd name="connsiteY16" fmla="*/ 135395 h 300009"/>
              <a:gd name="connsiteX17" fmla="*/ 220945 w 314160"/>
              <a:gd name="connsiteY17" fmla="*/ 136410 h 300009"/>
              <a:gd name="connsiteX18" fmla="*/ 233774 w 314160"/>
              <a:gd name="connsiteY18" fmla="*/ 136796 h 300009"/>
              <a:gd name="connsiteX19" fmla="*/ 256373 w 314160"/>
              <a:gd name="connsiteY19" fmla="*/ 113014 h 300009"/>
              <a:gd name="connsiteX20" fmla="*/ 274638 w 314160"/>
              <a:gd name="connsiteY20" fmla="*/ 93793 h 300009"/>
              <a:gd name="connsiteX21" fmla="*/ 291956 w 314160"/>
              <a:gd name="connsiteY21" fmla="*/ 91623 h 300009"/>
              <a:gd name="connsiteX22" fmla="*/ 294120 w 314160"/>
              <a:gd name="connsiteY22" fmla="*/ 111149 h 300009"/>
              <a:gd name="connsiteX23" fmla="*/ 272845 w 314160"/>
              <a:gd name="connsiteY23" fmla="*/ 133727 h 300009"/>
              <a:gd name="connsiteX24" fmla="*/ 268954 w 314160"/>
              <a:gd name="connsiteY24" fmla="*/ 137856 h 300009"/>
              <a:gd name="connsiteX25" fmla="*/ 292603 w 314160"/>
              <a:gd name="connsiteY25" fmla="*/ 138569 h 300009"/>
              <a:gd name="connsiteX26" fmla="*/ 302840 w 314160"/>
              <a:gd name="connsiteY26" fmla="*/ 138877 h 300009"/>
              <a:gd name="connsiteX27" fmla="*/ 313733 w 314160"/>
              <a:gd name="connsiteY27" fmla="*/ 151974 h 300009"/>
              <a:gd name="connsiteX28" fmla="*/ 300661 w 314160"/>
              <a:gd name="connsiteY28" fmla="*/ 165071 h 300009"/>
              <a:gd name="connsiteX29" fmla="*/ 265616 w 314160"/>
              <a:gd name="connsiteY29" fmla="*/ 164273 h 300009"/>
              <a:gd name="connsiteX30" fmla="*/ 273589 w 314160"/>
              <a:gd name="connsiteY30" fmla="*/ 177796 h 300009"/>
              <a:gd name="connsiteX31" fmla="*/ 285461 w 314160"/>
              <a:gd name="connsiteY31" fmla="*/ 197933 h 300009"/>
              <a:gd name="connsiteX32" fmla="*/ 281132 w 314160"/>
              <a:gd name="connsiteY32" fmla="*/ 215289 h 300009"/>
              <a:gd name="connsiteX33" fmla="*/ 274638 w 314160"/>
              <a:gd name="connsiteY33" fmla="*/ 217459 h 300009"/>
              <a:gd name="connsiteX34" fmla="*/ 263814 w 314160"/>
              <a:gd name="connsiteY34" fmla="*/ 210950 h 300009"/>
              <a:gd name="connsiteX35" fmla="*/ 243790 w 314160"/>
              <a:gd name="connsiteY35" fmla="*/ 178339 h 300009"/>
              <a:gd name="connsiteX36" fmla="*/ 234722 w 314160"/>
              <a:gd name="connsiteY36" fmla="*/ 163570 h 300009"/>
              <a:gd name="connsiteX37" fmla="*/ 205734 w 314160"/>
              <a:gd name="connsiteY37" fmla="*/ 162910 h 300009"/>
              <a:gd name="connsiteX38" fmla="*/ 182308 w 314160"/>
              <a:gd name="connsiteY38" fmla="*/ 162376 h 300009"/>
              <a:gd name="connsiteX39" fmla="*/ 185086 w 314160"/>
              <a:gd name="connsiteY39" fmla="*/ 167460 h 300009"/>
              <a:gd name="connsiteX40" fmla="*/ 209626 w 314160"/>
              <a:gd name="connsiteY40" fmla="*/ 212368 h 300009"/>
              <a:gd name="connsiteX41" fmla="*/ 209673 w 314160"/>
              <a:gd name="connsiteY41" fmla="*/ 212453 h 300009"/>
              <a:gd name="connsiteX42" fmla="*/ 211478 w 314160"/>
              <a:gd name="connsiteY42" fmla="*/ 211678 h 300009"/>
              <a:gd name="connsiteX43" fmla="*/ 271803 w 314160"/>
              <a:gd name="connsiteY43" fmla="*/ 224623 h 300009"/>
              <a:gd name="connsiteX44" fmla="*/ 282575 w 314160"/>
              <a:gd name="connsiteY44" fmla="*/ 241882 h 300009"/>
              <a:gd name="connsiteX45" fmla="*/ 267494 w 314160"/>
              <a:gd name="connsiteY45" fmla="*/ 250511 h 300009"/>
              <a:gd name="connsiteX46" fmla="*/ 237601 w 314160"/>
              <a:gd name="connsiteY46" fmla="*/ 244275 h 300009"/>
              <a:gd name="connsiteX47" fmla="*/ 225706 w 314160"/>
              <a:gd name="connsiteY47" fmla="*/ 241794 h 300009"/>
              <a:gd name="connsiteX48" fmla="*/ 226076 w 314160"/>
              <a:gd name="connsiteY48" fmla="*/ 242471 h 300009"/>
              <a:gd name="connsiteX49" fmla="*/ 243335 w 314160"/>
              <a:gd name="connsiteY49" fmla="*/ 274055 h 300009"/>
              <a:gd name="connsiteX50" fmla="*/ 239021 w 314160"/>
              <a:gd name="connsiteY50" fmla="*/ 291481 h 300009"/>
              <a:gd name="connsiteX51" fmla="*/ 232548 w 314160"/>
              <a:gd name="connsiteY51" fmla="*/ 293659 h 300009"/>
              <a:gd name="connsiteX52" fmla="*/ 221762 w 314160"/>
              <a:gd name="connsiteY52" fmla="*/ 287124 h 300009"/>
              <a:gd name="connsiteX53" fmla="*/ 205514 w 314160"/>
              <a:gd name="connsiteY53" fmla="*/ 257134 h 300009"/>
              <a:gd name="connsiteX54" fmla="*/ 199595 w 314160"/>
              <a:gd name="connsiteY54" fmla="*/ 267164 h 300009"/>
              <a:gd name="connsiteX55" fmla="*/ 187779 w 314160"/>
              <a:gd name="connsiteY55" fmla="*/ 287187 h 300009"/>
              <a:gd name="connsiteX56" fmla="*/ 177006 w 314160"/>
              <a:gd name="connsiteY56" fmla="*/ 293659 h 300009"/>
              <a:gd name="connsiteX57" fmla="*/ 170543 w 314160"/>
              <a:gd name="connsiteY57" fmla="*/ 291502 h 300009"/>
              <a:gd name="connsiteX58" fmla="*/ 166234 w 314160"/>
              <a:gd name="connsiteY58" fmla="*/ 274243 h 300009"/>
              <a:gd name="connsiteX59" fmla="*/ 183671 w 314160"/>
              <a:gd name="connsiteY59" fmla="*/ 241814 h 300009"/>
              <a:gd name="connsiteX60" fmla="*/ 190417 w 314160"/>
              <a:gd name="connsiteY60" fmla="*/ 229269 h 300009"/>
              <a:gd name="connsiteX61" fmla="*/ 176187 w 314160"/>
              <a:gd name="connsiteY61" fmla="*/ 203004 h 300009"/>
              <a:gd name="connsiteX62" fmla="*/ 163209 w 314160"/>
              <a:gd name="connsiteY62" fmla="*/ 179048 h 300009"/>
              <a:gd name="connsiteX63" fmla="*/ 141123 w 314160"/>
              <a:gd name="connsiteY63" fmla="*/ 219087 h 300009"/>
              <a:gd name="connsiteX64" fmla="*/ 138177 w 314160"/>
              <a:gd name="connsiteY64" fmla="*/ 224428 h 300009"/>
              <a:gd name="connsiteX65" fmla="*/ 150514 w 314160"/>
              <a:gd name="connsiteY65" fmla="*/ 257683 h 300009"/>
              <a:gd name="connsiteX66" fmla="*/ 159738 w 314160"/>
              <a:gd name="connsiteY66" fmla="*/ 282546 h 300009"/>
              <a:gd name="connsiteX67" fmla="*/ 150992 w 314160"/>
              <a:gd name="connsiteY67" fmla="*/ 300009 h 300009"/>
              <a:gd name="connsiteX68" fmla="*/ 146619 w 314160"/>
              <a:gd name="connsiteY68" fmla="*/ 300009 h 300009"/>
              <a:gd name="connsiteX69" fmla="*/ 133500 w 314160"/>
              <a:gd name="connsiteY69" fmla="*/ 291278 h 300009"/>
              <a:gd name="connsiteX70" fmla="*/ 123387 w 314160"/>
              <a:gd name="connsiteY70" fmla="*/ 262253 h 300009"/>
              <a:gd name="connsiteX71" fmla="*/ 121036 w 314160"/>
              <a:gd name="connsiteY71" fmla="*/ 255503 h 300009"/>
              <a:gd name="connsiteX72" fmla="*/ 114446 w 314160"/>
              <a:gd name="connsiteY72" fmla="*/ 267450 h 300009"/>
              <a:gd name="connsiteX73" fmla="*/ 107096 w 314160"/>
              <a:gd name="connsiteY73" fmla="*/ 280774 h 300009"/>
              <a:gd name="connsiteX74" fmla="*/ 96207 w 314160"/>
              <a:gd name="connsiteY74" fmla="*/ 287309 h 300009"/>
              <a:gd name="connsiteX75" fmla="*/ 89674 w 314160"/>
              <a:gd name="connsiteY75" fmla="*/ 285131 h 300009"/>
              <a:gd name="connsiteX76" fmla="*/ 83141 w 314160"/>
              <a:gd name="connsiteY76" fmla="*/ 267705 h 300009"/>
              <a:gd name="connsiteX77" fmla="*/ 97422 w 314160"/>
              <a:gd name="connsiteY77" fmla="*/ 241815 h 300009"/>
              <a:gd name="connsiteX78" fmla="*/ 84405 w 314160"/>
              <a:gd name="connsiteY78" fmla="*/ 242335 h 300009"/>
              <a:gd name="connsiteX79" fmla="*/ 61344 w 314160"/>
              <a:gd name="connsiteY79" fmla="*/ 243256 h 300009"/>
              <a:gd name="connsiteX80" fmla="*/ 46038 w 314160"/>
              <a:gd name="connsiteY80" fmla="*/ 232341 h 300009"/>
              <a:gd name="connsiteX81" fmla="*/ 59157 w 314160"/>
              <a:gd name="connsiteY81" fmla="*/ 219245 h 300009"/>
              <a:gd name="connsiteX82" fmla="*/ 97080 w 314160"/>
              <a:gd name="connsiteY82" fmla="*/ 216721 h 300009"/>
              <a:gd name="connsiteX83" fmla="*/ 111805 w 314160"/>
              <a:gd name="connsiteY83" fmla="*/ 215741 h 300009"/>
              <a:gd name="connsiteX84" fmla="*/ 129145 w 314160"/>
              <a:gd name="connsiteY84" fmla="*/ 184304 h 300009"/>
              <a:gd name="connsiteX85" fmla="*/ 141750 w 314160"/>
              <a:gd name="connsiteY85" fmla="*/ 161453 h 300009"/>
              <a:gd name="connsiteX86" fmla="*/ 134399 w 314160"/>
              <a:gd name="connsiteY86" fmla="*/ 161285 h 300009"/>
              <a:gd name="connsiteX87" fmla="*/ 94352 w 314160"/>
              <a:gd name="connsiteY87" fmla="*/ 160373 h 300009"/>
              <a:gd name="connsiteX88" fmla="*/ 76761 w 314160"/>
              <a:gd name="connsiteY88" fmla="*/ 159973 h 300009"/>
              <a:gd name="connsiteX89" fmla="*/ 76056 w 314160"/>
              <a:gd name="connsiteY89" fmla="*/ 161209 h 300009"/>
              <a:gd name="connsiteX90" fmla="*/ 34925 w 314160"/>
              <a:gd name="connsiteY90" fmla="*/ 206770 h 300009"/>
              <a:gd name="connsiteX91" fmla="*/ 24102 w 314160"/>
              <a:gd name="connsiteY91" fmla="*/ 211109 h 300009"/>
              <a:gd name="connsiteX92" fmla="*/ 15443 w 314160"/>
              <a:gd name="connsiteY92" fmla="*/ 208939 h 300009"/>
              <a:gd name="connsiteX93" fmla="*/ 15443 w 314160"/>
              <a:gd name="connsiteY93" fmla="*/ 189413 h 300009"/>
              <a:gd name="connsiteX94" fmla="*/ 36718 w 314160"/>
              <a:gd name="connsiteY94" fmla="*/ 166836 h 300009"/>
              <a:gd name="connsiteX95" fmla="*/ 43891 w 314160"/>
              <a:gd name="connsiteY95" fmla="*/ 159224 h 300009"/>
              <a:gd name="connsiteX96" fmla="*/ 42693 w 314160"/>
              <a:gd name="connsiteY96" fmla="*/ 159197 h 300009"/>
              <a:gd name="connsiteX97" fmla="*/ 13072 w 314160"/>
              <a:gd name="connsiteY97" fmla="*/ 158523 h 300009"/>
              <a:gd name="connsiteX98" fmla="*/ 0 w 314160"/>
              <a:gd name="connsiteY98" fmla="*/ 145426 h 300009"/>
              <a:gd name="connsiteX99" fmla="*/ 13072 w 314160"/>
              <a:gd name="connsiteY99" fmla="*/ 130146 h 300009"/>
              <a:gd name="connsiteX100" fmla="*/ 40818 w 314160"/>
              <a:gd name="connsiteY100" fmla="*/ 130982 h 300009"/>
              <a:gd name="connsiteX101" fmla="*/ 35974 w 314160"/>
              <a:gd name="connsiteY101" fmla="*/ 122766 h 300009"/>
              <a:gd name="connsiteX102" fmla="*/ 24102 w 314160"/>
              <a:gd name="connsiteY102" fmla="*/ 102630 h 300009"/>
              <a:gd name="connsiteX103" fmla="*/ 28431 w 314160"/>
              <a:gd name="connsiteY103" fmla="*/ 85273 h 300009"/>
              <a:gd name="connsiteX104" fmla="*/ 45749 w 314160"/>
              <a:gd name="connsiteY104" fmla="*/ 89612 h 300009"/>
              <a:gd name="connsiteX105" fmla="*/ 64521 w 314160"/>
              <a:gd name="connsiteY105" fmla="*/ 122224 h 300009"/>
              <a:gd name="connsiteX106" fmla="*/ 70070 w 314160"/>
              <a:gd name="connsiteY106" fmla="*/ 131864 h 300009"/>
              <a:gd name="connsiteX107" fmla="*/ 108718 w 314160"/>
              <a:gd name="connsiteY107" fmla="*/ 133028 h 300009"/>
              <a:gd name="connsiteX108" fmla="*/ 138766 w 314160"/>
              <a:gd name="connsiteY108" fmla="*/ 133933 h 300009"/>
              <a:gd name="connsiteX109" fmla="*/ 117399 w 314160"/>
              <a:gd name="connsiteY109" fmla="*/ 94494 h 300009"/>
              <a:gd name="connsiteX110" fmla="*/ 114211 w 314160"/>
              <a:gd name="connsiteY110" fmla="*/ 88610 h 300009"/>
              <a:gd name="connsiteX111" fmla="*/ 78894 w 314160"/>
              <a:gd name="connsiteY111" fmla="*/ 81389 h 300009"/>
              <a:gd name="connsiteX112" fmla="*/ 52189 w 314160"/>
              <a:gd name="connsiteY112" fmla="*/ 75928 h 300009"/>
              <a:gd name="connsiteX113" fmla="*/ 43458 w 314160"/>
              <a:gd name="connsiteY113" fmla="*/ 60826 h 300009"/>
              <a:gd name="connsiteX114" fmla="*/ 58737 w 314160"/>
              <a:gd name="connsiteY114" fmla="*/ 50039 h 300009"/>
              <a:gd name="connsiteX115" fmla="*/ 89024 w 314160"/>
              <a:gd name="connsiteY115" fmla="*/ 57522 h 300009"/>
              <a:gd name="connsiteX116" fmla="*/ 98658 w 314160"/>
              <a:gd name="connsiteY116" fmla="*/ 59903 h 300009"/>
              <a:gd name="connsiteX117" fmla="*/ 90971 w 314160"/>
              <a:gd name="connsiteY117" fmla="*/ 45714 h 300009"/>
              <a:gd name="connsiteX118" fmla="*/ 83690 w 314160"/>
              <a:gd name="connsiteY118" fmla="*/ 32275 h 300009"/>
              <a:gd name="connsiteX119" fmla="*/ 88004 w 314160"/>
              <a:gd name="connsiteY119" fmla="*/ 14849 h 300009"/>
              <a:gd name="connsiteX120" fmla="*/ 105263 w 314160"/>
              <a:gd name="connsiteY120" fmla="*/ 21384 h 300009"/>
              <a:gd name="connsiteX121" fmla="*/ 119414 w 314160"/>
              <a:gd name="connsiteY121" fmla="*/ 47280 h 300009"/>
              <a:gd name="connsiteX122" fmla="*/ 126268 w 314160"/>
              <a:gd name="connsiteY122" fmla="*/ 34297 h 300009"/>
              <a:gd name="connsiteX123" fmla="*/ 137318 w 314160"/>
              <a:gd name="connsiteY123" fmla="*/ 13363 h 300009"/>
              <a:gd name="connsiteX124" fmla="*/ 145231 w 314160"/>
              <a:gd name="connsiteY124" fmla="*/ 7161 h 300009"/>
              <a:gd name="connsiteX125" fmla="*/ 154781 w 314160"/>
              <a:gd name="connsiteY125" fmla="*/ 9049 h 300009"/>
              <a:gd name="connsiteX126" fmla="*/ 161329 w 314160"/>
              <a:gd name="connsiteY126" fmla="*/ 26308 h 300009"/>
              <a:gd name="connsiteX127" fmla="*/ 142400 w 314160"/>
              <a:gd name="connsiteY127" fmla="*/ 58736 h 300009"/>
              <a:gd name="connsiteX128" fmla="*/ 133761 w 314160"/>
              <a:gd name="connsiteY128" fmla="*/ 73535 h 300009"/>
              <a:gd name="connsiteX129" fmla="*/ 150838 w 314160"/>
              <a:gd name="connsiteY129" fmla="*/ 104785 h 300009"/>
              <a:gd name="connsiteX130" fmla="*/ 161871 w 314160"/>
              <a:gd name="connsiteY130" fmla="*/ 124976 h 300009"/>
              <a:gd name="connsiteX131" fmla="*/ 163717 w 314160"/>
              <a:gd name="connsiteY131" fmla="*/ 121629 h 300009"/>
              <a:gd name="connsiteX132" fmla="*/ 188142 w 314160"/>
              <a:gd name="connsiteY132" fmla="*/ 77349 h 300009"/>
              <a:gd name="connsiteX133" fmla="*/ 187565 w 314160"/>
              <a:gd name="connsiteY133" fmla="*/ 76966 h 300009"/>
              <a:gd name="connsiteX134" fmla="*/ 167886 w 314160"/>
              <a:gd name="connsiteY134" fmla="*/ 18029 h 300009"/>
              <a:gd name="connsiteX135" fmla="*/ 174446 w 314160"/>
              <a:gd name="connsiteY135" fmla="*/ 567 h 30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14160" h="300009">
                <a:moveTo>
                  <a:pt x="174446" y="567"/>
                </a:moveTo>
                <a:cubicBezTo>
                  <a:pt x="181005" y="-1616"/>
                  <a:pt x="189752" y="2750"/>
                  <a:pt x="191938" y="9298"/>
                </a:cubicBezTo>
                <a:cubicBezTo>
                  <a:pt x="196311" y="21849"/>
                  <a:pt x="199591" y="31263"/>
                  <a:pt x="202051" y="38323"/>
                </a:cubicBezTo>
                <a:lnTo>
                  <a:pt x="205000" y="46787"/>
                </a:lnTo>
                <a:lnTo>
                  <a:pt x="205093" y="46618"/>
                </a:lnTo>
                <a:cubicBezTo>
                  <a:pt x="222515" y="15034"/>
                  <a:pt x="222515" y="15034"/>
                  <a:pt x="222515" y="15034"/>
                </a:cubicBezTo>
                <a:cubicBezTo>
                  <a:pt x="226870" y="8499"/>
                  <a:pt x="235581" y="6321"/>
                  <a:pt x="242114" y="10677"/>
                </a:cubicBezTo>
                <a:cubicBezTo>
                  <a:pt x="246470" y="12856"/>
                  <a:pt x="250825" y="21568"/>
                  <a:pt x="246470" y="28103"/>
                </a:cubicBezTo>
                <a:lnTo>
                  <a:pt x="229576" y="58730"/>
                </a:lnTo>
                <a:lnTo>
                  <a:pt x="242297" y="58241"/>
                </a:lnTo>
                <a:cubicBezTo>
                  <a:pt x="266281" y="57320"/>
                  <a:pt x="266281" y="57320"/>
                  <a:pt x="266281" y="57320"/>
                </a:cubicBezTo>
                <a:cubicBezTo>
                  <a:pt x="272840" y="55137"/>
                  <a:pt x="279400" y="61686"/>
                  <a:pt x="279400" y="68234"/>
                </a:cubicBezTo>
                <a:cubicBezTo>
                  <a:pt x="279400" y="76966"/>
                  <a:pt x="275027" y="81331"/>
                  <a:pt x="266281" y="83514"/>
                </a:cubicBezTo>
                <a:cubicBezTo>
                  <a:pt x="249882" y="84060"/>
                  <a:pt x="237582" y="84469"/>
                  <a:pt x="228358" y="84776"/>
                </a:cubicBezTo>
                <a:lnTo>
                  <a:pt x="214963" y="85222"/>
                </a:lnTo>
                <a:lnTo>
                  <a:pt x="200466" y="111504"/>
                </a:lnTo>
                <a:lnTo>
                  <a:pt x="187287" y="135395"/>
                </a:lnTo>
                <a:lnTo>
                  <a:pt x="220945" y="136410"/>
                </a:lnTo>
                <a:lnTo>
                  <a:pt x="233774" y="136796"/>
                </a:lnTo>
                <a:lnTo>
                  <a:pt x="256373" y="113014"/>
                </a:lnTo>
                <a:cubicBezTo>
                  <a:pt x="274638" y="93793"/>
                  <a:pt x="274638" y="93793"/>
                  <a:pt x="274638" y="93793"/>
                </a:cubicBezTo>
                <a:cubicBezTo>
                  <a:pt x="278967" y="87284"/>
                  <a:pt x="287626" y="87284"/>
                  <a:pt x="291956" y="91623"/>
                </a:cubicBezTo>
                <a:cubicBezTo>
                  <a:pt x="298450" y="98132"/>
                  <a:pt x="298450" y="104641"/>
                  <a:pt x="294120" y="111149"/>
                </a:cubicBezTo>
                <a:cubicBezTo>
                  <a:pt x="284920" y="120912"/>
                  <a:pt x="278020" y="128235"/>
                  <a:pt x="272845" y="133727"/>
                </a:cubicBezTo>
                <a:lnTo>
                  <a:pt x="268954" y="137856"/>
                </a:lnTo>
                <a:lnTo>
                  <a:pt x="292603" y="138569"/>
                </a:lnTo>
                <a:cubicBezTo>
                  <a:pt x="302840" y="138877"/>
                  <a:pt x="302840" y="138877"/>
                  <a:pt x="302840" y="138877"/>
                </a:cubicBezTo>
                <a:cubicBezTo>
                  <a:pt x="309376" y="138877"/>
                  <a:pt x="315912" y="145426"/>
                  <a:pt x="313733" y="151974"/>
                </a:cubicBezTo>
                <a:cubicBezTo>
                  <a:pt x="313733" y="160705"/>
                  <a:pt x="309376" y="165071"/>
                  <a:pt x="300661" y="165071"/>
                </a:cubicBezTo>
                <a:lnTo>
                  <a:pt x="265616" y="164273"/>
                </a:lnTo>
                <a:lnTo>
                  <a:pt x="273589" y="177796"/>
                </a:lnTo>
                <a:cubicBezTo>
                  <a:pt x="285461" y="197933"/>
                  <a:pt x="285461" y="197933"/>
                  <a:pt x="285461" y="197933"/>
                </a:cubicBezTo>
                <a:cubicBezTo>
                  <a:pt x="289791" y="204442"/>
                  <a:pt x="287626" y="210950"/>
                  <a:pt x="281132" y="215289"/>
                </a:cubicBezTo>
                <a:cubicBezTo>
                  <a:pt x="278967" y="217459"/>
                  <a:pt x="276802" y="217459"/>
                  <a:pt x="274638" y="217459"/>
                </a:cubicBezTo>
                <a:cubicBezTo>
                  <a:pt x="270308" y="217459"/>
                  <a:pt x="265979" y="215289"/>
                  <a:pt x="263814" y="210950"/>
                </a:cubicBezTo>
                <a:cubicBezTo>
                  <a:pt x="255155" y="196848"/>
                  <a:pt x="248661" y="186271"/>
                  <a:pt x="243790" y="178339"/>
                </a:cubicBezTo>
                <a:lnTo>
                  <a:pt x="234722" y="163570"/>
                </a:lnTo>
                <a:lnTo>
                  <a:pt x="205734" y="162910"/>
                </a:lnTo>
                <a:lnTo>
                  <a:pt x="182308" y="162376"/>
                </a:lnTo>
                <a:lnTo>
                  <a:pt x="185086" y="167460"/>
                </a:lnTo>
                <a:cubicBezTo>
                  <a:pt x="194794" y="185225"/>
                  <a:pt x="202884" y="200030"/>
                  <a:pt x="209626" y="212368"/>
                </a:cubicBezTo>
                <a:lnTo>
                  <a:pt x="209673" y="212453"/>
                </a:lnTo>
                <a:lnTo>
                  <a:pt x="211478" y="211678"/>
                </a:lnTo>
                <a:cubicBezTo>
                  <a:pt x="271803" y="224623"/>
                  <a:pt x="271803" y="224623"/>
                  <a:pt x="271803" y="224623"/>
                </a:cubicBezTo>
                <a:cubicBezTo>
                  <a:pt x="278266" y="226780"/>
                  <a:pt x="282575" y="233252"/>
                  <a:pt x="282575" y="241882"/>
                </a:cubicBezTo>
                <a:cubicBezTo>
                  <a:pt x="280421" y="248354"/>
                  <a:pt x="273957" y="252669"/>
                  <a:pt x="267494" y="250511"/>
                </a:cubicBezTo>
                <a:cubicBezTo>
                  <a:pt x="254567" y="247815"/>
                  <a:pt x="244872" y="245792"/>
                  <a:pt x="237601" y="244275"/>
                </a:cubicBezTo>
                <a:lnTo>
                  <a:pt x="225706" y="241794"/>
                </a:lnTo>
                <a:lnTo>
                  <a:pt x="226076" y="242471"/>
                </a:lnTo>
                <a:cubicBezTo>
                  <a:pt x="243335" y="274055"/>
                  <a:pt x="243335" y="274055"/>
                  <a:pt x="243335" y="274055"/>
                </a:cubicBezTo>
                <a:cubicBezTo>
                  <a:pt x="247650" y="280590"/>
                  <a:pt x="245493" y="287124"/>
                  <a:pt x="239021" y="291481"/>
                </a:cubicBezTo>
                <a:cubicBezTo>
                  <a:pt x="236863" y="291481"/>
                  <a:pt x="234706" y="293659"/>
                  <a:pt x="232548" y="293659"/>
                </a:cubicBezTo>
                <a:cubicBezTo>
                  <a:pt x="228234" y="293659"/>
                  <a:pt x="223919" y="291481"/>
                  <a:pt x="221762" y="287124"/>
                </a:cubicBezTo>
                <a:lnTo>
                  <a:pt x="205514" y="257134"/>
                </a:lnTo>
                <a:lnTo>
                  <a:pt x="199595" y="267164"/>
                </a:lnTo>
                <a:cubicBezTo>
                  <a:pt x="187779" y="287187"/>
                  <a:pt x="187779" y="287187"/>
                  <a:pt x="187779" y="287187"/>
                </a:cubicBezTo>
                <a:cubicBezTo>
                  <a:pt x="185624" y="291502"/>
                  <a:pt x="181315" y="293659"/>
                  <a:pt x="177006" y="293659"/>
                </a:cubicBezTo>
                <a:cubicBezTo>
                  <a:pt x="174852" y="293659"/>
                  <a:pt x="172697" y="293659"/>
                  <a:pt x="170543" y="291502"/>
                </a:cubicBezTo>
                <a:cubicBezTo>
                  <a:pt x="164079" y="289344"/>
                  <a:pt x="161925" y="280715"/>
                  <a:pt x="166234" y="274243"/>
                </a:cubicBezTo>
                <a:cubicBezTo>
                  <a:pt x="173775" y="260220"/>
                  <a:pt x="179430" y="249702"/>
                  <a:pt x="183671" y="241814"/>
                </a:cubicBezTo>
                <a:lnTo>
                  <a:pt x="190417" y="229269"/>
                </a:lnTo>
                <a:lnTo>
                  <a:pt x="176187" y="203004"/>
                </a:lnTo>
                <a:lnTo>
                  <a:pt x="163209" y="179048"/>
                </a:lnTo>
                <a:lnTo>
                  <a:pt x="141123" y="219087"/>
                </a:lnTo>
                <a:lnTo>
                  <a:pt x="138177" y="224428"/>
                </a:lnTo>
                <a:lnTo>
                  <a:pt x="150514" y="257683"/>
                </a:lnTo>
                <a:cubicBezTo>
                  <a:pt x="159738" y="282546"/>
                  <a:pt x="159738" y="282546"/>
                  <a:pt x="159738" y="282546"/>
                </a:cubicBezTo>
                <a:cubicBezTo>
                  <a:pt x="161925" y="289095"/>
                  <a:pt x="157552" y="297826"/>
                  <a:pt x="150992" y="300009"/>
                </a:cubicBezTo>
                <a:cubicBezTo>
                  <a:pt x="148806" y="300009"/>
                  <a:pt x="148806" y="300009"/>
                  <a:pt x="146619" y="300009"/>
                </a:cubicBezTo>
                <a:cubicBezTo>
                  <a:pt x="142246" y="300009"/>
                  <a:pt x="135686" y="297826"/>
                  <a:pt x="133500" y="291278"/>
                </a:cubicBezTo>
                <a:cubicBezTo>
                  <a:pt x="129127" y="278727"/>
                  <a:pt x="125847" y="269313"/>
                  <a:pt x="123387" y="262253"/>
                </a:cubicBezTo>
                <a:lnTo>
                  <a:pt x="121036" y="255503"/>
                </a:lnTo>
                <a:lnTo>
                  <a:pt x="114446" y="267450"/>
                </a:lnTo>
                <a:cubicBezTo>
                  <a:pt x="107096" y="280774"/>
                  <a:pt x="107096" y="280774"/>
                  <a:pt x="107096" y="280774"/>
                </a:cubicBezTo>
                <a:cubicBezTo>
                  <a:pt x="104918" y="285131"/>
                  <a:pt x="100562" y="287309"/>
                  <a:pt x="96207" y="287309"/>
                </a:cubicBezTo>
                <a:cubicBezTo>
                  <a:pt x="94029" y="287309"/>
                  <a:pt x="91852" y="287309"/>
                  <a:pt x="89674" y="285131"/>
                </a:cubicBezTo>
                <a:cubicBezTo>
                  <a:pt x="83141" y="282953"/>
                  <a:pt x="80963" y="274240"/>
                  <a:pt x="83141" y="267705"/>
                </a:cubicBezTo>
                <a:lnTo>
                  <a:pt x="97422" y="241815"/>
                </a:lnTo>
                <a:lnTo>
                  <a:pt x="84405" y="242335"/>
                </a:lnTo>
                <a:cubicBezTo>
                  <a:pt x="61344" y="243256"/>
                  <a:pt x="61344" y="243256"/>
                  <a:pt x="61344" y="243256"/>
                </a:cubicBezTo>
                <a:cubicBezTo>
                  <a:pt x="52598" y="245438"/>
                  <a:pt x="48225" y="238890"/>
                  <a:pt x="46038" y="232341"/>
                </a:cubicBezTo>
                <a:cubicBezTo>
                  <a:pt x="46038" y="225793"/>
                  <a:pt x="52598" y="219245"/>
                  <a:pt x="59157" y="219245"/>
                </a:cubicBezTo>
                <a:cubicBezTo>
                  <a:pt x="75556" y="218153"/>
                  <a:pt x="87856" y="217335"/>
                  <a:pt x="97080" y="216721"/>
                </a:cubicBezTo>
                <a:lnTo>
                  <a:pt x="111805" y="215741"/>
                </a:lnTo>
                <a:lnTo>
                  <a:pt x="129145" y="184304"/>
                </a:lnTo>
                <a:lnTo>
                  <a:pt x="141750" y="161453"/>
                </a:lnTo>
                <a:lnTo>
                  <a:pt x="134399" y="161285"/>
                </a:lnTo>
                <a:cubicBezTo>
                  <a:pt x="119233" y="160940"/>
                  <a:pt x="105963" y="160638"/>
                  <a:pt x="94352" y="160373"/>
                </a:cubicBezTo>
                <a:lnTo>
                  <a:pt x="76761" y="159973"/>
                </a:lnTo>
                <a:lnTo>
                  <a:pt x="76056" y="161209"/>
                </a:lnTo>
                <a:cubicBezTo>
                  <a:pt x="34925" y="206770"/>
                  <a:pt x="34925" y="206770"/>
                  <a:pt x="34925" y="206770"/>
                </a:cubicBezTo>
                <a:cubicBezTo>
                  <a:pt x="30596" y="211109"/>
                  <a:pt x="28431" y="211109"/>
                  <a:pt x="24102" y="211109"/>
                </a:cubicBezTo>
                <a:cubicBezTo>
                  <a:pt x="21937" y="211109"/>
                  <a:pt x="17607" y="211109"/>
                  <a:pt x="15443" y="208939"/>
                </a:cubicBezTo>
                <a:cubicBezTo>
                  <a:pt x="11113" y="202431"/>
                  <a:pt x="11113" y="195922"/>
                  <a:pt x="15443" y="189413"/>
                </a:cubicBezTo>
                <a:cubicBezTo>
                  <a:pt x="24643" y="179650"/>
                  <a:pt x="31543" y="172328"/>
                  <a:pt x="36718" y="166836"/>
                </a:cubicBezTo>
                <a:lnTo>
                  <a:pt x="43891" y="159224"/>
                </a:lnTo>
                <a:lnTo>
                  <a:pt x="42693" y="159197"/>
                </a:lnTo>
                <a:cubicBezTo>
                  <a:pt x="13072" y="158523"/>
                  <a:pt x="13072" y="158523"/>
                  <a:pt x="13072" y="158523"/>
                </a:cubicBezTo>
                <a:cubicBezTo>
                  <a:pt x="4357" y="158523"/>
                  <a:pt x="0" y="151974"/>
                  <a:pt x="0" y="145426"/>
                </a:cubicBezTo>
                <a:cubicBezTo>
                  <a:pt x="0" y="136695"/>
                  <a:pt x="6536" y="130146"/>
                  <a:pt x="13072" y="130146"/>
                </a:cubicBezTo>
                <a:lnTo>
                  <a:pt x="40818" y="130982"/>
                </a:lnTo>
                <a:lnTo>
                  <a:pt x="35974" y="122766"/>
                </a:lnTo>
                <a:cubicBezTo>
                  <a:pt x="24102" y="102630"/>
                  <a:pt x="24102" y="102630"/>
                  <a:pt x="24102" y="102630"/>
                </a:cubicBezTo>
                <a:cubicBezTo>
                  <a:pt x="19772" y="96121"/>
                  <a:pt x="21937" y="89612"/>
                  <a:pt x="28431" y="85273"/>
                </a:cubicBezTo>
                <a:cubicBezTo>
                  <a:pt x="32761" y="80934"/>
                  <a:pt x="41420" y="83104"/>
                  <a:pt x="45749" y="89612"/>
                </a:cubicBezTo>
                <a:cubicBezTo>
                  <a:pt x="53867" y="103715"/>
                  <a:pt x="59955" y="114291"/>
                  <a:pt x="64521" y="122224"/>
                </a:cubicBezTo>
                <a:lnTo>
                  <a:pt x="70070" y="131864"/>
                </a:lnTo>
                <a:lnTo>
                  <a:pt x="108718" y="133028"/>
                </a:lnTo>
                <a:lnTo>
                  <a:pt x="138766" y="133933"/>
                </a:lnTo>
                <a:lnTo>
                  <a:pt x="117399" y="94494"/>
                </a:lnTo>
                <a:lnTo>
                  <a:pt x="114211" y="88610"/>
                </a:lnTo>
                <a:lnTo>
                  <a:pt x="78894" y="81389"/>
                </a:lnTo>
                <a:cubicBezTo>
                  <a:pt x="52189" y="75928"/>
                  <a:pt x="52189" y="75928"/>
                  <a:pt x="52189" y="75928"/>
                </a:cubicBezTo>
                <a:cubicBezTo>
                  <a:pt x="45641" y="73770"/>
                  <a:pt x="41275" y="67298"/>
                  <a:pt x="43458" y="60826"/>
                </a:cubicBezTo>
                <a:cubicBezTo>
                  <a:pt x="43458" y="52196"/>
                  <a:pt x="52189" y="47882"/>
                  <a:pt x="58737" y="50039"/>
                </a:cubicBezTo>
                <a:cubicBezTo>
                  <a:pt x="71834" y="53275"/>
                  <a:pt x="81657" y="55702"/>
                  <a:pt x="89024" y="57522"/>
                </a:cubicBezTo>
                <a:lnTo>
                  <a:pt x="98658" y="59903"/>
                </a:lnTo>
                <a:lnTo>
                  <a:pt x="90971" y="45714"/>
                </a:lnTo>
                <a:cubicBezTo>
                  <a:pt x="83690" y="32275"/>
                  <a:pt x="83690" y="32275"/>
                  <a:pt x="83690" y="32275"/>
                </a:cubicBezTo>
                <a:cubicBezTo>
                  <a:pt x="79375" y="25740"/>
                  <a:pt x="81532" y="19206"/>
                  <a:pt x="88004" y="14849"/>
                </a:cubicBezTo>
                <a:cubicBezTo>
                  <a:pt x="94477" y="12671"/>
                  <a:pt x="103106" y="14849"/>
                  <a:pt x="105263" y="21384"/>
                </a:cubicBezTo>
                <a:lnTo>
                  <a:pt x="119414" y="47280"/>
                </a:lnTo>
                <a:lnTo>
                  <a:pt x="126268" y="34297"/>
                </a:lnTo>
                <a:cubicBezTo>
                  <a:pt x="137318" y="13363"/>
                  <a:pt x="137318" y="13363"/>
                  <a:pt x="137318" y="13363"/>
                </a:cubicBezTo>
                <a:cubicBezTo>
                  <a:pt x="139501" y="10127"/>
                  <a:pt x="142230" y="7970"/>
                  <a:pt x="145231" y="7161"/>
                </a:cubicBezTo>
                <a:cubicBezTo>
                  <a:pt x="148232" y="6352"/>
                  <a:pt x="151507" y="6891"/>
                  <a:pt x="154781" y="9049"/>
                </a:cubicBezTo>
                <a:cubicBezTo>
                  <a:pt x="161329" y="11206"/>
                  <a:pt x="163512" y="19836"/>
                  <a:pt x="161329" y="26308"/>
                </a:cubicBezTo>
                <a:cubicBezTo>
                  <a:pt x="153144" y="40331"/>
                  <a:pt x="147004" y="50848"/>
                  <a:pt x="142400" y="58736"/>
                </a:cubicBezTo>
                <a:lnTo>
                  <a:pt x="133761" y="73535"/>
                </a:lnTo>
                <a:lnTo>
                  <a:pt x="150838" y="104785"/>
                </a:lnTo>
                <a:lnTo>
                  <a:pt x="161871" y="124976"/>
                </a:lnTo>
                <a:lnTo>
                  <a:pt x="163717" y="121629"/>
                </a:lnTo>
                <a:lnTo>
                  <a:pt x="188142" y="77349"/>
                </a:lnTo>
                <a:lnTo>
                  <a:pt x="187565" y="76966"/>
                </a:lnTo>
                <a:cubicBezTo>
                  <a:pt x="167886" y="18029"/>
                  <a:pt x="167886" y="18029"/>
                  <a:pt x="167886" y="18029"/>
                </a:cubicBezTo>
                <a:cubicBezTo>
                  <a:pt x="163513" y="11481"/>
                  <a:pt x="167886" y="2750"/>
                  <a:pt x="174446" y="567"/>
                </a:cubicBezTo>
                <a:close/>
              </a:path>
            </a:pathLst>
          </a:custGeom>
          <a:solidFill>
            <a:srgbClr val="0072C6"/>
          </a:solidFill>
          <a:ln w="6350">
            <a:solidFill>
              <a:schemeClr val="tx1"/>
            </a:solidFill>
            <a:round/>
            <a:headEnd/>
            <a:tailEnd/>
          </a:ln>
          <a:extLst/>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ysClr val="windowText" lastClr="000000"/>
              </a:solidFill>
            </a:endParaRPr>
          </a:p>
        </p:txBody>
      </p:sp>
      <p:sp>
        <p:nvSpPr>
          <p:cNvPr id="142" name="Freeform 141"/>
          <p:cNvSpPr>
            <a:spLocks/>
          </p:cNvSpPr>
          <p:nvPr/>
        </p:nvSpPr>
        <p:spPr bwMode="auto">
          <a:xfrm>
            <a:off x="9584533" y="2163425"/>
            <a:ext cx="478145" cy="481381"/>
          </a:xfrm>
          <a:custGeom>
            <a:avLst/>
            <a:gdLst>
              <a:gd name="connsiteX0" fmla="*/ 290954 w 468812"/>
              <a:gd name="connsiteY0" fmla="*/ 32247 h 471985"/>
              <a:gd name="connsiteX1" fmla="*/ 30163 w 468812"/>
              <a:gd name="connsiteY1" fmla="*/ 293039 h 471985"/>
              <a:gd name="connsiteX2" fmla="*/ 56242 w 468812"/>
              <a:gd name="connsiteY2" fmla="*/ 319118 h 471985"/>
              <a:gd name="connsiteX3" fmla="*/ 143173 w 468812"/>
              <a:gd name="connsiteY3" fmla="*/ 332157 h 471985"/>
              <a:gd name="connsiteX4" fmla="*/ 149692 w 468812"/>
              <a:gd name="connsiteY4" fmla="*/ 414741 h 471985"/>
              <a:gd name="connsiteX5" fmla="*/ 175772 w 468812"/>
              <a:gd name="connsiteY5" fmla="*/ 438647 h 471985"/>
              <a:gd name="connsiteX6" fmla="*/ 436563 w 468812"/>
              <a:gd name="connsiteY6" fmla="*/ 180029 h 471985"/>
              <a:gd name="connsiteX7" fmla="*/ 414830 w 468812"/>
              <a:gd name="connsiteY7" fmla="*/ 156123 h 471985"/>
              <a:gd name="connsiteX8" fmla="*/ 327900 w 468812"/>
              <a:gd name="connsiteY8" fmla="*/ 140910 h 471985"/>
              <a:gd name="connsiteX9" fmla="*/ 317034 w 468812"/>
              <a:gd name="connsiteY9" fmla="*/ 58326 h 471985"/>
              <a:gd name="connsiteX10" fmla="*/ 290954 w 468812"/>
              <a:gd name="connsiteY10" fmla="*/ 32247 h 471985"/>
              <a:gd name="connsiteX11" fmla="*/ 282810 w 468812"/>
              <a:gd name="connsiteY11" fmla="*/ 3270 h 471985"/>
              <a:gd name="connsiteX12" fmla="*/ 302389 w 468812"/>
              <a:gd name="connsiteY12" fmla="*/ 3270 h 471985"/>
              <a:gd name="connsiteX13" fmla="*/ 343723 w 468812"/>
              <a:gd name="connsiteY13" fmla="*/ 44692 h 471985"/>
              <a:gd name="connsiteX14" fmla="*/ 345899 w 468812"/>
              <a:gd name="connsiteY14" fmla="*/ 62132 h 471985"/>
              <a:gd name="connsiteX15" fmla="*/ 345899 w 468812"/>
              <a:gd name="connsiteY15" fmla="*/ 120994 h 471985"/>
              <a:gd name="connsiteX16" fmla="*/ 406812 w 468812"/>
              <a:gd name="connsiteY16" fmla="*/ 129714 h 471985"/>
              <a:gd name="connsiteX17" fmla="*/ 426391 w 468812"/>
              <a:gd name="connsiteY17" fmla="*/ 129714 h 471985"/>
              <a:gd name="connsiteX18" fmla="*/ 465549 w 468812"/>
              <a:gd name="connsiteY18" fmla="*/ 171136 h 471985"/>
              <a:gd name="connsiteX19" fmla="*/ 465549 w 468812"/>
              <a:gd name="connsiteY19" fmla="*/ 188576 h 471985"/>
              <a:gd name="connsiteX20" fmla="*/ 184914 w 468812"/>
              <a:gd name="connsiteY20" fmla="*/ 467625 h 471985"/>
              <a:gd name="connsiteX21" fmla="*/ 176212 w 468812"/>
              <a:gd name="connsiteY21" fmla="*/ 471985 h 471985"/>
              <a:gd name="connsiteX22" fmla="*/ 165335 w 468812"/>
              <a:gd name="connsiteY22" fmla="*/ 467625 h 471985"/>
              <a:gd name="connsiteX23" fmla="*/ 124001 w 468812"/>
              <a:gd name="connsiteY23" fmla="*/ 424024 h 471985"/>
              <a:gd name="connsiteX24" fmla="*/ 124001 w 468812"/>
              <a:gd name="connsiteY24" fmla="*/ 406583 h 471985"/>
              <a:gd name="connsiteX25" fmla="*/ 121826 w 468812"/>
              <a:gd name="connsiteY25" fmla="*/ 349901 h 471985"/>
              <a:gd name="connsiteX26" fmla="*/ 60913 w 468812"/>
              <a:gd name="connsiteY26" fmla="*/ 345541 h 471985"/>
              <a:gd name="connsiteX27" fmla="*/ 43509 w 468812"/>
              <a:gd name="connsiteY27" fmla="*/ 345541 h 471985"/>
              <a:gd name="connsiteX28" fmla="*/ 2175 w 468812"/>
              <a:gd name="connsiteY28" fmla="*/ 301940 h 471985"/>
              <a:gd name="connsiteX29" fmla="*/ 0 w 468812"/>
              <a:gd name="connsiteY29" fmla="*/ 293219 h 471985"/>
              <a:gd name="connsiteX30" fmla="*/ 2175 w 468812"/>
              <a:gd name="connsiteY30" fmla="*/ 284499 h 471985"/>
              <a:gd name="connsiteX31" fmla="*/ 282810 w 468812"/>
              <a:gd name="connsiteY31" fmla="*/ 3270 h 471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68812" h="471985">
                <a:moveTo>
                  <a:pt x="290954" y="32247"/>
                </a:moveTo>
                <a:cubicBezTo>
                  <a:pt x="30163" y="293039"/>
                  <a:pt x="30163" y="293039"/>
                  <a:pt x="30163" y="293039"/>
                </a:cubicBezTo>
                <a:cubicBezTo>
                  <a:pt x="56242" y="319118"/>
                  <a:pt x="56242" y="319118"/>
                  <a:pt x="56242" y="319118"/>
                </a:cubicBezTo>
                <a:cubicBezTo>
                  <a:pt x="77975" y="306078"/>
                  <a:pt x="114920" y="299558"/>
                  <a:pt x="143173" y="332157"/>
                </a:cubicBezTo>
                <a:cubicBezTo>
                  <a:pt x="169252" y="364756"/>
                  <a:pt x="160559" y="395182"/>
                  <a:pt x="149692" y="414741"/>
                </a:cubicBezTo>
                <a:cubicBezTo>
                  <a:pt x="175772" y="438647"/>
                  <a:pt x="175772" y="438647"/>
                  <a:pt x="175772" y="438647"/>
                </a:cubicBezTo>
                <a:cubicBezTo>
                  <a:pt x="436563" y="180029"/>
                  <a:pt x="436563" y="180029"/>
                  <a:pt x="436563" y="180029"/>
                </a:cubicBezTo>
                <a:cubicBezTo>
                  <a:pt x="414830" y="156123"/>
                  <a:pt x="414830" y="156123"/>
                  <a:pt x="414830" y="156123"/>
                </a:cubicBezTo>
                <a:cubicBezTo>
                  <a:pt x="395271" y="166989"/>
                  <a:pt x="362672" y="173509"/>
                  <a:pt x="327900" y="140910"/>
                </a:cubicBezTo>
                <a:cubicBezTo>
                  <a:pt x="301821" y="112658"/>
                  <a:pt x="308341" y="77886"/>
                  <a:pt x="317034" y="58326"/>
                </a:cubicBezTo>
                <a:cubicBezTo>
                  <a:pt x="290954" y="32247"/>
                  <a:pt x="290954" y="32247"/>
                  <a:pt x="290954" y="32247"/>
                </a:cubicBezTo>
                <a:close/>
                <a:moveTo>
                  <a:pt x="282810" y="3270"/>
                </a:moveTo>
                <a:cubicBezTo>
                  <a:pt x="287161" y="-1090"/>
                  <a:pt x="295863" y="-1090"/>
                  <a:pt x="302389" y="3270"/>
                </a:cubicBezTo>
                <a:cubicBezTo>
                  <a:pt x="343723" y="44692"/>
                  <a:pt x="343723" y="44692"/>
                  <a:pt x="343723" y="44692"/>
                </a:cubicBezTo>
                <a:cubicBezTo>
                  <a:pt x="348074" y="49052"/>
                  <a:pt x="348074" y="57772"/>
                  <a:pt x="345899" y="62132"/>
                </a:cubicBezTo>
                <a:cubicBezTo>
                  <a:pt x="343723" y="64312"/>
                  <a:pt x="321969" y="97013"/>
                  <a:pt x="345899" y="120994"/>
                </a:cubicBezTo>
                <a:cubicBezTo>
                  <a:pt x="380706" y="151515"/>
                  <a:pt x="404636" y="131894"/>
                  <a:pt x="406812" y="129714"/>
                </a:cubicBezTo>
                <a:cubicBezTo>
                  <a:pt x="413338" y="123174"/>
                  <a:pt x="422040" y="125354"/>
                  <a:pt x="426391" y="129714"/>
                </a:cubicBezTo>
                <a:cubicBezTo>
                  <a:pt x="465549" y="171136"/>
                  <a:pt x="465549" y="171136"/>
                  <a:pt x="465549" y="171136"/>
                </a:cubicBezTo>
                <a:cubicBezTo>
                  <a:pt x="469900" y="175496"/>
                  <a:pt x="469900" y="184216"/>
                  <a:pt x="465549" y="188576"/>
                </a:cubicBezTo>
                <a:cubicBezTo>
                  <a:pt x="184914" y="467625"/>
                  <a:pt x="184914" y="467625"/>
                  <a:pt x="184914" y="467625"/>
                </a:cubicBezTo>
                <a:cubicBezTo>
                  <a:pt x="182739" y="469805"/>
                  <a:pt x="178388" y="471985"/>
                  <a:pt x="176212" y="471985"/>
                </a:cubicBezTo>
                <a:cubicBezTo>
                  <a:pt x="171862" y="471985"/>
                  <a:pt x="167511" y="469805"/>
                  <a:pt x="165335" y="467625"/>
                </a:cubicBezTo>
                <a:cubicBezTo>
                  <a:pt x="124001" y="424024"/>
                  <a:pt x="124001" y="424024"/>
                  <a:pt x="124001" y="424024"/>
                </a:cubicBezTo>
                <a:cubicBezTo>
                  <a:pt x="119650" y="419663"/>
                  <a:pt x="119650" y="410943"/>
                  <a:pt x="124001" y="406583"/>
                </a:cubicBezTo>
                <a:cubicBezTo>
                  <a:pt x="126177" y="404403"/>
                  <a:pt x="147931" y="380422"/>
                  <a:pt x="121826" y="349901"/>
                </a:cubicBezTo>
                <a:cubicBezTo>
                  <a:pt x="97896" y="319380"/>
                  <a:pt x="63088" y="345541"/>
                  <a:pt x="60913" y="345541"/>
                </a:cubicBezTo>
                <a:cubicBezTo>
                  <a:pt x="56562" y="349901"/>
                  <a:pt x="50036" y="349901"/>
                  <a:pt x="43509" y="345541"/>
                </a:cubicBezTo>
                <a:cubicBezTo>
                  <a:pt x="2175" y="301940"/>
                  <a:pt x="2175" y="301940"/>
                  <a:pt x="2175" y="301940"/>
                </a:cubicBezTo>
                <a:cubicBezTo>
                  <a:pt x="0" y="299760"/>
                  <a:pt x="0" y="297580"/>
                  <a:pt x="0" y="293219"/>
                </a:cubicBezTo>
                <a:cubicBezTo>
                  <a:pt x="0" y="291039"/>
                  <a:pt x="0" y="286679"/>
                  <a:pt x="2175" y="284499"/>
                </a:cubicBezTo>
                <a:cubicBezTo>
                  <a:pt x="282810" y="3270"/>
                  <a:pt x="282810" y="3270"/>
                  <a:pt x="282810" y="3270"/>
                </a:cubicBezTo>
                <a:close/>
              </a:path>
            </a:pathLst>
          </a:custGeom>
          <a:solidFill>
            <a:srgbClr val="0072C6"/>
          </a:solidFill>
          <a:ln w="6350">
            <a:solidFill>
              <a:schemeClr val="tx1"/>
            </a:solidFill>
            <a:round/>
            <a:headEnd/>
            <a:tailEnd/>
          </a:ln>
          <a:extLst/>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ysClr val="windowText" lastClr="000000"/>
              </a:solidFill>
            </a:endParaRPr>
          </a:p>
        </p:txBody>
      </p:sp>
      <p:sp>
        <p:nvSpPr>
          <p:cNvPr id="143" name="Freeform 77"/>
          <p:cNvSpPr>
            <a:spLocks/>
          </p:cNvSpPr>
          <p:nvPr/>
        </p:nvSpPr>
        <p:spPr bwMode="auto">
          <a:xfrm>
            <a:off x="9897021" y="2395463"/>
            <a:ext cx="59906" cy="58288"/>
          </a:xfrm>
          <a:custGeom>
            <a:avLst/>
            <a:gdLst>
              <a:gd name="T0" fmla="*/ 20 w 27"/>
              <a:gd name="T1" fmla="*/ 26 h 26"/>
              <a:gd name="T2" fmla="*/ 16 w 27"/>
              <a:gd name="T3" fmla="*/ 24 h 26"/>
              <a:gd name="T4" fmla="*/ 3 w 27"/>
              <a:gd name="T5" fmla="*/ 11 h 26"/>
              <a:gd name="T6" fmla="*/ 3 w 27"/>
              <a:gd name="T7" fmla="*/ 3 h 26"/>
              <a:gd name="T8" fmla="*/ 11 w 27"/>
              <a:gd name="T9" fmla="*/ 3 h 26"/>
              <a:gd name="T10" fmla="*/ 24 w 27"/>
              <a:gd name="T11" fmla="*/ 16 h 26"/>
              <a:gd name="T12" fmla="*/ 24 w 27"/>
              <a:gd name="T13" fmla="*/ 24 h 26"/>
              <a:gd name="T14" fmla="*/ 20 w 27"/>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6">
                <a:moveTo>
                  <a:pt x="20" y="26"/>
                </a:moveTo>
                <a:cubicBezTo>
                  <a:pt x="19" y="26"/>
                  <a:pt x="17" y="25"/>
                  <a:pt x="16" y="24"/>
                </a:cubicBezTo>
                <a:cubicBezTo>
                  <a:pt x="3" y="11"/>
                  <a:pt x="3" y="11"/>
                  <a:pt x="3" y="11"/>
                </a:cubicBezTo>
                <a:cubicBezTo>
                  <a:pt x="0" y="9"/>
                  <a:pt x="0" y="5"/>
                  <a:pt x="3" y="3"/>
                </a:cubicBezTo>
                <a:cubicBezTo>
                  <a:pt x="5" y="0"/>
                  <a:pt x="9" y="0"/>
                  <a:pt x="11" y="3"/>
                </a:cubicBezTo>
                <a:cubicBezTo>
                  <a:pt x="24" y="16"/>
                  <a:pt x="24" y="16"/>
                  <a:pt x="24" y="16"/>
                </a:cubicBezTo>
                <a:cubicBezTo>
                  <a:pt x="27" y="18"/>
                  <a:pt x="27" y="22"/>
                  <a:pt x="24" y="24"/>
                </a:cubicBezTo>
                <a:cubicBezTo>
                  <a:pt x="23" y="25"/>
                  <a:pt x="22" y="26"/>
                  <a:pt x="20" y="2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44" name="Freeform 78"/>
          <p:cNvSpPr>
            <a:spLocks/>
          </p:cNvSpPr>
          <p:nvPr/>
        </p:nvSpPr>
        <p:spPr bwMode="auto">
          <a:xfrm>
            <a:off x="9856542" y="2353366"/>
            <a:ext cx="58288" cy="58288"/>
          </a:xfrm>
          <a:custGeom>
            <a:avLst/>
            <a:gdLst>
              <a:gd name="T0" fmla="*/ 19 w 26"/>
              <a:gd name="T1" fmla="*/ 26 h 26"/>
              <a:gd name="T2" fmla="*/ 15 w 26"/>
              <a:gd name="T3" fmla="*/ 24 h 26"/>
              <a:gd name="T4" fmla="*/ 2 w 26"/>
              <a:gd name="T5" fmla="*/ 11 h 26"/>
              <a:gd name="T6" fmla="*/ 2 w 26"/>
              <a:gd name="T7" fmla="*/ 3 h 26"/>
              <a:gd name="T8" fmla="*/ 11 w 26"/>
              <a:gd name="T9" fmla="*/ 3 h 26"/>
              <a:gd name="T10" fmla="*/ 24 w 26"/>
              <a:gd name="T11" fmla="*/ 16 h 26"/>
              <a:gd name="T12" fmla="*/ 24 w 26"/>
              <a:gd name="T13" fmla="*/ 24 h 26"/>
              <a:gd name="T14" fmla="*/ 19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19" y="26"/>
                </a:moveTo>
                <a:cubicBezTo>
                  <a:pt x="18" y="26"/>
                  <a:pt x="16" y="26"/>
                  <a:pt x="15" y="24"/>
                </a:cubicBezTo>
                <a:cubicBezTo>
                  <a:pt x="2" y="11"/>
                  <a:pt x="2" y="11"/>
                  <a:pt x="2" y="11"/>
                </a:cubicBezTo>
                <a:cubicBezTo>
                  <a:pt x="0" y="9"/>
                  <a:pt x="0" y="5"/>
                  <a:pt x="2" y="3"/>
                </a:cubicBezTo>
                <a:cubicBezTo>
                  <a:pt x="4" y="0"/>
                  <a:pt x="8" y="0"/>
                  <a:pt x="11" y="3"/>
                </a:cubicBezTo>
                <a:cubicBezTo>
                  <a:pt x="24" y="16"/>
                  <a:pt x="24" y="16"/>
                  <a:pt x="24" y="16"/>
                </a:cubicBezTo>
                <a:cubicBezTo>
                  <a:pt x="26" y="18"/>
                  <a:pt x="26" y="22"/>
                  <a:pt x="24" y="24"/>
                </a:cubicBezTo>
                <a:cubicBezTo>
                  <a:pt x="22" y="26"/>
                  <a:pt x="21" y="26"/>
                  <a:pt x="19" y="2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45" name="Freeform 79"/>
          <p:cNvSpPr>
            <a:spLocks/>
          </p:cNvSpPr>
          <p:nvPr/>
        </p:nvSpPr>
        <p:spPr bwMode="auto">
          <a:xfrm>
            <a:off x="9812827" y="2312889"/>
            <a:ext cx="58288" cy="56669"/>
          </a:xfrm>
          <a:custGeom>
            <a:avLst/>
            <a:gdLst>
              <a:gd name="T0" fmla="*/ 19 w 26"/>
              <a:gd name="T1" fmla="*/ 25 h 25"/>
              <a:gd name="T2" fmla="*/ 15 w 26"/>
              <a:gd name="T3" fmla="*/ 24 h 25"/>
              <a:gd name="T4" fmla="*/ 2 w 26"/>
              <a:gd name="T5" fmla="*/ 11 h 25"/>
              <a:gd name="T6" fmla="*/ 2 w 26"/>
              <a:gd name="T7" fmla="*/ 2 h 25"/>
              <a:gd name="T8" fmla="*/ 11 w 26"/>
              <a:gd name="T9" fmla="*/ 2 h 25"/>
              <a:gd name="T10" fmla="*/ 24 w 26"/>
              <a:gd name="T11" fmla="*/ 15 h 25"/>
              <a:gd name="T12" fmla="*/ 24 w 26"/>
              <a:gd name="T13" fmla="*/ 24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5"/>
                  <a:pt x="15" y="24"/>
                </a:cubicBezTo>
                <a:cubicBezTo>
                  <a:pt x="2" y="11"/>
                  <a:pt x="2" y="11"/>
                  <a:pt x="2" y="11"/>
                </a:cubicBezTo>
                <a:cubicBezTo>
                  <a:pt x="0" y="8"/>
                  <a:pt x="0" y="4"/>
                  <a:pt x="2" y="2"/>
                </a:cubicBezTo>
                <a:cubicBezTo>
                  <a:pt x="5" y="0"/>
                  <a:pt x="8" y="0"/>
                  <a:pt x="11" y="2"/>
                </a:cubicBezTo>
                <a:cubicBezTo>
                  <a:pt x="24" y="15"/>
                  <a:pt x="24" y="15"/>
                  <a:pt x="24" y="15"/>
                </a:cubicBezTo>
                <a:cubicBezTo>
                  <a:pt x="26" y="17"/>
                  <a:pt x="26" y="21"/>
                  <a:pt x="24" y="24"/>
                </a:cubicBezTo>
                <a:cubicBezTo>
                  <a:pt x="23" y="25"/>
                  <a:pt x="21" y="25"/>
                  <a:pt x="19" y="25"/>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46" name="Freeform 80"/>
          <p:cNvSpPr>
            <a:spLocks/>
          </p:cNvSpPr>
          <p:nvPr/>
        </p:nvSpPr>
        <p:spPr bwMode="auto">
          <a:xfrm>
            <a:off x="9770731" y="2270792"/>
            <a:ext cx="56668" cy="58288"/>
          </a:xfrm>
          <a:custGeom>
            <a:avLst/>
            <a:gdLst>
              <a:gd name="T0" fmla="*/ 19 w 26"/>
              <a:gd name="T1" fmla="*/ 26 h 26"/>
              <a:gd name="T2" fmla="*/ 15 w 26"/>
              <a:gd name="T3" fmla="*/ 24 h 26"/>
              <a:gd name="T4" fmla="*/ 2 w 26"/>
              <a:gd name="T5" fmla="*/ 11 h 26"/>
              <a:gd name="T6" fmla="*/ 2 w 26"/>
              <a:gd name="T7" fmla="*/ 2 h 26"/>
              <a:gd name="T8" fmla="*/ 10 w 26"/>
              <a:gd name="T9" fmla="*/ 2 h 26"/>
              <a:gd name="T10" fmla="*/ 23 w 26"/>
              <a:gd name="T11" fmla="*/ 15 h 26"/>
              <a:gd name="T12" fmla="*/ 23 w 26"/>
              <a:gd name="T13" fmla="*/ 24 h 26"/>
              <a:gd name="T14" fmla="*/ 19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19" y="26"/>
                </a:moveTo>
                <a:cubicBezTo>
                  <a:pt x="18" y="26"/>
                  <a:pt x="16" y="25"/>
                  <a:pt x="15" y="24"/>
                </a:cubicBezTo>
                <a:cubicBezTo>
                  <a:pt x="2" y="11"/>
                  <a:pt x="2" y="11"/>
                  <a:pt x="2" y="11"/>
                </a:cubicBezTo>
                <a:cubicBezTo>
                  <a:pt x="0" y="8"/>
                  <a:pt x="0" y="5"/>
                  <a:pt x="2" y="2"/>
                </a:cubicBezTo>
                <a:cubicBezTo>
                  <a:pt x="4" y="0"/>
                  <a:pt x="8" y="0"/>
                  <a:pt x="10" y="2"/>
                </a:cubicBezTo>
                <a:cubicBezTo>
                  <a:pt x="23" y="15"/>
                  <a:pt x="23" y="15"/>
                  <a:pt x="23" y="15"/>
                </a:cubicBezTo>
                <a:cubicBezTo>
                  <a:pt x="26" y="18"/>
                  <a:pt x="26" y="21"/>
                  <a:pt x="23" y="24"/>
                </a:cubicBezTo>
                <a:cubicBezTo>
                  <a:pt x="22" y="25"/>
                  <a:pt x="21" y="26"/>
                  <a:pt x="19" y="2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nvGrpSpPr>
          <p:cNvPr id="6" name="Group 5"/>
          <p:cNvGrpSpPr/>
          <p:nvPr/>
        </p:nvGrpSpPr>
        <p:grpSpPr>
          <a:xfrm>
            <a:off x="9218867" y="2535875"/>
            <a:ext cx="289823" cy="224816"/>
            <a:chOff x="8964790" y="2459832"/>
            <a:chExt cx="339725" cy="263525"/>
          </a:xfrm>
        </p:grpSpPr>
        <p:sp>
          <p:nvSpPr>
            <p:cNvPr id="147" name="Freeform 85"/>
            <p:cNvSpPr>
              <a:spLocks/>
            </p:cNvSpPr>
            <p:nvPr/>
          </p:nvSpPr>
          <p:spPr bwMode="auto">
            <a:xfrm>
              <a:off x="8964790" y="2459832"/>
              <a:ext cx="287337" cy="182563"/>
            </a:xfrm>
            <a:custGeom>
              <a:avLst/>
              <a:gdLst>
                <a:gd name="T0" fmla="*/ 84 w 132"/>
                <a:gd name="T1" fmla="*/ 84 h 84"/>
                <a:gd name="T2" fmla="*/ 47 w 132"/>
                <a:gd name="T3" fmla="*/ 84 h 84"/>
                <a:gd name="T4" fmla="*/ 27 w 132"/>
                <a:gd name="T5" fmla="*/ 12 h 84"/>
                <a:gd name="T6" fmla="*/ 6 w 132"/>
                <a:gd name="T7" fmla="*/ 12 h 84"/>
                <a:gd name="T8" fmla="*/ 0 w 132"/>
                <a:gd name="T9" fmla="*/ 6 h 84"/>
                <a:gd name="T10" fmla="*/ 6 w 132"/>
                <a:gd name="T11" fmla="*/ 0 h 84"/>
                <a:gd name="T12" fmla="*/ 32 w 132"/>
                <a:gd name="T13" fmla="*/ 0 h 84"/>
                <a:gd name="T14" fmla="*/ 38 w 132"/>
                <a:gd name="T15" fmla="*/ 5 h 84"/>
                <a:gd name="T16" fmla="*/ 52 w 132"/>
                <a:gd name="T17" fmla="*/ 72 h 84"/>
                <a:gd name="T18" fmla="*/ 126 w 132"/>
                <a:gd name="T19" fmla="*/ 72 h 84"/>
                <a:gd name="T20" fmla="*/ 126 w 132"/>
                <a:gd name="T21" fmla="*/ 72 h 84"/>
                <a:gd name="T22" fmla="*/ 132 w 132"/>
                <a:gd name="T23" fmla="*/ 78 h 84"/>
                <a:gd name="T24" fmla="*/ 126 w 132"/>
                <a:gd name="T25" fmla="*/ 84 h 84"/>
                <a:gd name="T26" fmla="*/ 84 w 132"/>
                <a:gd name="T2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84">
                  <a:moveTo>
                    <a:pt x="84" y="84"/>
                  </a:moveTo>
                  <a:cubicBezTo>
                    <a:pt x="48" y="84"/>
                    <a:pt x="47" y="84"/>
                    <a:pt x="47" y="84"/>
                  </a:cubicBezTo>
                  <a:cubicBezTo>
                    <a:pt x="42" y="83"/>
                    <a:pt x="41" y="83"/>
                    <a:pt x="27" y="12"/>
                  </a:cubicBezTo>
                  <a:cubicBezTo>
                    <a:pt x="6" y="12"/>
                    <a:pt x="6" y="12"/>
                    <a:pt x="6" y="12"/>
                  </a:cubicBezTo>
                  <a:cubicBezTo>
                    <a:pt x="3" y="12"/>
                    <a:pt x="0" y="9"/>
                    <a:pt x="0" y="6"/>
                  </a:cubicBezTo>
                  <a:cubicBezTo>
                    <a:pt x="0" y="3"/>
                    <a:pt x="3" y="0"/>
                    <a:pt x="6" y="0"/>
                  </a:cubicBezTo>
                  <a:cubicBezTo>
                    <a:pt x="32" y="0"/>
                    <a:pt x="32" y="0"/>
                    <a:pt x="32" y="0"/>
                  </a:cubicBezTo>
                  <a:cubicBezTo>
                    <a:pt x="35" y="0"/>
                    <a:pt x="37" y="2"/>
                    <a:pt x="38" y="5"/>
                  </a:cubicBezTo>
                  <a:cubicBezTo>
                    <a:pt x="43" y="32"/>
                    <a:pt x="50" y="62"/>
                    <a:pt x="52" y="72"/>
                  </a:cubicBezTo>
                  <a:cubicBezTo>
                    <a:pt x="64" y="72"/>
                    <a:pt x="101" y="72"/>
                    <a:pt x="126" y="72"/>
                  </a:cubicBezTo>
                  <a:cubicBezTo>
                    <a:pt x="126" y="72"/>
                    <a:pt x="126" y="72"/>
                    <a:pt x="126" y="72"/>
                  </a:cubicBezTo>
                  <a:cubicBezTo>
                    <a:pt x="129" y="72"/>
                    <a:pt x="132" y="75"/>
                    <a:pt x="132" y="78"/>
                  </a:cubicBezTo>
                  <a:cubicBezTo>
                    <a:pt x="132" y="81"/>
                    <a:pt x="129" y="84"/>
                    <a:pt x="126" y="84"/>
                  </a:cubicBezTo>
                  <a:cubicBezTo>
                    <a:pt x="108" y="84"/>
                    <a:pt x="95" y="84"/>
                    <a:pt x="84" y="84"/>
                  </a:cubicBezTo>
                  <a:close/>
                </a:path>
              </a:pathLst>
            </a:custGeom>
            <a:solidFill>
              <a:srgbClr val="0072C6"/>
            </a:solidFill>
            <a:ln w="6350">
              <a:solidFill>
                <a:schemeClr val="tx1"/>
              </a:solid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48" name="Freeform 86"/>
            <p:cNvSpPr>
              <a:spLocks/>
            </p:cNvSpPr>
            <p:nvPr/>
          </p:nvSpPr>
          <p:spPr bwMode="auto">
            <a:xfrm>
              <a:off x="9061628" y="2494757"/>
              <a:ext cx="242887" cy="25400"/>
            </a:xfrm>
            <a:custGeom>
              <a:avLst/>
              <a:gdLst>
                <a:gd name="T0" fmla="*/ 106 w 112"/>
                <a:gd name="T1" fmla="*/ 12 h 12"/>
                <a:gd name="T2" fmla="*/ 6 w 112"/>
                <a:gd name="T3" fmla="*/ 12 h 12"/>
                <a:gd name="T4" fmla="*/ 0 w 112"/>
                <a:gd name="T5" fmla="*/ 6 h 12"/>
                <a:gd name="T6" fmla="*/ 6 w 112"/>
                <a:gd name="T7" fmla="*/ 0 h 12"/>
                <a:gd name="T8" fmla="*/ 106 w 112"/>
                <a:gd name="T9" fmla="*/ 0 h 12"/>
                <a:gd name="T10" fmla="*/ 112 w 112"/>
                <a:gd name="T11" fmla="*/ 6 h 12"/>
                <a:gd name="T12" fmla="*/ 106 w 11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2" h="12">
                  <a:moveTo>
                    <a:pt x="106" y="12"/>
                  </a:moveTo>
                  <a:cubicBezTo>
                    <a:pt x="6" y="12"/>
                    <a:pt x="6" y="12"/>
                    <a:pt x="6" y="12"/>
                  </a:cubicBezTo>
                  <a:cubicBezTo>
                    <a:pt x="3" y="12"/>
                    <a:pt x="0" y="9"/>
                    <a:pt x="0" y="6"/>
                  </a:cubicBezTo>
                  <a:cubicBezTo>
                    <a:pt x="0" y="3"/>
                    <a:pt x="3" y="0"/>
                    <a:pt x="6" y="0"/>
                  </a:cubicBezTo>
                  <a:cubicBezTo>
                    <a:pt x="106" y="0"/>
                    <a:pt x="106" y="0"/>
                    <a:pt x="106" y="0"/>
                  </a:cubicBezTo>
                  <a:cubicBezTo>
                    <a:pt x="109" y="0"/>
                    <a:pt x="112" y="3"/>
                    <a:pt x="112" y="6"/>
                  </a:cubicBezTo>
                  <a:cubicBezTo>
                    <a:pt x="112" y="9"/>
                    <a:pt x="109" y="12"/>
                    <a:pt x="106" y="12"/>
                  </a:cubicBezTo>
                  <a:close/>
                </a:path>
              </a:pathLst>
            </a:custGeom>
            <a:solidFill>
              <a:srgbClr val="0072C6"/>
            </a:solidFill>
            <a:ln w="6350">
              <a:solidFill>
                <a:schemeClr val="tx1"/>
              </a:solid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49" name="Freeform 87"/>
            <p:cNvSpPr>
              <a:spLocks/>
            </p:cNvSpPr>
            <p:nvPr/>
          </p:nvSpPr>
          <p:spPr bwMode="auto">
            <a:xfrm>
              <a:off x="9079090" y="2537619"/>
              <a:ext cx="217487" cy="26988"/>
            </a:xfrm>
            <a:custGeom>
              <a:avLst/>
              <a:gdLst>
                <a:gd name="T0" fmla="*/ 94 w 100"/>
                <a:gd name="T1" fmla="*/ 12 h 12"/>
                <a:gd name="T2" fmla="*/ 6 w 100"/>
                <a:gd name="T3" fmla="*/ 12 h 12"/>
                <a:gd name="T4" fmla="*/ 0 w 100"/>
                <a:gd name="T5" fmla="*/ 6 h 12"/>
                <a:gd name="T6" fmla="*/ 6 w 100"/>
                <a:gd name="T7" fmla="*/ 0 h 12"/>
                <a:gd name="T8" fmla="*/ 94 w 100"/>
                <a:gd name="T9" fmla="*/ 0 h 12"/>
                <a:gd name="T10" fmla="*/ 100 w 100"/>
                <a:gd name="T11" fmla="*/ 6 h 12"/>
                <a:gd name="T12" fmla="*/ 94 w 10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00" h="12">
                  <a:moveTo>
                    <a:pt x="94" y="12"/>
                  </a:moveTo>
                  <a:cubicBezTo>
                    <a:pt x="6" y="12"/>
                    <a:pt x="6" y="12"/>
                    <a:pt x="6" y="12"/>
                  </a:cubicBezTo>
                  <a:cubicBezTo>
                    <a:pt x="3" y="12"/>
                    <a:pt x="0" y="9"/>
                    <a:pt x="0" y="6"/>
                  </a:cubicBezTo>
                  <a:cubicBezTo>
                    <a:pt x="0" y="3"/>
                    <a:pt x="3" y="0"/>
                    <a:pt x="6" y="0"/>
                  </a:cubicBezTo>
                  <a:cubicBezTo>
                    <a:pt x="94" y="0"/>
                    <a:pt x="94" y="0"/>
                    <a:pt x="94" y="0"/>
                  </a:cubicBezTo>
                  <a:cubicBezTo>
                    <a:pt x="97" y="0"/>
                    <a:pt x="100" y="3"/>
                    <a:pt x="100" y="6"/>
                  </a:cubicBezTo>
                  <a:cubicBezTo>
                    <a:pt x="100" y="9"/>
                    <a:pt x="97" y="12"/>
                    <a:pt x="94" y="12"/>
                  </a:cubicBezTo>
                  <a:close/>
                </a:path>
              </a:pathLst>
            </a:custGeom>
            <a:solidFill>
              <a:srgbClr val="0072C6"/>
            </a:solidFill>
            <a:ln w="6350">
              <a:solidFill>
                <a:schemeClr val="tx1"/>
              </a:solid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50" name="Freeform 88"/>
            <p:cNvSpPr>
              <a:spLocks/>
            </p:cNvSpPr>
            <p:nvPr/>
          </p:nvSpPr>
          <p:spPr bwMode="auto">
            <a:xfrm>
              <a:off x="9087028" y="2572544"/>
              <a:ext cx="192087" cy="26988"/>
            </a:xfrm>
            <a:custGeom>
              <a:avLst/>
              <a:gdLst>
                <a:gd name="T0" fmla="*/ 82 w 88"/>
                <a:gd name="T1" fmla="*/ 12 h 12"/>
                <a:gd name="T2" fmla="*/ 6 w 88"/>
                <a:gd name="T3" fmla="*/ 12 h 12"/>
                <a:gd name="T4" fmla="*/ 0 w 88"/>
                <a:gd name="T5" fmla="*/ 6 h 12"/>
                <a:gd name="T6" fmla="*/ 6 w 88"/>
                <a:gd name="T7" fmla="*/ 0 h 12"/>
                <a:gd name="T8" fmla="*/ 82 w 88"/>
                <a:gd name="T9" fmla="*/ 0 h 12"/>
                <a:gd name="T10" fmla="*/ 88 w 88"/>
                <a:gd name="T11" fmla="*/ 6 h 12"/>
                <a:gd name="T12" fmla="*/ 82 w 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8" h="12">
                  <a:moveTo>
                    <a:pt x="82" y="12"/>
                  </a:moveTo>
                  <a:cubicBezTo>
                    <a:pt x="6" y="12"/>
                    <a:pt x="6" y="12"/>
                    <a:pt x="6" y="12"/>
                  </a:cubicBezTo>
                  <a:cubicBezTo>
                    <a:pt x="3" y="12"/>
                    <a:pt x="0" y="9"/>
                    <a:pt x="0" y="6"/>
                  </a:cubicBezTo>
                  <a:cubicBezTo>
                    <a:pt x="0" y="3"/>
                    <a:pt x="3" y="0"/>
                    <a:pt x="6" y="0"/>
                  </a:cubicBezTo>
                  <a:cubicBezTo>
                    <a:pt x="82" y="0"/>
                    <a:pt x="82" y="0"/>
                    <a:pt x="82" y="0"/>
                  </a:cubicBezTo>
                  <a:cubicBezTo>
                    <a:pt x="85" y="0"/>
                    <a:pt x="88" y="3"/>
                    <a:pt x="88" y="6"/>
                  </a:cubicBezTo>
                  <a:cubicBezTo>
                    <a:pt x="88" y="9"/>
                    <a:pt x="85" y="12"/>
                    <a:pt x="82" y="12"/>
                  </a:cubicBezTo>
                  <a:close/>
                </a:path>
              </a:pathLst>
            </a:custGeom>
            <a:solidFill>
              <a:srgbClr val="0072C6"/>
            </a:solidFill>
            <a:ln w="6350">
              <a:solidFill>
                <a:schemeClr val="tx1"/>
              </a:solid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51" name="Freeform 150"/>
            <p:cNvSpPr>
              <a:spLocks noChangeArrowheads="1"/>
            </p:cNvSpPr>
            <p:nvPr/>
          </p:nvSpPr>
          <p:spPr bwMode="auto">
            <a:xfrm>
              <a:off x="9045753" y="2647157"/>
              <a:ext cx="76200" cy="76200"/>
            </a:xfrm>
            <a:custGeom>
              <a:avLst/>
              <a:gdLst>
                <a:gd name="connsiteX0" fmla="*/ 37306 w 76200"/>
                <a:gd name="connsiteY0" fmla="*/ 25400 h 76200"/>
                <a:gd name="connsiteX1" fmla="*/ 25400 w 76200"/>
                <a:gd name="connsiteY1" fmla="*/ 37307 h 76200"/>
                <a:gd name="connsiteX2" fmla="*/ 37306 w 76200"/>
                <a:gd name="connsiteY2" fmla="*/ 49214 h 76200"/>
                <a:gd name="connsiteX3" fmla="*/ 49212 w 76200"/>
                <a:gd name="connsiteY3" fmla="*/ 37307 h 76200"/>
                <a:gd name="connsiteX4" fmla="*/ 37306 w 76200"/>
                <a:gd name="connsiteY4" fmla="*/ 25400 h 76200"/>
                <a:gd name="connsiteX5" fmla="*/ 38100 w 76200"/>
                <a:gd name="connsiteY5" fmla="*/ 0 h 76200"/>
                <a:gd name="connsiteX6" fmla="*/ 76200 w 76200"/>
                <a:gd name="connsiteY6" fmla="*/ 38100 h 76200"/>
                <a:gd name="connsiteX7" fmla="*/ 38100 w 76200"/>
                <a:gd name="connsiteY7" fmla="*/ 76200 h 76200"/>
                <a:gd name="connsiteX8" fmla="*/ 0 w 76200"/>
                <a:gd name="connsiteY8" fmla="*/ 38100 h 76200"/>
                <a:gd name="connsiteX9" fmla="*/ 38100 w 76200"/>
                <a:gd name="connsiteY9" fmla="*/ 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76200">
                  <a:moveTo>
                    <a:pt x="37306" y="25400"/>
                  </a:moveTo>
                  <a:cubicBezTo>
                    <a:pt x="30730" y="25400"/>
                    <a:pt x="25400" y="30731"/>
                    <a:pt x="25400" y="37307"/>
                  </a:cubicBezTo>
                  <a:cubicBezTo>
                    <a:pt x="25400" y="43883"/>
                    <a:pt x="30730" y="49214"/>
                    <a:pt x="37306" y="49214"/>
                  </a:cubicBezTo>
                  <a:cubicBezTo>
                    <a:pt x="43882" y="49214"/>
                    <a:pt x="49212" y="43883"/>
                    <a:pt x="49212" y="37307"/>
                  </a:cubicBezTo>
                  <a:cubicBezTo>
                    <a:pt x="49212" y="30731"/>
                    <a:pt x="43882" y="25400"/>
                    <a:pt x="37306" y="25400"/>
                  </a:cubicBezTo>
                  <a:close/>
                  <a:moveTo>
                    <a:pt x="38100" y="0"/>
                  </a:moveTo>
                  <a:cubicBezTo>
                    <a:pt x="59142" y="0"/>
                    <a:pt x="76200" y="17058"/>
                    <a:pt x="76200" y="38100"/>
                  </a:cubicBezTo>
                  <a:cubicBezTo>
                    <a:pt x="76200" y="59142"/>
                    <a:pt x="59142" y="76200"/>
                    <a:pt x="38100" y="76200"/>
                  </a:cubicBezTo>
                  <a:cubicBezTo>
                    <a:pt x="17058" y="76200"/>
                    <a:pt x="0" y="59142"/>
                    <a:pt x="0" y="38100"/>
                  </a:cubicBezTo>
                  <a:cubicBezTo>
                    <a:pt x="0" y="17058"/>
                    <a:pt x="17058" y="0"/>
                    <a:pt x="38100" y="0"/>
                  </a:cubicBezTo>
                  <a:close/>
                </a:path>
              </a:pathLst>
            </a:custGeom>
            <a:solidFill>
              <a:srgbClr val="0072C6"/>
            </a:solidFill>
            <a:ln w="6350">
              <a:solidFill>
                <a:schemeClr val="tx1"/>
              </a:solidFill>
              <a:round/>
              <a:headEnd/>
              <a:tailEnd/>
            </a:ln>
            <a:extLst/>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ysClr val="windowText" lastClr="000000"/>
                </a:solidFill>
              </a:endParaRPr>
            </a:p>
          </p:txBody>
        </p:sp>
        <p:sp>
          <p:nvSpPr>
            <p:cNvPr id="152" name="Freeform 151"/>
            <p:cNvSpPr>
              <a:spLocks noChangeArrowheads="1"/>
            </p:cNvSpPr>
            <p:nvPr/>
          </p:nvSpPr>
          <p:spPr bwMode="auto">
            <a:xfrm>
              <a:off x="9174339" y="2647157"/>
              <a:ext cx="77788" cy="76200"/>
            </a:xfrm>
            <a:custGeom>
              <a:avLst/>
              <a:gdLst>
                <a:gd name="connsiteX0" fmla="*/ 38894 w 77788"/>
                <a:gd name="connsiteY0" fmla="*/ 25400 h 76200"/>
                <a:gd name="connsiteX1" fmla="*/ 25400 w 77788"/>
                <a:gd name="connsiteY1" fmla="*/ 37307 h 76200"/>
                <a:gd name="connsiteX2" fmla="*/ 38894 w 77788"/>
                <a:gd name="connsiteY2" fmla="*/ 49214 h 76200"/>
                <a:gd name="connsiteX3" fmla="*/ 52388 w 77788"/>
                <a:gd name="connsiteY3" fmla="*/ 37307 h 76200"/>
                <a:gd name="connsiteX4" fmla="*/ 38894 w 77788"/>
                <a:gd name="connsiteY4" fmla="*/ 25400 h 76200"/>
                <a:gd name="connsiteX5" fmla="*/ 38894 w 77788"/>
                <a:gd name="connsiteY5" fmla="*/ 0 h 76200"/>
                <a:gd name="connsiteX6" fmla="*/ 77788 w 77788"/>
                <a:gd name="connsiteY6" fmla="*/ 38100 h 76200"/>
                <a:gd name="connsiteX7" fmla="*/ 38894 w 77788"/>
                <a:gd name="connsiteY7" fmla="*/ 76200 h 76200"/>
                <a:gd name="connsiteX8" fmla="*/ 0 w 77788"/>
                <a:gd name="connsiteY8" fmla="*/ 38100 h 76200"/>
                <a:gd name="connsiteX9" fmla="*/ 38894 w 77788"/>
                <a:gd name="connsiteY9" fmla="*/ 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88" h="76200">
                  <a:moveTo>
                    <a:pt x="38894" y="25400"/>
                  </a:moveTo>
                  <a:cubicBezTo>
                    <a:pt x="31441" y="25400"/>
                    <a:pt x="25400" y="30731"/>
                    <a:pt x="25400" y="37307"/>
                  </a:cubicBezTo>
                  <a:cubicBezTo>
                    <a:pt x="25400" y="43883"/>
                    <a:pt x="31441" y="49214"/>
                    <a:pt x="38894" y="49214"/>
                  </a:cubicBezTo>
                  <a:cubicBezTo>
                    <a:pt x="46347" y="49214"/>
                    <a:pt x="52388" y="43883"/>
                    <a:pt x="52388" y="37307"/>
                  </a:cubicBezTo>
                  <a:cubicBezTo>
                    <a:pt x="52388" y="30731"/>
                    <a:pt x="46347" y="25400"/>
                    <a:pt x="38894" y="25400"/>
                  </a:cubicBezTo>
                  <a:close/>
                  <a:moveTo>
                    <a:pt x="38894" y="0"/>
                  </a:moveTo>
                  <a:cubicBezTo>
                    <a:pt x="60375" y="0"/>
                    <a:pt x="77788" y="17058"/>
                    <a:pt x="77788" y="38100"/>
                  </a:cubicBezTo>
                  <a:cubicBezTo>
                    <a:pt x="77788" y="59142"/>
                    <a:pt x="60375" y="76200"/>
                    <a:pt x="38894" y="76200"/>
                  </a:cubicBezTo>
                  <a:cubicBezTo>
                    <a:pt x="17413" y="76200"/>
                    <a:pt x="0" y="59142"/>
                    <a:pt x="0" y="38100"/>
                  </a:cubicBezTo>
                  <a:cubicBezTo>
                    <a:pt x="0" y="17058"/>
                    <a:pt x="17413" y="0"/>
                    <a:pt x="38894" y="0"/>
                  </a:cubicBezTo>
                  <a:close/>
                </a:path>
              </a:pathLst>
            </a:custGeom>
            <a:solidFill>
              <a:srgbClr val="0072C6"/>
            </a:solidFill>
            <a:ln w="6350">
              <a:solidFill>
                <a:schemeClr val="tx1"/>
              </a:solidFill>
              <a:round/>
              <a:headEnd/>
              <a:tailEnd/>
            </a:ln>
            <a:extLst/>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ysClr val="windowText" lastClr="000000"/>
                </a:solidFill>
              </a:endParaRPr>
            </a:p>
          </p:txBody>
        </p:sp>
      </p:grpSp>
      <p:grpSp>
        <p:nvGrpSpPr>
          <p:cNvPr id="153" name="Group 152"/>
          <p:cNvGrpSpPr/>
          <p:nvPr/>
        </p:nvGrpSpPr>
        <p:grpSpPr>
          <a:xfrm>
            <a:off x="9633106" y="4069616"/>
            <a:ext cx="312487" cy="278486"/>
            <a:chOff x="9147175" y="4252913"/>
            <a:chExt cx="306388" cy="273050"/>
          </a:xfrm>
        </p:grpSpPr>
        <p:sp>
          <p:nvSpPr>
            <p:cNvPr id="166" name="Freeform 93"/>
            <p:cNvSpPr>
              <a:spLocks/>
            </p:cNvSpPr>
            <p:nvPr/>
          </p:nvSpPr>
          <p:spPr bwMode="auto">
            <a:xfrm>
              <a:off x="9153525" y="4252913"/>
              <a:ext cx="47625" cy="79375"/>
            </a:xfrm>
            <a:custGeom>
              <a:avLst/>
              <a:gdLst>
                <a:gd name="T0" fmla="*/ 30 w 30"/>
                <a:gd name="T1" fmla="*/ 50 h 50"/>
                <a:gd name="T2" fmla="*/ 0 w 30"/>
                <a:gd name="T3" fmla="*/ 50 h 50"/>
                <a:gd name="T4" fmla="*/ 0 w 30"/>
                <a:gd name="T5" fmla="*/ 43 h 50"/>
                <a:gd name="T6" fmla="*/ 11 w 30"/>
                <a:gd name="T7" fmla="*/ 43 h 50"/>
                <a:gd name="T8" fmla="*/ 11 w 30"/>
                <a:gd name="T9" fmla="*/ 8 h 50"/>
                <a:gd name="T10" fmla="*/ 0 w 30"/>
                <a:gd name="T11" fmla="*/ 10 h 50"/>
                <a:gd name="T12" fmla="*/ 0 w 30"/>
                <a:gd name="T13" fmla="*/ 4 h 50"/>
                <a:gd name="T14" fmla="*/ 19 w 30"/>
                <a:gd name="T15" fmla="*/ 0 h 50"/>
                <a:gd name="T16" fmla="*/ 19 w 30"/>
                <a:gd name="T17" fmla="*/ 43 h 50"/>
                <a:gd name="T18" fmla="*/ 30 w 30"/>
                <a:gd name="T19" fmla="*/ 43 h 50"/>
                <a:gd name="T20" fmla="*/ 30 w 30"/>
                <a:gd name="T2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50">
                  <a:moveTo>
                    <a:pt x="30" y="50"/>
                  </a:moveTo>
                  <a:lnTo>
                    <a:pt x="0" y="50"/>
                  </a:lnTo>
                  <a:lnTo>
                    <a:pt x="0" y="43"/>
                  </a:lnTo>
                  <a:lnTo>
                    <a:pt x="11" y="43"/>
                  </a:lnTo>
                  <a:lnTo>
                    <a:pt x="11" y="8"/>
                  </a:lnTo>
                  <a:lnTo>
                    <a:pt x="0" y="10"/>
                  </a:lnTo>
                  <a:lnTo>
                    <a:pt x="0" y="4"/>
                  </a:lnTo>
                  <a:lnTo>
                    <a:pt x="19" y="0"/>
                  </a:lnTo>
                  <a:lnTo>
                    <a:pt x="19" y="43"/>
                  </a:lnTo>
                  <a:lnTo>
                    <a:pt x="30" y="43"/>
                  </a:lnTo>
                  <a:lnTo>
                    <a:pt x="30" y="5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67" name="Freeform 166"/>
            <p:cNvSpPr>
              <a:spLocks/>
            </p:cNvSpPr>
            <p:nvPr/>
          </p:nvSpPr>
          <p:spPr bwMode="auto">
            <a:xfrm>
              <a:off x="9210675" y="4252913"/>
              <a:ext cx="53975" cy="79375"/>
            </a:xfrm>
            <a:custGeom>
              <a:avLst/>
              <a:gdLst>
                <a:gd name="connsiteX0" fmla="*/ 26988 w 53975"/>
                <a:gd name="connsiteY0" fmla="*/ 7937 h 79375"/>
                <a:gd name="connsiteX1" fmla="*/ 12700 w 53975"/>
                <a:gd name="connsiteY1" fmla="*/ 39687 h 79375"/>
                <a:gd name="connsiteX2" fmla="*/ 26988 w 53975"/>
                <a:gd name="connsiteY2" fmla="*/ 71437 h 79375"/>
                <a:gd name="connsiteX3" fmla="*/ 41276 w 53975"/>
                <a:gd name="connsiteY3" fmla="*/ 39687 h 79375"/>
                <a:gd name="connsiteX4" fmla="*/ 26988 w 53975"/>
                <a:gd name="connsiteY4" fmla="*/ 7937 h 79375"/>
                <a:gd name="connsiteX5" fmla="*/ 28067 w 53975"/>
                <a:gd name="connsiteY5" fmla="*/ 0 h 79375"/>
                <a:gd name="connsiteX6" fmla="*/ 53975 w 53975"/>
                <a:gd name="connsiteY6" fmla="*/ 38615 h 79375"/>
                <a:gd name="connsiteX7" fmla="*/ 47498 w 53975"/>
                <a:gd name="connsiteY7" fmla="*/ 68649 h 79375"/>
                <a:gd name="connsiteX8" fmla="*/ 25908 w 53975"/>
                <a:gd name="connsiteY8" fmla="*/ 79375 h 79375"/>
                <a:gd name="connsiteX9" fmla="*/ 8636 w 53975"/>
                <a:gd name="connsiteY9" fmla="*/ 70794 h 79375"/>
                <a:gd name="connsiteX10" fmla="*/ 0 w 53975"/>
                <a:gd name="connsiteY10" fmla="*/ 40760 h 79375"/>
                <a:gd name="connsiteX11" fmla="*/ 8636 w 53975"/>
                <a:gd name="connsiteY11" fmla="*/ 10727 h 79375"/>
                <a:gd name="connsiteX12" fmla="*/ 28067 w 53975"/>
                <a:gd name="connsiteY12" fmla="*/ 0 h 79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75" h="79375">
                  <a:moveTo>
                    <a:pt x="26988" y="7937"/>
                  </a:moveTo>
                  <a:cubicBezTo>
                    <a:pt x="19097" y="7937"/>
                    <a:pt x="12700" y="22152"/>
                    <a:pt x="12700" y="39687"/>
                  </a:cubicBezTo>
                  <a:cubicBezTo>
                    <a:pt x="12700" y="57222"/>
                    <a:pt x="19097" y="71437"/>
                    <a:pt x="26988" y="71437"/>
                  </a:cubicBezTo>
                  <a:cubicBezTo>
                    <a:pt x="34879" y="71437"/>
                    <a:pt x="41276" y="57222"/>
                    <a:pt x="41276" y="39687"/>
                  </a:cubicBezTo>
                  <a:cubicBezTo>
                    <a:pt x="41276" y="22152"/>
                    <a:pt x="34879" y="7937"/>
                    <a:pt x="26988" y="7937"/>
                  </a:cubicBezTo>
                  <a:close/>
                  <a:moveTo>
                    <a:pt x="28067" y="0"/>
                  </a:moveTo>
                  <a:cubicBezTo>
                    <a:pt x="45339" y="0"/>
                    <a:pt x="53975" y="12872"/>
                    <a:pt x="53975" y="38615"/>
                  </a:cubicBezTo>
                  <a:cubicBezTo>
                    <a:pt x="53975" y="53632"/>
                    <a:pt x="51816" y="62213"/>
                    <a:pt x="47498" y="68649"/>
                  </a:cubicBezTo>
                  <a:cubicBezTo>
                    <a:pt x="43180" y="77230"/>
                    <a:pt x="34544" y="79375"/>
                    <a:pt x="25908" y="79375"/>
                  </a:cubicBezTo>
                  <a:cubicBezTo>
                    <a:pt x="19431" y="79375"/>
                    <a:pt x="12954" y="77230"/>
                    <a:pt x="8636" y="70794"/>
                  </a:cubicBezTo>
                  <a:cubicBezTo>
                    <a:pt x="2159" y="64358"/>
                    <a:pt x="0" y="53632"/>
                    <a:pt x="0" y="40760"/>
                  </a:cubicBezTo>
                  <a:cubicBezTo>
                    <a:pt x="0" y="27889"/>
                    <a:pt x="2159" y="17162"/>
                    <a:pt x="8636" y="10727"/>
                  </a:cubicBezTo>
                  <a:cubicBezTo>
                    <a:pt x="12954" y="2146"/>
                    <a:pt x="19431" y="0"/>
                    <a:pt x="28067"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ysClr val="windowText" lastClr="000000"/>
                </a:solidFill>
              </a:endParaRPr>
            </a:p>
          </p:txBody>
        </p:sp>
        <p:sp>
          <p:nvSpPr>
            <p:cNvPr id="168" name="Freeform 96"/>
            <p:cNvSpPr>
              <a:spLocks/>
            </p:cNvSpPr>
            <p:nvPr/>
          </p:nvSpPr>
          <p:spPr bwMode="auto">
            <a:xfrm>
              <a:off x="9277350" y="4252913"/>
              <a:ext cx="47625" cy="79375"/>
            </a:xfrm>
            <a:custGeom>
              <a:avLst/>
              <a:gdLst>
                <a:gd name="T0" fmla="*/ 30 w 30"/>
                <a:gd name="T1" fmla="*/ 50 h 50"/>
                <a:gd name="T2" fmla="*/ 1 w 30"/>
                <a:gd name="T3" fmla="*/ 50 h 50"/>
                <a:gd name="T4" fmla="*/ 1 w 30"/>
                <a:gd name="T5" fmla="*/ 43 h 50"/>
                <a:gd name="T6" fmla="*/ 12 w 30"/>
                <a:gd name="T7" fmla="*/ 43 h 50"/>
                <a:gd name="T8" fmla="*/ 12 w 30"/>
                <a:gd name="T9" fmla="*/ 8 h 50"/>
                <a:gd name="T10" fmla="*/ 0 w 30"/>
                <a:gd name="T11" fmla="*/ 10 h 50"/>
                <a:gd name="T12" fmla="*/ 0 w 30"/>
                <a:gd name="T13" fmla="*/ 4 h 50"/>
                <a:gd name="T14" fmla="*/ 19 w 30"/>
                <a:gd name="T15" fmla="*/ 0 h 50"/>
                <a:gd name="T16" fmla="*/ 19 w 30"/>
                <a:gd name="T17" fmla="*/ 43 h 50"/>
                <a:gd name="T18" fmla="*/ 30 w 30"/>
                <a:gd name="T19" fmla="*/ 43 h 50"/>
                <a:gd name="T20" fmla="*/ 30 w 30"/>
                <a:gd name="T2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50">
                  <a:moveTo>
                    <a:pt x="30" y="50"/>
                  </a:moveTo>
                  <a:lnTo>
                    <a:pt x="1" y="50"/>
                  </a:lnTo>
                  <a:lnTo>
                    <a:pt x="1" y="43"/>
                  </a:lnTo>
                  <a:lnTo>
                    <a:pt x="12" y="43"/>
                  </a:lnTo>
                  <a:lnTo>
                    <a:pt x="12" y="8"/>
                  </a:lnTo>
                  <a:lnTo>
                    <a:pt x="0" y="10"/>
                  </a:lnTo>
                  <a:lnTo>
                    <a:pt x="0" y="4"/>
                  </a:lnTo>
                  <a:lnTo>
                    <a:pt x="19" y="0"/>
                  </a:lnTo>
                  <a:lnTo>
                    <a:pt x="19" y="43"/>
                  </a:lnTo>
                  <a:lnTo>
                    <a:pt x="30" y="43"/>
                  </a:lnTo>
                  <a:lnTo>
                    <a:pt x="30" y="5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69" name="Freeform 168"/>
            <p:cNvSpPr>
              <a:spLocks/>
            </p:cNvSpPr>
            <p:nvPr/>
          </p:nvSpPr>
          <p:spPr bwMode="auto">
            <a:xfrm>
              <a:off x="9336088" y="4252913"/>
              <a:ext cx="53975" cy="79375"/>
            </a:xfrm>
            <a:custGeom>
              <a:avLst/>
              <a:gdLst>
                <a:gd name="connsiteX0" fmla="*/ 26988 w 53975"/>
                <a:gd name="connsiteY0" fmla="*/ 7937 h 79375"/>
                <a:gd name="connsiteX1" fmla="*/ 12700 w 53975"/>
                <a:gd name="connsiteY1" fmla="*/ 39687 h 79375"/>
                <a:gd name="connsiteX2" fmla="*/ 26988 w 53975"/>
                <a:gd name="connsiteY2" fmla="*/ 71437 h 79375"/>
                <a:gd name="connsiteX3" fmla="*/ 41276 w 53975"/>
                <a:gd name="connsiteY3" fmla="*/ 39687 h 79375"/>
                <a:gd name="connsiteX4" fmla="*/ 26988 w 53975"/>
                <a:gd name="connsiteY4" fmla="*/ 7937 h 79375"/>
                <a:gd name="connsiteX5" fmla="*/ 28067 w 53975"/>
                <a:gd name="connsiteY5" fmla="*/ 0 h 79375"/>
                <a:gd name="connsiteX6" fmla="*/ 53975 w 53975"/>
                <a:gd name="connsiteY6" fmla="*/ 38615 h 79375"/>
                <a:gd name="connsiteX7" fmla="*/ 47498 w 53975"/>
                <a:gd name="connsiteY7" fmla="*/ 68649 h 79375"/>
                <a:gd name="connsiteX8" fmla="*/ 25908 w 53975"/>
                <a:gd name="connsiteY8" fmla="*/ 79375 h 79375"/>
                <a:gd name="connsiteX9" fmla="*/ 6477 w 53975"/>
                <a:gd name="connsiteY9" fmla="*/ 70794 h 79375"/>
                <a:gd name="connsiteX10" fmla="*/ 0 w 53975"/>
                <a:gd name="connsiteY10" fmla="*/ 40760 h 79375"/>
                <a:gd name="connsiteX11" fmla="*/ 6477 w 53975"/>
                <a:gd name="connsiteY11" fmla="*/ 10727 h 79375"/>
                <a:gd name="connsiteX12" fmla="*/ 28067 w 53975"/>
                <a:gd name="connsiteY12" fmla="*/ 0 h 79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75" h="79375">
                  <a:moveTo>
                    <a:pt x="26988" y="7937"/>
                  </a:moveTo>
                  <a:cubicBezTo>
                    <a:pt x="19097" y="7937"/>
                    <a:pt x="12700" y="22152"/>
                    <a:pt x="12700" y="39687"/>
                  </a:cubicBezTo>
                  <a:cubicBezTo>
                    <a:pt x="12700" y="57222"/>
                    <a:pt x="19097" y="71437"/>
                    <a:pt x="26988" y="71437"/>
                  </a:cubicBezTo>
                  <a:cubicBezTo>
                    <a:pt x="34879" y="71437"/>
                    <a:pt x="41276" y="57222"/>
                    <a:pt x="41276" y="39687"/>
                  </a:cubicBezTo>
                  <a:cubicBezTo>
                    <a:pt x="41276" y="22152"/>
                    <a:pt x="34879" y="7937"/>
                    <a:pt x="26988" y="7937"/>
                  </a:cubicBezTo>
                  <a:close/>
                  <a:moveTo>
                    <a:pt x="28067" y="0"/>
                  </a:moveTo>
                  <a:cubicBezTo>
                    <a:pt x="45339" y="0"/>
                    <a:pt x="53975" y="12872"/>
                    <a:pt x="53975" y="38615"/>
                  </a:cubicBezTo>
                  <a:cubicBezTo>
                    <a:pt x="53975" y="53632"/>
                    <a:pt x="51816" y="62213"/>
                    <a:pt x="47498" y="68649"/>
                  </a:cubicBezTo>
                  <a:cubicBezTo>
                    <a:pt x="41021" y="77230"/>
                    <a:pt x="34544" y="79375"/>
                    <a:pt x="25908" y="79375"/>
                  </a:cubicBezTo>
                  <a:cubicBezTo>
                    <a:pt x="17272" y="79375"/>
                    <a:pt x="10795" y="77230"/>
                    <a:pt x="6477" y="70794"/>
                  </a:cubicBezTo>
                  <a:cubicBezTo>
                    <a:pt x="2159" y="64358"/>
                    <a:pt x="0" y="53632"/>
                    <a:pt x="0" y="40760"/>
                  </a:cubicBezTo>
                  <a:cubicBezTo>
                    <a:pt x="0" y="27889"/>
                    <a:pt x="2159" y="17162"/>
                    <a:pt x="6477" y="10727"/>
                  </a:cubicBezTo>
                  <a:cubicBezTo>
                    <a:pt x="12954" y="2146"/>
                    <a:pt x="19431" y="0"/>
                    <a:pt x="28067"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ysClr val="windowText" lastClr="000000"/>
                </a:solidFill>
              </a:endParaRPr>
            </a:p>
          </p:txBody>
        </p:sp>
        <p:sp>
          <p:nvSpPr>
            <p:cNvPr id="170" name="Freeform 99"/>
            <p:cNvSpPr>
              <a:spLocks/>
            </p:cNvSpPr>
            <p:nvPr/>
          </p:nvSpPr>
          <p:spPr bwMode="auto">
            <a:xfrm>
              <a:off x="9404350" y="4252913"/>
              <a:ext cx="47625" cy="79375"/>
            </a:xfrm>
            <a:custGeom>
              <a:avLst/>
              <a:gdLst>
                <a:gd name="T0" fmla="*/ 30 w 30"/>
                <a:gd name="T1" fmla="*/ 50 h 50"/>
                <a:gd name="T2" fmla="*/ 0 w 30"/>
                <a:gd name="T3" fmla="*/ 50 h 50"/>
                <a:gd name="T4" fmla="*/ 0 w 30"/>
                <a:gd name="T5" fmla="*/ 43 h 50"/>
                <a:gd name="T6" fmla="*/ 11 w 30"/>
                <a:gd name="T7" fmla="*/ 43 h 50"/>
                <a:gd name="T8" fmla="*/ 11 w 30"/>
                <a:gd name="T9" fmla="*/ 8 h 50"/>
                <a:gd name="T10" fmla="*/ 0 w 30"/>
                <a:gd name="T11" fmla="*/ 10 h 50"/>
                <a:gd name="T12" fmla="*/ 0 w 30"/>
                <a:gd name="T13" fmla="*/ 4 h 50"/>
                <a:gd name="T14" fmla="*/ 19 w 30"/>
                <a:gd name="T15" fmla="*/ 0 h 50"/>
                <a:gd name="T16" fmla="*/ 19 w 30"/>
                <a:gd name="T17" fmla="*/ 43 h 50"/>
                <a:gd name="T18" fmla="*/ 30 w 30"/>
                <a:gd name="T19" fmla="*/ 43 h 50"/>
                <a:gd name="T20" fmla="*/ 30 w 30"/>
                <a:gd name="T2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50">
                  <a:moveTo>
                    <a:pt x="30" y="50"/>
                  </a:moveTo>
                  <a:lnTo>
                    <a:pt x="0" y="50"/>
                  </a:lnTo>
                  <a:lnTo>
                    <a:pt x="0" y="43"/>
                  </a:lnTo>
                  <a:lnTo>
                    <a:pt x="11" y="43"/>
                  </a:lnTo>
                  <a:lnTo>
                    <a:pt x="11" y="8"/>
                  </a:lnTo>
                  <a:lnTo>
                    <a:pt x="0" y="10"/>
                  </a:lnTo>
                  <a:lnTo>
                    <a:pt x="0" y="4"/>
                  </a:lnTo>
                  <a:lnTo>
                    <a:pt x="19" y="0"/>
                  </a:lnTo>
                  <a:lnTo>
                    <a:pt x="19" y="43"/>
                  </a:lnTo>
                  <a:lnTo>
                    <a:pt x="30" y="43"/>
                  </a:lnTo>
                  <a:lnTo>
                    <a:pt x="30" y="5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71" name="Freeform 170"/>
            <p:cNvSpPr>
              <a:spLocks/>
            </p:cNvSpPr>
            <p:nvPr/>
          </p:nvSpPr>
          <p:spPr bwMode="auto">
            <a:xfrm>
              <a:off x="9147175" y="4349750"/>
              <a:ext cx="53975" cy="82550"/>
            </a:xfrm>
            <a:custGeom>
              <a:avLst/>
              <a:gdLst>
                <a:gd name="connsiteX0" fmla="*/ 26988 w 53975"/>
                <a:gd name="connsiteY0" fmla="*/ 11113 h 82550"/>
                <a:gd name="connsiteX1" fmla="*/ 12700 w 53975"/>
                <a:gd name="connsiteY1" fmla="*/ 41276 h 82550"/>
                <a:gd name="connsiteX2" fmla="*/ 26988 w 53975"/>
                <a:gd name="connsiteY2" fmla="*/ 71439 h 82550"/>
                <a:gd name="connsiteX3" fmla="*/ 41276 w 53975"/>
                <a:gd name="connsiteY3" fmla="*/ 41276 h 82550"/>
                <a:gd name="connsiteX4" fmla="*/ 26988 w 53975"/>
                <a:gd name="connsiteY4" fmla="*/ 11113 h 82550"/>
                <a:gd name="connsiteX5" fmla="*/ 28067 w 53975"/>
                <a:gd name="connsiteY5" fmla="*/ 0 h 82550"/>
                <a:gd name="connsiteX6" fmla="*/ 53975 w 53975"/>
                <a:gd name="connsiteY6" fmla="*/ 41275 h 82550"/>
                <a:gd name="connsiteX7" fmla="*/ 47498 w 53975"/>
                <a:gd name="connsiteY7" fmla="*/ 71688 h 82550"/>
                <a:gd name="connsiteX8" fmla="*/ 28067 w 53975"/>
                <a:gd name="connsiteY8" fmla="*/ 82550 h 82550"/>
                <a:gd name="connsiteX9" fmla="*/ 8636 w 53975"/>
                <a:gd name="connsiteY9" fmla="*/ 71688 h 82550"/>
                <a:gd name="connsiteX10" fmla="*/ 0 w 53975"/>
                <a:gd name="connsiteY10" fmla="*/ 43448 h 82550"/>
                <a:gd name="connsiteX11" fmla="*/ 8636 w 53975"/>
                <a:gd name="connsiteY11" fmla="*/ 10862 h 82550"/>
                <a:gd name="connsiteX12" fmla="*/ 28067 w 53975"/>
                <a:gd name="connsiteY12" fmla="*/ 0 h 8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75" h="82550">
                  <a:moveTo>
                    <a:pt x="26988" y="11113"/>
                  </a:moveTo>
                  <a:cubicBezTo>
                    <a:pt x="19097" y="11113"/>
                    <a:pt x="12700" y="24617"/>
                    <a:pt x="12700" y="41276"/>
                  </a:cubicBezTo>
                  <a:cubicBezTo>
                    <a:pt x="12700" y="57935"/>
                    <a:pt x="19097" y="71439"/>
                    <a:pt x="26988" y="71439"/>
                  </a:cubicBezTo>
                  <a:cubicBezTo>
                    <a:pt x="34879" y="71439"/>
                    <a:pt x="41276" y="57935"/>
                    <a:pt x="41276" y="41276"/>
                  </a:cubicBezTo>
                  <a:cubicBezTo>
                    <a:pt x="41276" y="24617"/>
                    <a:pt x="34879" y="11113"/>
                    <a:pt x="26988" y="11113"/>
                  </a:cubicBezTo>
                  <a:close/>
                  <a:moveTo>
                    <a:pt x="28067" y="0"/>
                  </a:moveTo>
                  <a:cubicBezTo>
                    <a:pt x="45339" y="0"/>
                    <a:pt x="53975" y="13034"/>
                    <a:pt x="53975" y="41275"/>
                  </a:cubicBezTo>
                  <a:cubicBezTo>
                    <a:pt x="53975" y="54309"/>
                    <a:pt x="51816" y="65171"/>
                    <a:pt x="47498" y="71688"/>
                  </a:cubicBezTo>
                  <a:cubicBezTo>
                    <a:pt x="43180" y="78206"/>
                    <a:pt x="36703" y="82550"/>
                    <a:pt x="28067" y="82550"/>
                  </a:cubicBezTo>
                  <a:cubicBezTo>
                    <a:pt x="19431" y="82550"/>
                    <a:pt x="12954" y="78206"/>
                    <a:pt x="8636" y="71688"/>
                  </a:cubicBezTo>
                  <a:cubicBezTo>
                    <a:pt x="4318" y="65171"/>
                    <a:pt x="0" y="54309"/>
                    <a:pt x="0" y="43448"/>
                  </a:cubicBezTo>
                  <a:cubicBezTo>
                    <a:pt x="0" y="28241"/>
                    <a:pt x="4318" y="17379"/>
                    <a:pt x="8636" y="10862"/>
                  </a:cubicBezTo>
                  <a:cubicBezTo>
                    <a:pt x="12954" y="4345"/>
                    <a:pt x="19431" y="0"/>
                    <a:pt x="28067"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ysClr val="windowText" lastClr="000000"/>
                </a:solidFill>
              </a:endParaRPr>
            </a:p>
          </p:txBody>
        </p:sp>
        <p:sp>
          <p:nvSpPr>
            <p:cNvPr id="172" name="Freeform 102"/>
            <p:cNvSpPr>
              <a:spLocks/>
            </p:cNvSpPr>
            <p:nvPr/>
          </p:nvSpPr>
          <p:spPr bwMode="auto">
            <a:xfrm>
              <a:off x="9217025" y="4349750"/>
              <a:ext cx="46037" cy="80963"/>
            </a:xfrm>
            <a:custGeom>
              <a:avLst/>
              <a:gdLst>
                <a:gd name="T0" fmla="*/ 29 w 29"/>
                <a:gd name="T1" fmla="*/ 51 h 51"/>
                <a:gd name="T2" fmla="*/ 0 w 29"/>
                <a:gd name="T3" fmla="*/ 51 h 51"/>
                <a:gd name="T4" fmla="*/ 0 w 29"/>
                <a:gd name="T5" fmla="*/ 44 h 51"/>
                <a:gd name="T6" fmla="*/ 11 w 29"/>
                <a:gd name="T7" fmla="*/ 44 h 51"/>
                <a:gd name="T8" fmla="*/ 11 w 29"/>
                <a:gd name="T9" fmla="*/ 8 h 51"/>
                <a:gd name="T10" fmla="*/ 0 w 29"/>
                <a:gd name="T11" fmla="*/ 13 h 51"/>
                <a:gd name="T12" fmla="*/ 0 w 29"/>
                <a:gd name="T13" fmla="*/ 4 h 51"/>
                <a:gd name="T14" fmla="*/ 19 w 29"/>
                <a:gd name="T15" fmla="*/ 0 h 51"/>
                <a:gd name="T16" fmla="*/ 19 w 29"/>
                <a:gd name="T17" fmla="*/ 44 h 51"/>
                <a:gd name="T18" fmla="*/ 29 w 29"/>
                <a:gd name="T19" fmla="*/ 44 h 51"/>
                <a:gd name="T20" fmla="*/ 29 w 29"/>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51">
                  <a:moveTo>
                    <a:pt x="29" y="51"/>
                  </a:moveTo>
                  <a:lnTo>
                    <a:pt x="0" y="51"/>
                  </a:lnTo>
                  <a:lnTo>
                    <a:pt x="0" y="44"/>
                  </a:lnTo>
                  <a:lnTo>
                    <a:pt x="11" y="44"/>
                  </a:lnTo>
                  <a:lnTo>
                    <a:pt x="11" y="8"/>
                  </a:lnTo>
                  <a:lnTo>
                    <a:pt x="0" y="13"/>
                  </a:lnTo>
                  <a:lnTo>
                    <a:pt x="0" y="4"/>
                  </a:lnTo>
                  <a:lnTo>
                    <a:pt x="19" y="0"/>
                  </a:lnTo>
                  <a:lnTo>
                    <a:pt x="19" y="44"/>
                  </a:lnTo>
                  <a:lnTo>
                    <a:pt x="29" y="44"/>
                  </a:lnTo>
                  <a:lnTo>
                    <a:pt x="29" y="51"/>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73" name="Freeform 172"/>
            <p:cNvSpPr>
              <a:spLocks/>
            </p:cNvSpPr>
            <p:nvPr/>
          </p:nvSpPr>
          <p:spPr bwMode="auto">
            <a:xfrm>
              <a:off x="9272588" y="4349750"/>
              <a:ext cx="55562" cy="82550"/>
            </a:xfrm>
            <a:custGeom>
              <a:avLst/>
              <a:gdLst>
                <a:gd name="connsiteX0" fmla="*/ 27781 w 55562"/>
                <a:gd name="connsiteY0" fmla="*/ 11113 h 82550"/>
                <a:gd name="connsiteX1" fmla="*/ 14287 w 55562"/>
                <a:gd name="connsiteY1" fmla="*/ 41276 h 82550"/>
                <a:gd name="connsiteX2" fmla="*/ 27781 w 55562"/>
                <a:gd name="connsiteY2" fmla="*/ 71439 h 82550"/>
                <a:gd name="connsiteX3" fmla="*/ 41275 w 55562"/>
                <a:gd name="connsiteY3" fmla="*/ 41276 h 82550"/>
                <a:gd name="connsiteX4" fmla="*/ 27781 w 55562"/>
                <a:gd name="connsiteY4" fmla="*/ 11113 h 82550"/>
                <a:gd name="connsiteX5" fmla="*/ 28892 w 55562"/>
                <a:gd name="connsiteY5" fmla="*/ 0 h 82550"/>
                <a:gd name="connsiteX6" fmla="*/ 55562 w 55562"/>
                <a:gd name="connsiteY6" fmla="*/ 41275 h 82550"/>
                <a:gd name="connsiteX7" fmla="*/ 48895 w 55562"/>
                <a:gd name="connsiteY7" fmla="*/ 71688 h 82550"/>
                <a:gd name="connsiteX8" fmla="*/ 26670 w 55562"/>
                <a:gd name="connsiteY8" fmla="*/ 82550 h 82550"/>
                <a:gd name="connsiteX9" fmla="*/ 6667 w 55562"/>
                <a:gd name="connsiteY9" fmla="*/ 71688 h 82550"/>
                <a:gd name="connsiteX10" fmla="*/ 0 w 55562"/>
                <a:gd name="connsiteY10" fmla="*/ 43448 h 82550"/>
                <a:gd name="connsiteX11" fmla="*/ 8890 w 55562"/>
                <a:gd name="connsiteY11" fmla="*/ 10862 h 82550"/>
                <a:gd name="connsiteX12" fmla="*/ 28892 w 55562"/>
                <a:gd name="connsiteY12" fmla="*/ 0 h 8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562" h="82550">
                  <a:moveTo>
                    <a:pt x="27781" y="11113"/>
                  </a:moveTo>
                  <a:cubicBezTo>
                    <a:pt x="20328" y="11113"/>
                    <a:pt x="14287" y="24617"/>
                    <a:pt x="14287" y="41276"/>
                  </a:cubicBezTo>
                  <a:cubicBezTo>
                    <a:pt x="14287" y="57935"/>
                    <a:pt x="20328" y="71439"/>
                    <a:pt x="27781" y="71439"/>
                  </a:cubicBezTo>
                  <a:cubicBezTo>
                    <a:pt x="35234" y="71439"/>
                    <a:pt x="41275" y="57935"/>
                    <a:pt x="41275" y="41276"/>
                  </a:cubicBezTo>
                  <a:cubicBezTo>
                    <a:pt x="41275" y="24617"/>
                    <a:pt x="35234" y="11113"/>
                    <a:pt x="27781" y="11113"/>
                  </a:cubicBezTo>
                  <a:close/>
                  <a:moveTo>
                    <a:pt x="28892" y="0"/>
                  </a:moveTo>
                  <a:cubicBezTo>
                    <a:pt x="46672" y="0"/>
                    <a:pt x="55562" y="13034"/>
                    <a:pt x="55562" y="41275"/>
                  </a:cubicBezTo>
                  <a:cubicBezTo>
                    <a:pt x="55562" y="54309"/>
                    <a:pt x="53340" y="65171"/>
                    <a:pt x="48895" y="71688"/>
                  </a:cubicBezTo>
                  <a:cubicBezTo>
                    <a:pt x="42227" y="78206"/>
                    <a:pt x="35560" y="82550"/>
                    <a:pt x="26670" y="82550"/>
                  </a:cubicBezTo>
                  <a:cubicBezTo>
                    <a:pt x="17780" y="82550"/>
                    <a:pt x="13335" y="78206"/>
                    <a:pt x="6667" y="71688"/>
                  </a:cubicBezTo>
                  <a:cubicBezTo>
                    <a:pt x="2222" y="65171"/>
                    <a:pt x="0" y="54309"/>
                    <a:pt x="0" y="43448"/>
                  </a:cubicBezTo>
                  <a:cubicBezTo>
                    <a:pt x="0" y="28241"/>
                    <a:pt x="2222" y="17379"/>
                    <a:pt x="8890" y="10862"/>
                  </a:cubicBezTo>
                  <a:cubicBezTo>
                    <a:pt x="13335" y="4345"/>
                    <a:pt x="20002" y="0"/>
                    <a:pt x="2889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ysClr val="windowText" lastClr="000000"/>
                </a:solidFill>
              </a:endParaRPr>
            </a:p>
          </p:txBody>
        </p:sp>
        <p:sp>
          <p:nvSpPr>
            <p:cNvPr id="174" name="Freeform 105"/>
            <p:cNvSpPr>
              <a:spLocks/>
            </p:cNvSpPr>
            <p:nvPr/>
          </p:nvSpPr>
          <p:spPr bwMode="auto">
            <a:xfrm>
              <a:off x="9340850" y="4349750"/>
              <a:ext cx="47625" cy="80963"/>
            </a:xfrm>
            <a:custGeom>
              <a:avLst/>
              <a:gdLst>
                <a:gd name="T0" fmla="*/ 30 w 30"/>
                <a:gd name="T1" fmla="*/ 51 h 51"/>
                <a:gd name="T2" fmla="*/ 0 w 30"/>
                <a:gd name="T3" fmla="*/ 51 h 51"/>
                <a:gd name="T4" fmla="*/ 0 w 30"/>
                <a:gd name="T5" fmla="*/ 44 h 51"/>
                <a:gd name="T6" fmla="*/ 11 w 30"/>
                <a:gd name="T7" fmla="*/ 44 h 51"/>
                <a:gd name="T8" fmla="*/ 11 w 30"/>
                <a:gd name="T9" fmla="*/ 8 h 51"/>
                <a:gd name="T10" fmla="*/ 0 w 30"/>
                <a:gd name="T11" fmla="*/ 13 h 51"/>
                <a:gd name="T12" fmla="*/ 0 w 30"/>
                <a:gd name="T13" fmla="*/ 4 h 51"/>
                <a:gd name="T14" fmla="*/ 19 w 30"/>
                <a:gd name="T15" fmla="*/ 0 h 51"/>
                <a:gd name="T16" fmla="*/ 19 w 30"/>
                <a:gd name="T17" fmla="*/ 44 h 51"/>
                <a:gd name="T18" fmla="*/ 30 w 30"/>
                <a:gd name="T19" fmla="*/ 44 h 51"/>
                <a:gd name="T20" fmla="*/ 30 w 30"/>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51">
                  <a:moveTo>
                    <a:pt x="30" y="51"/>
                  </a:moveTo>
                  <a:lnTo>
                    <a:pt x="0" y="51"/>
                  </a:lnTo>
                  <a:lnTo>
                    <a:pt x="0" y="44"/>
                  </a:lnTo>
                  <a:lnTo>
                    <a:pt x="11" y="44"/>
                  </a:lnTo>
                  <a:lnTo>
                    <a:pt x="11" y="8"/>
                  </a:lnTo>
                  <a:lnTo>
                    <a:pt x="0" y="13"/>
                  </a:lnTo>
                  <a:lnTo>
                    <a:pt x="0" y="4"/>
                  </a:lnTo>
                  <a:lnTo>
                    <a:pt x="19" y="0"/>
                  </a:lnTo>
                  <a:lnTo>
                    <a:pt x="19" y="44"/>
                  </a:lnTo>
                  <a:lnTo>
                    <a:pt x="30" y="44"/>
                  </a:lnTo>
                  <a:lnTo>
                    <a:pt x="30" y="51"/>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75" name="Freeform 174"/>
            <p:cNvSpPr>
              <a:spLocks/>
            </p:cNvSpPr>
            <p:nvPr/>
          </p:nvSpPr>
          <p:spPr bwMode="auto">
            <a:xfrm>
              <a:off x="9399588" y="4349750"/>
              <a:ext cx="53975" cy="82550"/>
            </a:xfrm>
            <a:custGeom>
              <a:avLst/>
              <a:gdLst>
                <a:gd name="connsiteX0" fmla="*/ 28087 w 53975"/>
                <a:gd name="connsiteY0" fmla="*/ 11113 h 82550"/>
                <a:gd name="connsiteX1" fmla="*/ 12700 w 53975"/>
                <a:gd name="connsiteY1" fmla="*/ 41276 h 82550"/>
                <a:gd name="connsiteX2" fmla="*/ 25888 w 53975"/>
                <a:gd name="connsiteY2" fmla="*/ 71438 h 82550"/>
                <a:gd name="connsiteX3" fmla="*/ 41275 w 53975"/>
                <a:gd name="connsiteY3" fmla="*/ 41276 h 82550"/>
                <a:gd name="connsiteX4" fmla="*/ 28087 w 53975"/>
                <a:gd name="connsiteY4" fmla="*/ 11113 h 82550"/>
                <a:gd name="connsiteX5" fmla="*/ 28067 w 53975"/>
                <a:gd name="connsiteY5" fmla="*/ 0 h 82550"/>
                <a:gd name="connsiteX6" fmla="*/ 53975 w 53975"/>
                <a:gd name="connsiteY6" fmla="*/ 41275 h 82550"/>
                <a:gd name="connsiteX7" fmla="*/ 45339 w 53975"/>
                <a:gd name="connsiteY7" fmla="*/ 71688 h 82550"/>
                <a:gd name="connsiteX8" fmla="*/ 25908 w 53975"/>
                <a:gd name="connsiteY8" fmla="*/ 82550 h 82550"/>
                <a:gd name="connsiteX9" fmla="*/ 6477 w 53975"/>
                <a:gd name="connsiteY9" fmla="*/ 71688 h 82550"/>
                <a:gd name="connsiteX10" fmla="*/ 0 w 53975"/>
                <a:gd name="connsiteY10" fmla="*/ 43448 h 82550"/>
                <a:gd name="connsiteX11" fmla="*/ 6477 w 53975"/>
                <a:gd name="connsiteY11" fmla="*/ 10862 h 82550"/>
                <a:gd name="connsiteX12" fmla="*/ 28067 w 53975"/>
                <a:gd name="connsiteY12" fmla="*/ 0 h 8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75" h="82550">
                  <a:moveTo>
                    <a:pt x="28087" y="11113"/>
                  </a:moveTo>
                  <a:cubicBezTo>
                    <a:pt x="17096" y="11113"/>
                    <a:pt x="12700" y="21886"/>
                    <a:pt x="12700" y="41276"/>
                  </a:cubicBezTo>
                  <a:cubicBezTo>
                    <a:pt x="12700" y="60666"/>
                    <a:pt x="17096" y="71438"/>
                    <a:pt x="25888" y="71438"/>
                  </a:cubicBezTo>
                  <a:cubicBezTo>
                    <a:pt x="36879" y="71438"/>
                    <a:pt x="41275" y="60666"/>
                    <a:pt x="41275" y="41276"/>
                  </a:cubicBezTo>
                  <a:cubicBezTo>
                    <a:pt x="41275" y="21886"/>
                    <a:pt x="36879" y="11113"/>
                    <a:pt x="28087" y="11113"/>
                  </a:cubicBezTo>
                  <a:close/>
                  <a:moveTo>
                    <a:pt x="28067" y="0"/>
                  </a:moveTo>
                  <a:cubicBezTo>
                    <a:pt x="45339" y="0"/>
                    <a:pt x="53975" y="13034"/>
                    <a:pt x="53975" y="41275"/>
                  </a:cubicBezTo>
                  <a:cubicBezTo>
                    <a:pt x="53975" y="54309"/>
                    <a:pt x="51816" y="65171"/>
                    <a:pt x="45339" y="71688"/>
                  </a:cubicBezTo>
                  <a:cubicBezTo>
                    <a:pt x="41021" y="78206"/>
                    <a:pt x="34544" y="82550"/>
                    <a:pt x="25908" y="82550"/>
                  </a:cubicBezTo>
                  <a:cubicBezTo>
                    <a:pt x="17272" y="82550"/>
                    <a:pt x="10795" y="78206"/>
                    <a:pt x="6477" y="71688"/>
                  </a:cubicBezTo>
                  <a:cubicBezTo>
                    <a:pt x="2159" y="65171"/>
                    <a:pt x="0" y="54309"/>
                    <a:pt x="0" y="43448"/>
                  </a:cubicBezTo>
                  <a:cubicBezTo>
                    <a:pt x="0" y="28241"/>
                    <a:pt x="2159" y="17379"/>
                    <a:pt x="6477" y="10862"/>
                  </a:cubicBezTo>
                  <a:cubicBezTo>
                    <a:pt x="10795" y="4345"/>
                    <a:pt x="19431" y="0"/>
                    <a:pt x="28067"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ysClr val="windowText" lastClr="000000"/>
                </a:solidFill>
              </a:endParaRPr>
            </a:p>
          </p:txBody>
        </p:sp>
        <p:sp>
          <p:nvSpPr>
            <p:cNvPr id="176" name="Freeform 175"/>
            <p:cNvSpPr>
              <a:spLocks/>
            </p:cNvSpPr>
            <p:nvPr/>
          </p:nvSpPr>
          <p:spPr bwMode="auto">
            <a:xfrm>
              <a:off x="9147175" y="4446588"/>
              <a:ext cx="53975" cy="79375"/>
            </a:xfrm>
            <a:custGeom>
              <a:avLst/>
              <a:gdLst>
                <a:gd name="connsiteX0" fmla="*/ 26988 w 53975"/>
                <a:gd name="connsiteY0" fmla="*/ 7937 h 79375"/>
                <a:gd name="connsiteX1" fmla="*/ 12700 w 53975"/>
                <a:gd name="connsiteY1" fmla="*/ 39687 h 79375"/>
                <a:gd name="connsiteX2" fmla="*/ 26988 w 53975"/>
                <a:gd name="connsiteY2" fmla="*/ 71437 h 79375"/>
                <a:gd name="connsiteX3" fmla="*/ 41276 w 53975"/>
                <a:gd name="connsiteY3" fmla="*/ 39687 h 79375"/>
                <a:gd name="connsiteX4" fmla="*/ 26988 w 53975"/>
                <a:gd name="connsiteY4" fmla="*/ 7937 h 79375"/>
                <a:gd name="connsiteX5" fmla="*/ 28067 w 53975"/>
                <a:gd name="connsiteY5" fmla="*/ 0 h 79375"/>
                <a:gd name="connsiteX6" fmla="*/ 53975 w 53975"/>
                <a:gd name="connsiteY6" fmla="*/ 38615 h 79375"/>
                <a:gd name="connsiteX7" fmla="*/ 47498 w 53975"/>
                <a:gd name="connsiteY7" fmla="*/ 68649 h 79375"/>
                <a:gd name="connsiteX8" fmla="*/ 28067 w 53975"/>
                <a:gd name="connsiteY8" fmla="*/ 79375 h 79375"/>
                <a:gd name="connsiteX9" fmla="*/ 8636 w 53975"/>
                <a:gd name="connsiteY9" fmla="*/ 70794 h 79375"/>
                <a:gd name="connsiteX10" fmla="*/ 0 w 53975"/>
                <a:gd name="connsiteY10" fmla="*/ 40760 h 79375"/>
                <a:gd name="connsiteX11" fmla="*/ 8636 w 53975"/>
                <a:gd name="connsiteY11" fmla="*/ 10727 h 79375"/>
                <a:gd name="connsiteX12" fmla="*/ 28067 w 53975"/>
                <a:gd name="connsiteY12" fmla="*/ 0 h 79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75" h="79375">
                  <a:moveTo>
                    <a:pt x="26988" y="7937"/>
                  </a:moveTo>
                  <a:cubicBezTo>
                    <a:pt x="19097" y="7937"/>
                    <a:pt x="12700" y="22152"/>
                    <a:pt x="12700" y="39687"/>
                  </a:cubicBezTo>
                  <a:cubicBezTo>
                    <a:pt x="12700" y="57222"/>
                    <a:pt x="19097" y="71437"/>
                    <a:pt x="26988" y="71437"/>
                  </a:cubicBezTo>
                  <a:cubicBezTo>
                    <a:pt x="34879" y="71437"/>
                    <a:pt x="41276" y="57222"/>
                    <a:pt x="41276" y="39687"/>
                  </a:cubicBezTo>
                  <a:cubicBezTo>
                    <a:pt x="41276" y="22152"/>
                    <a:pt x="34879" y="7937"/>
                    <a:pt x="26988" y="7937"/>
                  </a:cubicBezTo>
                  <a:close/>
                  <a:moveTo>
                    <a:pt x="28067" y="0"/>
                  </a:moveTo>
                  <a:cubicBezTo>
                    <a:pt x="45339" y="0"/>
                    <a:pt x="53975" y="12872"/>
                    <a:pt x="53975" y="38615"/>
                  </a:cubicBezTo>
                  <a:cubicBezTo>
                    <a:pt x="53975" y="51487"/>
                    <a:pt x="51816" y="62213"/>
                    <a:pt x="47498" y="68649"/>
                  </a:cubicBezTo>
                  <a:cubicBezTo>
                    <a:pt x="43180" y="77230"/>
                    <a:pt x="36703" y="79375"/>
                    <a:pt x="28067" y="79375"/>
                  </a:cubicBezTo>
                  <a:cubicBezTo>
                    <a:pt x="19431" y="79375"/>
                    <a:pt x="12954" y="77230"/>
                    <a:pt x="8636" y="70794"/>
                  </a:cubicBezTo>
                  <a:cubicBezTo>
                    <a:pt x="4318" y="62213"/>
                    <a:pt x="0" y="53632"/>
                    <a:pt x="0" y="40760"/>
                  </a:cubicBezTo>
                  <a:cubicBezTo>
                    <a:pt x="0" y="27889"/>
                    <a:pt x="4318" y="17162"/>
                    <a:pt x="8636" y="10727"/>
                  </a:cubicBezTo>
                  <a:cubicBezTo>
                    <a:pt x="12954" y="2146"/>
                    <a:pt x="19431" y="0"/>
                    <a:pt x="28067"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ysClr val="windowText" lastClr="000000"/>
                </a:solidFill>
              </a:endParaRPr>
            </a:p>
          </p:txBody>
        </p:sp>
        <p:sp>
          <p:nvSpPr>
            <p:cNvPr id="177" name="Freeform 176"/>
            <p:cNvSpPr>
              <a:spLocks/>
            </p:cNvSpPr>
            <p:nvPr/>
          </p:nvSpPr>
          <p:spPr bwMode="auto">
            <a:xfrm>
              <a:off x="9210675" y="4446588"/>
              <a:ext cx="53975" cy="79375"/>
            </a:xfrm>
            <a:custGeom>
              <a:avLst/>
              <a:gdLst>
                <a:gd name="connsiteX0" fmla="*/ 26988 w 53975"/>
                <a:gd name="connsiteY0" fmla="*/ 7937 h 79375"/>
                <a:gd name="connsiteX1" fmla="*/ 12700 w 53975"/>
                <a:gd name="connsiteY1" fmla="*/ 39687 h 79375"/>
                <a:gd name="connsiteX2" fmla="*/ 26988 w 53975"/>
                <a:gd name="connsiteY2" fmla="*/ 71437 h 79375"/>
                <a:gd name="connsiteX3" fmla="*/ 41276 w 53975"/>
                <a:gd name="connsiteY3" fmla="*/ 39687 h 79375"/>
                <a:gd name="connsiteX4" fmla="*/ 26988 w 53975"/>
                <a:gd name="connsiteY4" fmla="*/ 7937 h 79375"/>
                <a:gd name="connsiteX5" fmla="*/ 28067 w 53975"/>
                <a:gd name="connsiteY5" fmla="*/ 0 h 79375"/>
                <a:gd name="connsiteX6" fmla="*/ 53975 w 53975"/>
                <a:gd name="connsiteY6" fmla="*/ 38615 h 79375"/>
                <a:gd name="connsiteX7" fmla="*/ 47498 w 53975"/>
                <a:gd name="connsiteY7" fmla="*/ 68649 h 79375"/>
                <a:gd name="connsiteX8" fmla="*/ 25908 w 53975"/>
                <a:gd name="connsiteY8" fmla="*/ 79375 h 79375"/>
                <a:gd name="connsiteX9" fmla="*/ 8636 w 53975"/>
                <a:gd name="connsiteY9" fmla="*/ 70794 h 79375"/>
                <a:gd name="connsiteX10" fmla="*/ 0 w 53975"/>
                <a:gd name="connsiteY10" fmla="*/ 40760 h 79375"/>
                <a:gd name="connsiteX11" fmla="*/ 8636 w 53975"/>
                <a:gd name="connsiteY11" fmla="*/ 10727 h 79375"/>
                <a:gd name="connsiteX12" fmla="*/ 28067 w 53975"/>
                <a:gd name="connsiteY12" fmla="*/ 0 h 79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75" h="79375">
                  <a:moveTo>
                    <a:pt x="26988" y="7937"/>
                  </a:moveTo>
                  <a:cubicBezTo>
                    <a:pt x="19097" y="7937"/>
                    <a:pt x="12700" y="22152"/>
                    <a:pt x="12700" y="39687"/>
                  </a:cubicBezTo>
                  <a:cubicBezTo>
                    <a:pt x="12700" y="57222"/>
                    <a:pt x="19097" y="71437"/>
                    <a:pt x="26988" y="71437"/>
                  </a:cubicBezTo>
                  <a:cubicBezTo>
                    <a:pt x="34879" y="71437"/>
                    <a:pt x="41276" y="57222"/>
                    <a:pt x="41276" y="39687"/>
                  </a:cubicBezTo>
                  <a:cubicBezTo>
                    <a:pt x="41276" y="22152"/>
                    <a:pt x="34879" y="7937"/>
                    <a:pt x="26988" y="7937"/>
                  </a:cubicBezTo>
                  <a:close/>
                  <a:moveTo>
                    <a:pt x="28067" y="0"/>
                  </a:moveTo>
                  <a:cubicBezTo>
                    <a:pt x="45339" y="0"/>
                    <a:pt x="53975" y="12872"/>
                    <a:pt x="53975" y="38615"/>
                  </a:cubicBezTo>
                  <a:cubicBezTo>
                    <a:pt x="53975" y="51487"/>
                    <a:pt x="51816" y="62213"/>
                    <a:pt x="47498" y="68649"/>
                  </a:cubicBezTo>
                  <a:cubicBezTo>
                    <a:pt x="43180" y="77230"/>
                    <a:pt x="34544" y="79375"/>
                    <a:pt x="25908" y="79375"/>
                  </a:cubicBezTo>
                  <a:cubicBezTo>
                    <a:pt x="19431" y="79375"/>
                    <a:pt x="12954" y="77230"/>
                    <a:pt x="8636" y="70794"/>
                  </a:cubicBezTo>
                  <a:cubicBezTo>
                    <a:pt x="2159" y="62213"/>
                    <a:pt x="0" y="53632"/>
                    <a:pt x="0" y="40760"/>
                  </a:cubicBezTo>
                  <a:cubicBezTo>
                    <a:pt x="0" y="27889"/>
                    <a:pt x="2159" y="17162"/>
                    <a:pt x="8636" y="10727"/>
                  </a:cubicBezTo>
                  <a:cubicBezTo>
                    <a:pt x="12954" y="2146"/>
                    <a:pt x="19431" y="0"/>
                    <a:pt x="28067"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ysClr val="windowText" lastClr="000000"/>
                </a:solidFill>
              </a:endParaRPr>
            </a:p>
          </p:txBody>
        </p:sp>
        <p:sp>
          <p:nvSpPr>
            <p:cNvPr id="178" name="Freeform 112"/>
            <p:cNvSpPr>
              <a:spLocks/>
            </p:cNvSpPr>
            <p:nvPr/>
          </p:nvSpPr>
          <p:spPr bwMode="auto">
            <a:xfrm>
              <a:off x="9277350" y="4446588"/>
              <a:ext cx="47625" cy="79375"/>
            </a:xfrm>
            <a:custGeom>
              <a:avLst/>
              <a:gdLst>
                <a:gd name="T0" fmla="*/ 30 w 30"/>
                <a:gd name="T1" fmla="*/ 50 h 50"/>
                <a:gd name="T2" fmla="*/ 1 w 30"/>
                <a:gd name="T3" fmla="*/ 50 h 50"/>
                <a:gd name="T4" fmla="*/ 1 w 30"/>
                <a:gd name="T5" fmla="*/ 43 h 50"/>
                <a:gd name="T6" fmla="*/ 12 w 30"/>
                <a:gd name="T7" fmla="*/ 43 h 50"/>
                <a:gd name="T8" fmla="*/ 12 w 30"/>
                <a:gd name="T9" fmla="*/ 8 h 50"/>
                <a:gd name="T10" fmla="*/ 0 w 30"/>
                <a:gd name="T11" fmla="*/ 10 h 50"/>
                <a:gd name="T12" fmla="*/ 0 w 30"/>
                <a:gd name="T13" fmla="*/ 4 h 50"/>
                <a:gd name="T14" fmla="*/ 19 w 30"/>
                <a:gd name="T15" fmla="*/ 0 h 50"/>
                <a:gd name="T16" fmla="*/ 19 w 30"/>
                <a:gd name="T17" fmla="*/ 43 h 50"/>
                <a:gd name="T18" fmla="*/ 30 w 30"/>
                <a:gd name="T19" fmla="*/ 43 h 50"/>
                <a:gd name="T20" fmla="*/ 30 w 30"/>
                <a:gd name="T2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50">
                  <a:moveTo>
                    <a:pt x="30" y="50"/>
                  </a:moveTo>
                  <a:lnTo>
                    <a:pt x="1" y="50"/>
                  </a:lnTo>
                  <a:lnTo>
                    <a:pt x="1" y="43"/>
                  </a:lnTo>
                  <a:lnTo>
                    <a:pt x="12" y="43"/>
                  </a:lnTo>
                  <a:lnTo>
                    <a:pt x="12" y="8"/>
                  </a:lnTo>
                  <a:lnTo>
                    <a:pt x="0" y="10"/>
                  </a:lnTo>
                  <a:lnTo>
                    <a:pt x="0" y="4"/>
                  </a:lnTo>
                  <a:lnTo>
                    <a:pt x="19" y="0"/>
                  </a:lnTo>
                  <a:lnTo>
                    <a:pt x="19" y="43"/>
                  </a:lnTo>
                  <a:lnTo>
                    <a:pt x="30" y="43"/>
                  </a:lnTo>
                  <a:lnTo>
                    <a:pt x="30" y="5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79" name="Freeform 178"/>
            <p:cNvSpPr>
              <a:spLocks/>
            </p:cNvSpPr>
            <p:nvPr/>
          </p:nvSpPr>
          <p:spPr bwMode="auto">
            <a:xfrm>
              <a:off x="9336088" y="4446588"/>
              <a:ext cx="53975" cy="79375"/>
            </a:xfrm>
            <a:custGeom>
              <a:avLst/>
              <a:gdLst>
                <a:gd name="connsiteX0" fmla="*/ 26988 w 53975"/>
                <a:gd name="connsiteY0" fmla="*/ 7937 h 79375"/>
                <a:gd name="connsiteX1" fmla="*/ 12700 w 53975"/>
                <a:gd name="connsiteY1" fmla="*/ 39687 h 79375"/>
                <a:gd name="connsiteX2" fmla="*/ 26988 w 53975"/>
                <a:gd name="connsiteY2" fmla="*/ 71437 h 79375"/>
                <a:gd name="connsiteX3" fmla="*/ 41276 w 53975"/>
                <a:gd name="connsiteY3" fmla="*/ 39687 h 79375"/>
                <a:gd name="connsiteX4" fmla="*/ 26988 w 53975"/>
                <a:gd name="connsiteY4" fmla="*/ 7937 h 79375"/>
                <a:gd name="connsiteX5" fmla="*/ 28067 w 53975"/>
                <a:gd name="connsiteY5" fmla="*/ 0 h 79375"/>
                <a:gd name="connsiteX6" fmla="*/ 53975 w 53975"/>
                <a:gd name="connsiteY6" fmla="*/ 38615 h 79375"/>
                <a:gd name="connsiteX7" fmla="*/ 47498 w 53975"/>
                <a:gd name="connsiteY7" fmla="*/ 68649 h 79375"/>
                <a:gd name="connsiteX8" fmla="*/ 25908 w 53975"/>
                <a:gd name="connsiteY8" fmla="*/ 79375 h 79375"/>
                <a:gd name="connsiteX9" fmla="*/ 6477 w 53975"/>
                <a:gd name="connsiteY9" fmla="*/ 70794 h 79375"/>
                <a:gd name="connsiteX10" fmla="*/ 0 w 53975"/>
                <a:gd name="connsiteY10" fmla="*/ 40760 h 79375"/>
                <a:gd name="connsiteX11" fmla="*/ 6477 w 53975"/>
                <a:gd name="connsiteY11" fmla="*/ 10727 h 79375"/>
                <a:gd name="connsiteX12" fmla="*/ 28067 w 53975"/>
                <a:gd name="connsiteY12" fmla="*/ 0 h 79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75" h="79375">
                  <a:moveTo>
                    <a:pt x="26988" y="7937"/>
                  </a:moveTo>
                  <a:cubicBezTo>
                    <a:pt x="19097" y="7937"/>
                    <a:pt x="12700" y="22152"/>
                    <a:pt x="12700" y="39687"/>
                  </a:cubicBezTo>
                  <a:cubicBezTo>
                    <a:pt x="12700" y="57222"/>
                    <a:pt x="19097" y="71437"/>
                    <a:pt x="26988" y="71437"/>
                  </a:cubicBezTo>
                  <a:cubicBezTo>
                    <a:pt x="34879" y="71437"/>
                    <a:pt x="41276" y="57222"/>
                    <a:pt x="41276" y="39687"/>
                  </a:cubicBezTo>
                  <a:cubicBezTo>
                    <a:pt x="41276" y="22152"/>
                    <a:pt x="34879" y="7937"/>
                    <a:pt x="26988" y="7937"/>
                  </a:cubicBezTo>
                  <a:close/>
                  <a:moveTo>
                    <a:pt x="28067" y="0"/>
                  </a:moveTo>
                  <a:cubicBezTo>
                    <a:pt x="45339" y="0"/>
                    <a:pt x="53975" y="12872"/>
                    <a:pt x="53975" y="38615"/>
                  </a:cubicBezTo>
                  <a:cubicBezTo>
                    <a:pt x="53975" y="51487"/>
                    <a:pt x="51816" y="62213"/>
                    <a:pt x="47498" y="68649"/>
                  </a:cubicBezTo>
                  <a:cubicBezTo>
                    <a:pt x="41021" y="77230"/>
                    <a:pt x="34544" y="79375"/>
                    <a:pt x="25908" y="79375"/>
                  </a:cubicBezTo>
                  <a:cubicBezTo>
                    <a:pt x="17272" y="79375"/>
                    <a:pt x="10795" y="77230"/>
                    <a:pt x="6477" y="70794"/>
                  </a:cubicBezTo>
                  <a:cubicBezTo>
                    <a:pt x="2159" y="62213"/>
                    <a:pt x="0" y="53632"/>
                    <a:pt x="0" y="40760"/>
                  </a:cubicBezTo>
                  <a:cubicBezTo>
                    <a:pt x="0" y="27889"/>
                    <a:pt x="2159" y="17162"/>
                    <a:pt x="6477" y="10727"/>
                  </a:cubicBezTo>
                  <a:cubicBezTo>
                    <a:pt x="12954" y="2146"/>
                    <a:pt x="19431" y="0"/>
                    <a:pt x="28067"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ysClr val="windowText" lastClr="000000"/>
                </a:solidFill>
              </a:endParaRPr>
            </a:p>
          </p:txBody>
        </p:sp>
        <p:sp>
          <p:nvSpPr>
            <p:cNvPr id="180" name="Freeform 179"/>
            <p:cNvSpPr>
              <a:spLocks/>
            </p:cNvSpPr>
            <p:nvPr/>
          </p:nvSpPr>
          <p:spPr bwMode="auto">
            <a:xfrm>
              <a:off x="9399588" y="4446588"/>
              <a:ext cx="53975" cy="79375"/>
            </a:xfrm>
            <a:custGeom>
              <a:avLst/>
              <a:gdLst>
                <a:gd name="connsiteX0" fmla="*/ 28087 w 53975"/>
                <a:gd name="connsiteY0" fmla="*/ 7937 h 79375"/>
                <a:gd name="connsiteX1" fmla="*/ 12700 w 53975"/>
                <a:gd name="connsiteY1" fmla="*/ 40782 h 79375"/>
                <a:gd name="connsiteX2" fmla="*/ 25888 w 53975"/>
                <a:gd name="connsiteY2" fmla="*/ 71437 h 79375"/>
                <a:gd name="connsiteX3" fmla="*/ 41275 w 53975"/>
                <a:gd name="connsiteY3" fmla="*/ 40782 h 79375"/>
                <a:gd name="connsiteX4" fmla="*/ 28087 w 53975"/>
                <a:gd name="connsiteY4" fmla="*/ 7937 h 79375"/>
                <a:gd name="connsiteX5" fmla="*/ 28067 w 53975"/>
                <a:gd name="connsiteY5" fmla="*/ 0 h 79375"/>
                <a:gd name="connsiteX6" fmla="*/ 53975 w 53975"/>
                <a:gd name="connsiteY6" fmla="*/ 38615 h 79375"/>
                <a:gd name="connsiteX7" fmla="*/ 45339 w 53975"/>
                <a:gd name="connsiteY7" fmla="*/ 68649 h 79375"/>
                <a:gd name="connsiteX8" fmla="*/ 25908 w 53975"/>
                <a:gd name="connsiteY8" fmla="*/ 79375 h 79375"/>
                <a:gd name="connsiteX9" fmla="*/ 6477 w 53975"/>
                <a:gd name="connsiteY9" fmla="*/ 70794 h 79375"/>
                <a:gd name="connsiteX10" fmla="*/ 0 w 53975"/>
                <a:gd name="connsiteY10" fmla="*/ 40760 h 79375"/>
                <a:gd name="connsiteX11" fmla="*/ 6477 w 53975"/>
                <a:gd name="connsiteY11" fmla="*/ 10727 h 79375"/>
                <a:gd name="connsiteX12" fmla="*/ 28067 w 53975"/>
                <a:gd name="connsiteY12" fmla="*/ 0 h 79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75" h="79375">
                  <a:moveTo>
                    <a:pt x="28087" y="7937"/>
                  </a:moveTo>
                  <a:cubicBezTo>
                    <a:pt x="17096" y="7937"/>
                    <a:pt x="12700" y="18886"/>
                    <a:pt x="12700" y="40782"/>
                  </a:cubicBezTo>
                  <a:cubicBezTo>
                    <a:pt x="12700" y="60489"/>
                    <a:pt x="17096" y="71437"/>
                    <a:pt x="25888" y="71437"/>
                  </a:cubicBezTo>
                  <a:cubicBezTo>
                    <a:pt x="36879" y="71437"/>
                    <a:pt x="41275" y="60489"/>
                    <a:pt x="41275" y="40782"/>
                  </a:cubicBezTo>
                  <a:cubicBezTo>
                    <a:pt x="41275" y="18886"/>
                    <a:pt x="36879" y="7937"/>
                    <a:pt x="28087" y="7937"/>
                  </a:cubicBezTo>
                  <a:close/>
                  <a:moveTo>
                    <a:pt x="28067" y="0"/>
                  </a:moveTo>
                  <a:cubicBezTo>
                    <a:pt x="45339" y="0"/>
                    <a:pt x="53975" y="12872"/>
                    <a:pt x="53975" y="38615"/>
                  </a:cubicBezTo>
                  <a:cubicBezTo>
                    <a:pt x="53975" y="51487"/>
                    <a:pt x="51816" y="62213"/>
                    <a:pt x="45339" y="68649"/>
                  </a:cubicBezTo>
                  <a:cubicBezTo>
                    <a:pt x="41021" y="77230"/>
                    <a:pt x="34544" y="79375"/>
                    <a:pt x="25908" y="79375"/>
                  </a:cubicBezTo>
                  <a:cubicBezTo>
                    <a:pt x="17272" y="79375"/>
                    <a:pt x="10795" y="77230"/>
                    <a:pt x="6477" y="70794"/>
                  </a:cubicBezTo>
                  <a:cubicBezTo>
                    <a:pt x="2159" y="62213"/>
                    <a:pt x="0" y="53632"/>
                    <a:pt x="0" y="40760"/>
                  </a:cubicBezTo>
                  <a:cubicBezTo>
                    <a:pt x="0" y="27889"/>
                    <a:pt x="2159" y="17162"/>
                    <a:pt x="6477" y="10727"/>
                  </a:cubicBezTo>
                  <a:cubicBezTo>
                    <a:pt x="10795" y="2146"/>
                    <a:pt x="19431" y="0"/>
                    <a:pt x="28067"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ysClr val="windowText" lastClr="000000"/>
                </a:solidFill>
              </a:endParaRPr>
            </a:p>
          </p:txBody>
        </p:sp>
      </p:grpSp>
      <p:grpSp>
        <p:nvGrpSpPr>
          <p:cNvPr id="158" name="Group 157"/>
          <p:cNvGrpSpPr/>
          <p:nvPr/>
        </p:nvGrpSpPr>
        <p:grpSpPr>
          <a:xfrm>
            <a:off x="8994818" y="4493914"/>
            <a:ext cx="672458" cy="673361"/>
            <a:chOff x="13342465" y="5048251"/>
            <a:chExt cx="659332" cy="660218"/>
          </a:xfrm>
        </p:grpSpPr>
        <p:sp>
          <p:nvSpPr>
            <p:cNvPr id="162" name="Oval 161"/>
            <p:cNvSpPr/>
            <p:nvPr/>
          </p:nvSpPr>
          <p:spPr bwMode="auto">
            <a:xfrm>
              <a:off x="13342465" y="5048251"/>
              <a:ext cx="659332" cy="660218"/>
            </a:xfrm>
            <a:prstGeom prst="ellipse">
              <a:avLst/>
            </a:prstGeom>
            <a:solidFill>
              <a:srgbClr val="FFFFFF"/>
            </a:solidFill>
            <a:ln w="22225" cap="flat" cmpd="sng" algn="ctr">
              <a:solidFill>
                <a:srgbClr val="0072C6"/>
              </a:solidFill>
              <a:prstDash val="solid"/>
              <a:headEnd type="none" w="med" len="med"/>
              <a:tailEnd type="none" w="med" len="med"/>
            </a:ln>
            <a:effectLst/>
          </p:spPr>
          <p:txBody>
            <a:bodyPr rot="0" spcFirstLastPara="0" vertOverflow="overflow" horzOverflow="overflow" vert="horz" wrap="square" lIns="248632" tIns="198905" rIns="248632" bIns="198905" numCol="1" spcCol="0" rtlCol="0" fromWordArt="0" anchor="t" anchorCtr="0" forceAA="0" compatLnSpc="1">
              <a:prstTxWarp prst="textNoShape">
                <a:avLst/>
              </a:prstTxWarp>
              <a:noAutofit/>
            </a:bodyPr>
            <a:lstStyle/>
            <a:p>
              <a:pPr algn="ctr" defTabSz="1267794" fontAlgn="base">
                <a:lnSpc>
                  <a:spcPct val="90000"/>
                </a:lnSpc>
                <a:spcBef>
                  <a:spcPct val="0"/>
                </a:spcBef>
                <a:spcAft>
                  <a:spcPct val="0"/>
                </a:spcAft>
                <a:defRPr/>
              </a:pPr>
              <a:endParaRPr lang="en-US" sz="3264"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63" name="Group 162"/>
            <p:cNvGrpSpPr/>
            <p:nvPr/>
          </p:nvGrpSpPr>
          <p:grpSpPr>
            <a:xfrm>
              <a:off x="13431412" y="5127217"/>
              <a:ext cx="481438" cy="502286"/>
              <a:chOff x="2034677" y="923892"/>
              <a:chExt cx="576833" cy="601813"/>
            </a:xfrm>
          </p:grpSpPr>
          <p:sp>
            <p:nvSpPr>
              <p:cNvPr id="164" name="Freeform 163"/>
              <p:cNvSpPr>
                <a:spLocks/>
              </p:cNvSpPr>
              <p:nvPr/>
            </p:nvSpPr>
            <p:spPr bwMode="auto">
              <a:xfrm>
                <a:off x="2034677" y="923892"/>
                <a:ext cx="576833" cy="490873"/>
              </a:xfrm>
              <a:custGeom>
                <a:avLst/>
                <a:gdLst>
                  <a:gd name="connsiteX0" fmla="*/ 742907 w 2759075"/>
                  <a:gd name="connsiteY0" fmla="*/ 1922194 h 2347912"/>
                  <a:gd name="connsiteX1" fmla="*/ 785365 w 2759075"/>
                  <a:gd name="connsiteY1" fmla="*/ 1940439 h 2347912"/>
                  <a:gd name="connsiteX2" fmla="*/ 785365 w 2759075"/>
                  <a:gd name="connsiteY2" fmla="*/ 2025583 h 2347912"/>
                  <a:gd name="connsiteX3" fmla="*/ 482097 w 2759075"/>
                  <a:gd name="connsiteY3" fmla="*/ 2329667 h 2347912"/>
                  <a:gd name="connsiteX4" fmla="*/ 436607 w 2759075"/>
                  <a:gd name="connsiteY4" fmla="*/ 2347912 h 2347912"/>
                  <a:gd name="connsiteX5" fmla="*/ 394150 w 2759075"/>
                  <a:gd name="connsiteY5" fmla="*/ 2329667 h 2347912"/>
                  <a:gd name="connsiteX6" fmla="*/ 394150 w 2759075"/>
                  <a:gd name="connsiteY6" fmla="*/ 2244523 h 2347912"/>
                  <a:gd name="connsiteX7" fmla="*/ 700450 w 2759075"/>
                  <a:gd name="connsiteY7" fmla="*/ 1940439 h 2347912"/>
                  <a:gd name="connsiteX8" fmla="*/ 742907 w 2759075"/>
                  <a:gd name="connsiteY8" fmla="*/ 1922194 h 2347912"/>
                  <a:gd name="connsiteX9" fmla="*/ 2008660 w 2759075"/>
                  <a:gd name="connsiteY9" fmla="*/ 1919021 h 2347912"/>
                  <a:gd name="connsiteX10" fmla="*/ 2052241 w 2759075"/>
                  <a:gd name="connsiteY10" fmla="*/ 1937271 h 2347912"/>
                  <a:gd name="connsiteX11" fmla="*/ 2355410 w 2759075"/>
                  <a:gd name="connsiteY11" fmla="*/ 2244492 h 2347912"/>
                  <a:gd name="connsiteX12" fmla="*/ 2355410 w 2759075"/>
                  <a:gd name="connsiteY12" fmla="*/ 2329661 h 2347912"/>
                  <a:gd name="connsiteX13" fmla="*/ 2312966 w 2759075"/>
                  <a:gd name="connsiteY13" fmla="*/ 2347912 h 2347912"/>
                  <a:gd name="connsiteX14" fmla="*/ 2270522 w 2759075"/>
                  <a:gd name="connsiteY14" fmla="*/ 2329661 h 2347912"/>
                  <a:gd name="connsiteX15" fmla="*/ 1967354 w 2759075"/>
                  <a:gd name="connsiteY15" fmla="*/ 2025483 h 2347912"/>
                  <a:gd name="connsiteX16" fmla="*/ 1967354 w 2759075"/>
                  <a:gd name="connsiteY16" fmla="*/ 1937271 h 2347912"/>
                  <a:gd name="connsiteX17" fmla="*/ 2008660 w 2759075"/>
                  <a:gd name="connsiteY17" fmla="*/ 1919021 h 2347912"/>
                  <a:gd name="connsiteX18" fmla="*/ 2267334 w 2759075"/>
                  <a:gd name="connsiteY18" fmla="*/ 1301750 h 2347912"/>
                  <a:gd name="connsiteX19" fmla="*/ 2698366 w 2759075"/>
                  <a:gd name="connsiteY19" fmla="*/ 1301750 h 2347912"/>
                  <a:gd name="connsiteX20" fmla="*/ 2759075 w 2759075"/>
                  <a:gd name="connsiteY20" fmla="*/ 1362868 h 2347912"/>
                  <a:gd name="connsiteX21" fmla="*/ 2698366 w 2759075"/>
                  <a:gd name="connsiteY21" fmla="*/ 1423987 h 2347912"/>
                  <a:gd name="connsiteX22" fmla="*/ 2267334 w 2759075"/>
                  <a:gd name="connsiteY22" fmla="*/ 1423987 h 2347912"/>
                  <a:gd name="connsiteX23" fmla="*/ 2206625 w 2759075"/>
                  <a:gd name="connsiteY23" fmla="*/ 1362868 h 2347912"/>
                  <a:gd name="connsiteX24" fmla="*/ 2267334 w 2759075"/>
                  <a:gd name="connsiteY24" fmla="*/ 1301750 h 2347912"/>
                  <a:gd name="connsiteX25" fmla="*/ 60724 w 2759075"/>
                  <a:gd name="connsiteY25" fmla="*/ 1292225 h 2347912"/>
                  <a:gd name="connsiteX26" fmla="*/ 494901 w 2759075"/>
                  <a:gd name="connsiteY26" fmla="*/ 1292225 h 2347912"/>
                  <a:gd name="connsiteX27" fmla="*/ 555625 w 2759075"/>
                  <a:gd name="connsiteY27" fmla="*/ 1353343 h 2347912"/>
                  <a:gd name="connsiteX28" fmla="*/ 494901 w 2759075"/>
                  <a:gd name="connsiteY28" fmla="*/ 1414462 h 2347912"/>
                  <a:gd name="connsiteX29" fmla="*/ 60724 w 2759075"/>
                  <a:gd name="connsiteY29" fmla="*/ 1414462 h 2347912"/>
                  <a:gd name="connsiteX30" fmla="*/ 0 w 2759075"/>
                  <a:gd name="connsiteY30" fmla="*/ 1353343 h 2347912"/>
                  <a:gd name="connsiteX31" fmla="*/ 60724 w 2759075"/>
                  <a:gd name="connsiteY31" fmla="*/ 1292225 h 2347912"/>
                  <a:gd name="connsiteX32" fmla="*/ 2346304 w 2759075"/>
                  <a:gd name="connsiteY32" fmla="*/ 368032 h 2347912"/>
                  <a:gd name="connsiteX33" fmla="*/ 2388748 w 2759075"/>
                  <a:gd name="connsiteY33" fmla="*/ 386277 h 2347912"/>
                  <a:gd name="connsiteX34" fmla="*/ 2388748 w 2759075"/>
                  <a:gd name="connsiteY34" fmla="*/ 471420 h 2347912"/>
                  <a:gd name="connsiteX35" fmla="*/ 2085579 w 2759075"/>
                  <a:gd name="connsiteY35" fmla="*/ 775505 h 2347912"/>
                  <a:gd name="connsiteX36" fmla="*/ 2043135 w 2759075"/>
                  <a:gd name="connsiteY36" fmla="*/ 793750 h 2347912"/>
                  <a:gd name="connsiteX37" fmla="*/ 2000692 w 2759075"/>
                  <a:gd name="connsiteY37" fmla="*/ 775505 h 2347912"/>
                  <a:gd name="connsiteX38" fmla="*/ 2000692 w 2759075"/>
                  <a:gd name="connsiteY38" fmla="*/ 690361 h 2347912"/>
                  <a:gd name="connsiteX39" fmla="*/ 2303860 w 2759075"/>
                  <a:gd name="connsiteY39" fmla="*/ 386277 h 2347912"/>
                  <a:gd name="connsiteX40" fmla="*/ 2346304 w 2759075"/>
                  <a:gd name="connsiteY40" fmla="*/ 368032 h 2347912"/>
                  <a:gd name="connsiteX41" fmla="*/ 447269 w 2759075"/>
                  <a:gd name="connsiteY41" fmla="*/ 368032 h 2347912"/>
                  <a:gd name="connsiteX42" fmla="*/ 488590 w 2759075"/>
                  <a:gd name="connsiteY42" fmla="*/ 386277 h 2347912"/>
                  <a:gd name="connsiteX43" fmla="*/ 794890 w 2759075"/>
                  <a:gd name="connsiteY43" fmla="*/ 690361 h 2347912"/>
                  <a:gd name="connsiteX44" fmla="*/ 794890 w 2759075"/>
                  <a:gd name="connsiteY44" fmla="*/ 775505 h 2347912"/>
                  <a:gd name="connsiteX45" fmla="*/ 752432 w 2759075"/>
                  <a:gd name="connsiteY45" fmla="*/ 793750 h 2347912"/>
                  <a:gd name="connsiteX46" fmla="*/ 709975 w 2759075"/>
                  <a:gd name="connsiteY46" fmla="*/ 775505 h 2347912"/>
                  <a:gd name="connsiteX47" fmla="*/ 403675 w 2759075"/>
                  <a:gd name="connsiteY47" fmla="*/ 471420 h 2347912"/>
                  <a:gd name="connsiteX48" fmla="*/ 403675 w 2759075"/>
                  <a:gd name="connsiteY48" fmla="*/ 386277 h 2347912"/>
                  <a:gd name="connsiteX49" fmla="*/ 447269 w 2759075"/>
                  <a:gd name="connsiteY49" fmla="*/ 368032 h 2347912"/>
                  <a:gd name="connsiteX50" fmla="*/ 1388269 w 2759075"/>
                  <a:gd name="connsiteY50" fmla="*/ 0 h 2347912"/>
                  <a:gd name="connsiteX51" fmla="*/ 1449388 w 2759075"/>
                  <a:gd name="connsiteY51" fmla="*/ 60883 h 2347912"/>
                  <a:gd name="connsiteX52" fmla="*/ 1449388 w 2759075"/>
                  <a:gd name="connsiteY52" fmla="*/ 493154 h 2347912"/>
                  <a:gd name="connsiteX53" fmla="*/ 1388269 w 2759075"/>
                  <a:gd name="connsiteY53" fmla="*/ 554037 h 2347912"/>
                  <a:gd name="connsiteX54" fmla="*/ 1327150 w 2759075"/>
                  <a:gd name="connsiteY54" fmla="*/ 493154 h 2347912"/>
                  <a:gd name="connsiteX55" fmla="*/ 1327150 w 2759075"/>
                  <a:gd name="connsiteY55" fmla="*/ 60883 h 2347912"/>
                  <a:gd name="connsiteX56" fmla="*/ 1388269 w 2759075"/>
                  <a:gd name="connsiteY56" fmla="*/ 0 h 2347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759075" h="2347912">
                    <a:moveTo>
                      <a:pt x="742907" y="1922194"/>
                    </a:moveTo>
                    <a:cubicBezTo>
                      <a:pt x="758071" y="1922194"/>
                      <a:pt x="773234" y="1928276"/>
                      <a:pt x="785365" y="1940439"/>
                    </a:cubicBezTo>
                    <a:cubicBezTo>
                      <a:pt x="809626" y="1964766"/>
                      <a:pt x="809626" y="2001256"/>
                      <a:pt x="785365" y="2025583"/>
                    </a:cubicBezTo>
                    <a:cubicBezTo>
                      <a:pt x="785365" y="2025583"/>
                      <a:pt x="785365" y="2025583"/>
                      <a:pt x="482097" y="2329667"/>
                    </a:cubicBezTo>
                    <a:cubicBezTo>
                      <a:pt x="469967" y="2341830"/>
                      <a:pt x="454803" y="2347912"/>
                      <a:pt x="436607" y="2347912"/>
                    </a:cubicBezTo>
                    <a:cubicBezTo>
                      <a:pt x="421444" y="2347912"/>
                      <a:pt x="406280" y="2341830"/>
                      <a:pt x="394150" y="2329667"/>
                    </a:cubicBezTo>
                    <a:cubicBezTo>
                      <a:pt x="369888" y="2308381"/>
                      <a:pt x="369888" y="2268850"/>
                      <a:pt x="394150" y="2244523"/>
                    </a:cubicBezTo>
                    <a:cubicBezTo>
                      <a:pt x="394150" y="2244523"/>
                      <a:pt x="394150" y="2244523"/>
                      <a:pt x="700450" y="1940439"/>
                    </a:cubicBezTo>
                    <a:cubicBezTo>
                      <a:pt x="712580" y="1928276"/>
                      <a:pt x="727744" y="1922194"/>
                      <a:pt x="742907" y="1922194"/>
                    </a:cubicBezTo>
                    <a:close/>
                    <a:moveTo>
                      <a:pt x="2008660" y="1919021"/>
                    </a:moveTo>
                    <a:cubicBezTo>
                      <a:pt x="2024198" y="1919021"/>
                      <a:pt x="2040114" y="1925104"/>
                      <a:pt x="2052241" y="1937271"/>
                    </a:cubicBezTo>
                    <a:cubicBezTo>
                      <a:pt x="2052241" y="1937271"/>
                      <a:pt x="2052241" y="1937271"/>
                      <a:pt x="2355410" y="2244492"/>
                    </a:cubicBezTo>
                    <a:cubicBezTo>
                      <a:pt x="2379663" y="2268826"/>
                      <a:pt x="2379663" y="2305327"/>
                      <a:pt x="2355410" y="2329661"/>
                    </a:cubicBezTo>
                    <a:cubicBezTo>
                      <a:pt x="2346315" y="2341829"/>
                      <a:pt x="2328125" y="2347912"/>
                      <a:pt x="2312966" y="2347912"/>
                    </a:cubicBezTo>
                    <a:cubicBezTo>
                      <a:pt x="2297808" y="2347912"/>
                      <a:pt x="2282649" y="2341829"/>
                      <a:pt x="2270522" y="2329661"/>
                    </a:cubicBezTo>
                    <a:cubicBezTo>
                      <a:pt x="2270522" y="2329661"/>
                      <a:pt x="2270522" y="2329661"/>
                      <a:pt x="1967354" y="2025483"/>
                    </a:cubicBezTo>
                    <a:cubicBezTo>
                      <a:pt x="1943100" y="2001149"/>
                      <a:pt x="1943100" y="1961606"/>
                      <a:pt x="1967354" y="1937271"/>
                    </a:cubicBezTo>
                    <a:cubicBezTo>
                      <a:pt x="1977965" y="1925104"/>
                      <a:pt x="1993123" y="1919021"/>
                      <a:pt x="2008660" y="1919021"/>
                    </a:cubicBezTo>
                    <a:close/>
                    <a:moveTo>
                      <a:pt x="2267334" y="1301750"/>
                    </a:moveTo>
                    <a:cubicBezTo>
                      <a:pt x="2267334" y="1301750"/>
                      <a:pt x="2267334" y="1301750"/>
                      <a:pt x="2698366" y="1301750"/>
                    </a:cubicBezTo>
                    <a:cubicBezTo>
                      <a:pt x="2731756" y="1301750"/>
                      <a:pt x="2759075" y="1329253"/>
                      <a:pt x="2759075" y="1362868"/>
                    </a:cubicBezTo>
                    <a:cubicBezTo>
                      <a:pt x="2759075" y="1396484"/>
                      <a:pt x="2731756" y="1423987"/>
                      <a:pt x="2698366" y="1423987"/>
                    </a:cubicBezTo>
                    <a:cubicBezTo>
                      <a:pt x="2698366" y="1423987"/>
                      <a:pt x="2698366" y="1423987"/>
                      <a:pt x="2267334" y="1423987"/>
                    </a:cubicBezTo>
                    <a:cubicBezTo>
                      <a:pt x="2233944" y="1423987"/>
                      <a:pt x="2206625" y="1396484"/>
                      <a:pt x="2206625" y="1362868"/>
                    </a:cubicBezTo>
                    <a:cubicBezTo>
                      <a:pt x="2206625" y="1329253"/>
                      <a:pt x="2233944" y="1301750"/>
                      <a:pt x="2267334" y="1301750"/>
                    </a:cubicBezTo>
                    <a:close/>
                    <a:moveTo>
                      <a:pt x="60724" y="1292225"/>
                    </a:moveTo>
                    <a:cubicBezTo>
                      <a:pt x="60724" y="1292225"/>
                      <a:pt x="60724" y="1292225"/>
                      <a:pt x="494901" y="1292225"/>
                    </a:cubicBezTo>
                    <a:cubicBezTo>
                      <a:pt x="528299" y="1292225"/>
                      <a:pt x="555625" y="1319728"/>
                      <a:pt x="555625" y="1353343"/>
                    </a:cubicBezTo>
                    <a:cubicBezTo>
                      <a:pt x="555625" y="1386959"/>
                      <a:pt x="528299" y="1414462"/>
                      <a:pt x="494901" y="1414462"/>
                    </a:cubicBezTo>
                    <a:cubicBezTo>
                      <a:pt x="494901" y="1414462"/>
                      <a:pt x="494901" y="1414462"/>
                      <a:pt x="60724" y="1414462"/>
                    </a:cubicBezTo>
                    <a:cubicBezTo>
                      <a:pt x="27326" y="1414462"/>
                      <a:pt x="0" y="1386959"/>
                      <a:pt x="0" y="1353343"/>
                    </a:cubicBezTo>
                    <a:cubicBezTo>
                      <a:pt x="0" y="1319728"/>
                      <a:pt x="27326" y="1292225"/>
                      <a:pt x="60724" y="1292225"/>
                    </a:cubicBezTo>
                    <a:close/>
                    <a:moveTo>
                      <a:pt x="2346304" y="368032"/>
                    </a:moveTo>
                    <a:cubicBezTo>
                      <a:pt x="2361463" y="368032"/>
                      <a:pt x="2376621" y="374113"/>
                      <a:pt x="2388748" y="386277"/>
                    </a:cubicBezTo>
                    <a:cubicBezTo>
                      <a:pt x="2413001" y="407563"/>
                      <a:pt x="2413001" y="447094"/>
                      <a:pt x="2388748" y="471420"/>
                    </a:cubicBezTo>
                    <a:cubicBezTo>
                      <a:pt x="2388748" y="471420"/>
                      <a:pt x="2388748" y="471420"/>
                      <a:pt x="2085579" y="775505"/>
                    </a:cubicBezTo>
                    <a:cubicBezTo>
                      <a:pt x="2073452" y="787668"/>
                      <a:pt x="2058294" y="793750"/>
                      <a:pt x="2043135" y="793750"/>
                    </a:cubicBezTo>
                    <a:cubicBezTo>
                      <a:pt x="2027977" y="793750"/>
                      <a:pt x="2009787" y="787668"/>
                      <a:pt x="2000692" y="775505"/>
                    </a:cubicBezTo>
                    <a:cubicBezTo>
                      <a:pt x="1976438" y="754219"/>
                      <a:pt x="1976438" y="714688"/>
                      <a:pt x="2000692" y="690361"/>
                    </a:cubicBezTo>
                    <a:cubicBezTo>
                      <a:pt x="2000692" y="690361"/>
                      <a:pt x="2000692" y="690361"/>
                      <a:pt x="2303860" y="386277"/>
                    </a:cubicBezTo>
                    <a:cubicBezTo>
                      <a:pt x="2315987" y="374113"/>
                      <a:pt x="2331146" y="368032"/>
                      <a:pt x="2346304" y="368032"/>
                    </a:cubicBezTo>
                    <a:close/>
                    <a:moveTo>
                      <a:pt x="447269" y="368032"/>
                    </a:moveTo>
                    <a:cubicBezTo>
                      <a:pt x="462812" y="368032"/>
                      <a:pt x="477975" y="374113"/>
                      <a:pt x="488590" y="386277"/>
                    </a:cubicBezTo>
                    <a:cubicBezTo>
                      <a:pt x="488590" y="386277"/>
                      <a:pt x="488590" y="386277"/>
                      <a:pt x="794890" y="690361"/>
                    </a:cubicBezTo>
                    <a:cubicBezTo>
                      <a:pt x="819151" y="714688"/>
                      <a:pt x="819151" y="754219"/>
                      <a:pt x="794890" y="775505"/>
                    </a:cubicBezTo>
                    <a:cubicBezTo>
                      <a:pt x="782759" y="787668"/>
                      <a:pt x="767596" y="793750"/>
                      <a:pt x="752432" y="793750"/>
                    </a:cubicBezTo>
                    <a:cubicBezTo>
                      <a:pt x="737269" y="793750"/>
                      <a:pt x="719073" y="787668"/>
                      <a:pt x="709975" y="775505"/>
                    </a:cubicBezTo>
                    <a:cubicBezTo>
                      <a:pt x="709975" y="775505"/>
                      <a:pt x="709975" y="775505"/>
                      <a:pt x="403675" y="471420"/>
                    </a:cubicBezTo>
                    <a:cubicBezTo>
                      <a:pt x="379413" y="447094"/>
                      <a:pt x="379413" y="407563"/>
                      <a:pt x="403675" y="386277"/>
                    </a:cubicBezTo>
                    <a:cubicBezTo>
                      <a:pt x="415806" y="374113"/>
                      <a:pt x="431727" y="368032"/>
                      <a:pt x="447269" y="368032"/>
                    </a:cubicBezTo>
                    <a:close/>
                    <a:moveTo>
                      <a:pt x="1388269" y="0"/>
                    </a:moveTo>
                    <a:cubicBezTo>
                      <a:pt x="1421885" y="0"/>
                      <a:pt x="1449388" y="27397"/>
                      <a:pt x="1449388" y="60883"/>
                    </a:cubicBezTo>
                    <a:cubicBezTo>
                      <a:pt x="1449388" y="493154"/>
                      <a:pt x="1449388" y="493154"/>
                      <a:pt x="1449388" y="493154"/>
                    </a:cubicBezTo>
                    <a:cubicBezTo>
                      <a:pt x="1449388" y="526639"/>
                      <a:pt x="1421885" y="554037"/>
                      <a:pt x="1388269" y="554037"/>
                    </a:cubicBezTo>
                    <a:cubicBezTo>
                      <a:pt x="1354654" y="554037"/>
                      <a:pt x="1327150" y="526639"/>
                      <a:pt x="1327150" y="493154"/>
                    </a:cubicBezTo>
                    <a:cubicBezTo>
                      <a:pt x="1327150" y="60883"/>
                      <a:pt x="1327150" y="60883"/>
                      <a:pt x="1327150" y="60883"/>
                    </a:cubicBezTo>
                    <a:cubicBezTo>
                      <a:pt x="1327150" y="27397"/>
                      <a:pt x="1354654" y="0"/>
                      <a:pt x="1388269" y="0"/>
                    </a:cubicBezTo>
                    <a:close/>
                  </a:path>
                </a:pathLst>
              </a:custGeom>
              <a:solidFill>
                <a:schemeClr val="bg1"/>
              </a:solidFill>
              <a:ln>
                <a:noFill/>
              </a:ln>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ysClr val="windowText" lastClr="000000"/>
                  </a:solidFill>
                </a:endParaRPr>
              </a:p>
            </p:txBody>
          </p:sp>
          <p:sp>
            <p:nvSpPr>
              <p:cNvPr id="165" name="Freeform 164"/>
              <p:cNvSpPr>
                <a:spLocks/>
              </p:cNvSpPr>
              <p:nvPr/>
            </p:nvSpPr>
            <p:spPr bwMode="auto">
              <a:xfrm>
                <a:off x="2170087" y="1059793"/>
                <a:ext cx="306013" cy="465912"/>
              </a:xfrm>
              <a:custGeom>
                <a:avLst/>
                <a:gdLst>
                  <a:gd name="connsiteX0" fmla="*/ 117334 w 306013"/>
                  <a:gd name="connsiteY0" fmla="*/ 440356 h 465912"/>
                  <a:gd name="connsiteX1" fmla="*/ 188678 w 306013"/>
                  <a:gd name="connsiteY1" fmla="*/ 440356 h 465912"/>
                  <a:gd name="connsiteX2" fmla="*/ 198726 w 306013"/>
                  <a:gd name="connsiteY2" fmla="*/ 453134 h 465912"/>
                  <a:gd name="connsiteX3" fmla="*/ 188678 w 306013"/>
                  <a:gd name="connsiteY3" fmla="*/ 465912 h 465912"/>
                  <a:gd name="connsiteX4" fmla="*/ 117334 w 306013"/>
                  <a:gd name="connsiteY4" fmla="*/ 465912 h 465912"/>
                  <a:gd name="connsiteX5" fmla="*/ 107286 w 306013"/>
                  <a:gd name="connsiteY5" fmla="*/ 453134 h 465912"/>
                  <a:gd name="connsiteX6" fmla="*/ 117334 w 306013"/>
                  <a:gd name="connsiteY6" fmla="*/ 440356 h 465912"/>
                  <a:gd name="connsiteX7" fmla="*/ 107949 w 306013"/>
                  <a:gd name="connsiteY7" fmla="*/ 395233 h 465912"/>
                  <a:gd name="connsiteX8" fmla="*/ 198064 w 306013"/>
                  <a:gd name="connsiteY8" fmla="*/ 395233 h 465912"/>
                  <a:gd name="connsiteX9" fmla="*/ 210756 w 306013"/>
                  <a:gd name="connsiteY9" fmla="*/ 408011 h 465912"/>
                  <a:gd name="connsiteX10" fmla="*/ 198064 w 306013"/>
                  <a:gd name="connsiteY10" fmla="*/ 420789 h 465912"/>
                  <a:gd name="connsiteX11" fmla="*/ 107949 w 306013"/>
                  <a:gd name="connsiteY11" fmla="*/ 420789 h 465912"/>
                  <a:gd name="connsiteX12" fmla="*/ 95257 w 306013"/>
                  <a:gd name="connsiteY12" fmla="*/ 408011 h 465912"/>
                  <a:gd name="connsiteX13" fmla="*/ 107949 w 306013"/>
                  <a:gd name="connsiteY13" fmla="*/ 395233 h 465912"/>
                  <a:gd name="connsiteX14" fmla="*/ 152830 w 306013"/>
                  <a:gd name="connsiteY14" fmla="*/ 23621 h 465912"/>
                  <a:gd name="connsiteX15" fmla="*/ 23621 w 306013"/>
                  <a:gd name="connsiteY15" fmla="*/ 153254 h 465912"/>
                  <a:gd name="connsiteX16" fmla="*/ 65703 w 306013"/>
                  <a:gd name="connsiteY16" fmla="*/ 247209 h 465912"/>
                  <a:gd name="connsiteX17" fmla="*/ 110156 w 306013"/>
                  <a:gd name="connsiteY17" fmla="*/ 333432 h 465912"/>
                  <a:gd name="connsiteX18" fmla="*/ 111341 w 306013"/>
                  <a:gd name="connsiteY18" fmla="*/ 345920 h 465912"/>
                  <a:gd name="connsiteX19" fmla="*/ 98894 w 306013"/>
                  <a:gd name="connsiteY19" fmla="*/ 347109 h 465912"/>
                  <a:gd name="connsiteX20" fmla="*/ 97709 w 306013"/>
                  <a:gd name="connsiteY20" fmla="*/ 348299 h 465912"/>
                  <a:gd name="connsiteX21" fmla="*/ 98894 w 306013"/>
                  <a:gd name="connsiteY21" fmla="*/ 350083 h 465912"/>
                  <a:gd name="connsiteX22" fmla="*/ 206766 w 306013"/>
                  <a:gd name="connsiteY22" fmla="*/ 350083 h 465912"/>
                  <a:gd name="connsiteX23" fmla="*/ 207952 w 306013"/>
                  <a:gd name="connsiteY23" fmla="*/ 348299 h 465912"/>
                  <a:gd name="connsiteX24" fmla="*/ 206766 w 306013"/>
                  <a:gd name="connsiteY24" fmla="*/ 347109 h 465912"/>
                  <a:gd name="connsiteX25" fmla="*/ 194320 w 306013"/>
                  <a:gd name="connsiteY25" fmla="*/ 345920 h 465912"/>
                  <a:gd name="connsiteX26" fmla="*/ 195505 w 306013"/>
                  <a:gd name="connsiteY26" fmla="*/ 333432 h 465912"/>
                  <a:gd name="connsiteX27" fmla="*/ 239958 w 306013"/>
                  <a:gd name="connsiteY27" fmla="*/ 247209 h 465912"/>
                  <a:gd name="connsiteX28" fmla="*/ 282040 w 306013"/>
                  <a:gd name="connsiteY28" fmla="*/ 153254 h 465912"/>
                  <a:gd name="connsiteX29" fmla="*/ 152830 w 306013"/>
                  <a:gd name="connsiteY29" fmla="*/ 23621 h 465912"/>
                  <a:gd name="connsiteX30" fmla="*/ 153007 w 306013"/>
                  <a:gd name="connsiteY30" fmla="*/ 0 h 465912"/>
                  <a:gd name="connsiteX31" fmla="*/ 306013 w 306013"/>
                  <a:gd name="connsiteY31" fmla="*/ 153284 h 465912"/>
                  <a:gd name="connsiteX32" fmla="*/ 258569 w 306013"/>
                  <a:gd name="connsiteY32" fmla="*/ 262008 h 465912"/>
                  <a:gd name="connsiteX33" fmla="*/ 220614 w 306013"/>
                  <a:gd name="connsiteY33" fmla="*/ 327362 h 465912"/>
                  <a:gd name="connsiteX34" fmla="*/ 231882 w 306013"/>
                  <a:gd name="connsiteY34" fmla="*/ 348156 h 465912"/>
                  <a:gd name="connsiteX35" fmla="*/ 206974 w 306013"/>
                  <a:gd name="connsiteY35" fmla="*/ 373703 h 465912"/>
                  <a:gd name="connsiteX36" fmla="*/ 99039 w 306013"/>
                  <a:gd name="connsiteY36" fmla="*/ 373703 h 465912"/>
                  <a:gd name="connsiteX37" fmla="*/ 74131 w 306013"/>
                  <a:gd name="connsiteY37" fmla="*/ 348156 h 465912"/>
                  <a:gd name="connsiteX38" fmla="*/ 85399 w 306013"/>
                  <a:gd name="connsiteY38" fmla="*/ 327362 h 465912"/>
                  <a:gd name="connsiteX39" fmla="*/ 47444 w 306013"/>
                  <a:gd name="connsiteY39" fmla="*/ 262008 h 465912"/>
                  <a:gd name="connsiteX40" fmla="*/ 0 w 306013"/>
                  <a:gd name="connsiteY40" fmla="*/ 153284 h 465912"/>
                  <a:gd name="connsiteX41" fmla="*/ 153007 w 306013"/>
                  <a:gd name="connsiteY41" fmla="*/ 0 h 46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06013" h="465912">
                    <a:moveTo>
                      <a:pt x="117334" y="440356"/>
                    </a:moveTo>
                    <a:cubicBezTo>
                      <a:pt x="117334" y="440356"/>
                      <a:pt x="117334" y="440356"/>
                      <a:pt x="188678" y="440356"/>
                    </a:cubicBezTo>
                    <a:cubicBezTo>
                      <a:pt x="194205" y="440356"/>
                      <a:pt x="198726" y="446106"/>
                      <a:pt x="198726" y="453134"/>
                    </a:cubicBezTo>
                    <a:cubicBezTo>
                      <a:pt x="198726" y="460162"/>
                      <a:pt x="194205" y="465912"/>
                      <a:pt x="188678" y="465912"/>
                    </a:cubicBezTo>
                    <a:cubicBezTo>
                      <a:pt x="188678" y="465912"/>
                      <a:pt x="188678" y="465912"/>
                      <a:pt x="117334" y="465912"/>
                    </a:cubicBezTo>
                    <a:cubicBezTo>
                      <a:pt x="111807" y="465912"/>
                      <a:pt x="107286" y="460162"/>
                      <a:pt x="107286" y="453134"/>
                    </a:cubicBezTo>
                    <a:cubicBezTo>
                      <a:pt x="107286" y="446106"/>
                      <a:pt x="111807" y="440356"/>
                      <a:pt x="117334" y="440356"/>
                    </a:cubicBezTo>
                    <a:close/>
                    <a:moveTo>
                      <a:pt x="107949" y="395233"/>
                    </a:moveTo>
                    <a:cubicBezTo>
                      <a:pt x="107949" y="395233"/>
                      <a:pt x="107949" y="395233"/>
                      <a:pt x="198064" y="395233"/>
                    </a:cubicBezTo>
                    <a:cubicBezTo>
                      <a:pt x="205045" y="395233"/>
                      <a:pt x="210756" y="400983"/>
                      <a:pt x="210756" y="408011"/>
                    </a:cubicBezTo>
                    <a:cubicBezTo>
                      <a:pt x="210756" y="415039"/>
                      <a:pt x="205045" y="420789"/>
                      <a:pt x="198064" y="420789"/>
                    </a:cubicBezTo>
                    <a:cubicBezTo>
                      <a:pt x="198064" y="420789"/>
                      <a:pt x="198064" y="420789"/>
                      <a:pt x="107949" y="420789"/>
                    </a:cubicBezTo>
                    <a:cubicBezTo>
                      <a:pt x="100968" y="420789"/>
                      <a:pt x="95257" y="415039"/>
                      <a:pt x="95257" y="408011"/>
                    </a:cubicBezTo>
                    <a:cubicBezTo>
                      <a:pt x="95257" y="400983"/>
                      <a:pt x="100968" y="395233"/>
                      <a:pt x="107949" y="395233"/>
                    </a:cubicBezTo>
                    <a:close/>
                    <a:moveTo>
                      <a:pt x="152830" y="23621"/>
                    </a:moveTo>
                    <a:cubicBezTo>
                      <a:pt x="81706" y="23621"/>
                      <a:pt x="23621" y="81302"/>
                      <a:pt x="23621" y="153254"/>
                    </a:cubicBezTo>
                    <a:cubicBezTo>
                      <a:pt x="23621" y="196664"/>
                      <a:pt x="44366" y="221044"/>
                      <a:pt x="65703" y="247209"/>
                    </a:cubicBezTo>
                    <a:cubicBezTo>
                      <a:pt x="85262" y="270400"/>
                      <a:pt x="106007" y="295375"/>
                      <a:pt x="110156" y="333432"/>
                    </a:cubicBezTo>
                    <a:cubicBezTo>
                      <a:pt x="111341" y="345920"/>
                      <a:pt x="111341" y="345920"/>
                      <a:pt x="111341" y="345920"/>
                    </a:cubicBezTo>
                    <a:cubicBezTo>
                      <a:pt x="98894" y="347109"/>
                      <a:pt x="98894" y="347109"/>
                      <a:pt x="98894" y="347109"/>
                    </a:cubicBezTo>
                    <a:cubicBezTo>
                      <a:pt x="98302" y="347109"/>
                      <a:pt x="97709" y="347704"/>
                      <a:pt x="97709" y="348299"/>
                    </a:cubicBezTo>
                    <a:cubicBezTo>
                      <a:pt x="97709" y="349488"/>
                      <a:pt x="98302" y="350083"/>
                      <a:pt x="98894" y="350083"/>
                    </a:cubicBezTo>
                    <a:cubicBezTo>
                      <a:pt x="206766" y="350083"/>
                      <a:pt x="206766" y="350083"/>
                      <a:pt x="206766" y="350083"/>
                    </a:cubicBezTo>
                    <a:cubicBezTo>
                      <a:pt x="207359" y="350083"/>
                      <a:pt x="207952" y="349488"/>
                      <a:pt x="207952" y="348299"/>
                    </a:cubicBezTo>
                    <a:cubicBezTo>
                      <a:pt x="207952" y="347704"/>
                      <a:pt x="207359" y="347109"/>
                      <a:pt x="206766" y="347109"/>
                    </a:cubicBezTo>
                    <a:cubicBezTo>
                      <a:pt x="194320" y="345920"/>
                      <a:pt x="194320" y="345920"/>
                      <a:pt x="194320" y="345920"/>
                    </a:cubicBezTo>
                    <a:cubicBezTo>
                      <a:pt x="195505" y="333432"/>
                      <a:pt x="195505" y="333432"/>
                      <a:pt x="195505" y="333432"/>
                    </a:cubicBezTo>
                    <a:cubicBezTo>
                      <a:pt x="199654" y="295375"/>
                      <a:pt x="220399" y="270400"/>
                      <a:pt x="239958" y="247209"/>
                    </a:cubicBezTo>
                    <a:cubicBezTo>
                      <a:pt x="261888" y="221044"/>
                      <a:pt x="282040" y="196664"/>
                      <a:pt x="282040" y="153254"/>
                    </a:cubicBezTo>
                    <a:cubicBezTo>
                      <a:pt x="282040" y="81302"/>
                      <a:pt x="223955" y="23621"/>
                      <a:pt x="152830" y="23621"/>
                    </a:cubicBezTo>
                    <a:close/>
                    <a:moveTo>
                      <a:pt x="153007" y="0"/>
                    </a:moveTo>
                    <a:cubicBezTo>
                      <a:pt x="237219" y="0"/>
                      <a:pt x="306013" y="68324"/>
                      <a:pt x="306013" y="153284"/>
                    </a:cubicBezTo>
                    <a:cubicBezTo>
                      <a:pt x="306013" y="205567"/>
                      <a:pt x="280512" y="235867"/>
                      <a:pt x="258569" y="262008"/>
                    </a:cubicBezTo>
                    <a:cubicBezTo>
                      <a:pt x="241964" y="282208"/>
                      <a:pt x="226545" y="300626"/>
                      <a:pt x="220614" y="327362"/>
                    </a:cubicBezTo>
                    <a:cubicBezTo>
                      <a:pt x="227731" y="331521"/>
                      <a:pt x="231882" y="339244"/>
                      <a:pt x="231882" y="348156"/>
                    </a:cubicBezTo>
                    <a:cubicBezTo>
                      <a:pt x="231882" y="362415"/>
                      <a:pt x="220614" y="373703"/>
                      <a:pt x="206974" y="373703"/>
                    </a:cubicBezTo>
                    <a:cubicBezTo>
                      <a:pt x="99039" y="373703"/>
                      <a:pt x="99039" y="373703"/>
                      <a:pt x="99039" y="373703"/>
                    </a:cubicBezTo>
                    <a:cubicBezTo>
                      <a:pt x="85399" y="373703"/>
                      <a:pt x="74131" y="362415"/>
                      <a:pt x="74131" y="348156"/>
                    </a:cubicBezTo>
                    <a:cubicBezTo>
                      <a:pt x="74131" y="339244"/>
                      <a:pt x="78283" y="331521"/>
                      <a:pt x="85399" y="327362"/>
                    </a:cubicBezTo>
                    <a:cubicBezTo>
                      <a:pt x="80062" y="300626"/>
                      <a:pt x="64049" y="282208"/>
                      <a:pt x="47444" y="262008"/>
                    </a:cubicBezTo>
                    <a:cubicBezTo>
                      <a:pt x="25501" y="235867"/>
                      <a:pt x="0" y="205567"/>
                      <a:pt x="0" y="153284"/>
                    </a:cubicBezTo>
                    <a:cubicBezTo>
                      <a:pt x="0" y="68324"/>
                      <a:pt x="68794" y="0"/>
                      <a:pt x="153007" y="0"/>
                    </a:cubicBezTo>
                    <a:close/>
                  </a:path>
                </a:pathLst>
              </a:custGeom>
              <a:solidFill>
                <a:schemeClr val="bg1"/>
              </a:solidFill>
              <a:ln>
                <a:noFill/>
              </a:ln>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ysClr val="windowText" lastClr="000000"/>
                  </a:solidFill>
                </a:endParaRPr>
              </a:p>
            </p:txBody>
          </p:sp>
        </p:grpSp>
      </p:grpSp>
      <p:grpSp>
        <p:nvGrpSpPr>
          <p:cNvPr id="159" name="Group 158"/>
          <p:cNvGrpSpPr/>
          <p:nvPr/>
        </p:nvGrpSpPr>
        <p:grpSpPr>
          <a:xfrm>
            <a:off x="7605628" y="4493914"/>
            <a:ext cx="672458" cy="673361"/>
            <a:chOff x="7159271" y="4668929"/>
            <a:chExt cx="659332" cy="660218"/>
          </a:xfrm>
        </p:grpSpPr>
        <p:sp>
          <p:nvSpPr>
            <p:cNvPr id="160" name="Oval 159"/>
            <p:cNvSpPr/>
            <p:nvPr/>
          </p:nvSpPr>
          <p:spPr bwMode="auto">
            <a:xfrm>
              <a:off x="7159271" y="4668929"/>
              <a:ext cx="659332" cy="660218"/>
            </a:xfrm>
            <a:prstGeom prst="ellipse">
              <a:avLst/>
            </a:prstGeom>
            <a:solidFill>
              <a:srgbClr val="FFFFFF"/>
            </a:solidFill>
            <a:ln w="22225" cap="flat" cmpd="sng" algn="ctr">
              <a:solidFill>
                <a:srgbClr val="0072C6"/>
              </a:solidFill>
              <a:prstDash val="solid"/>
              <a:headEnd type="none" w="med" len="med"/>
              <a:tailEnd type="none" w="med" len="med"/>
            </a:ln>
            <a:effectLst/>
          </p:spPr>
          <p:txBody>
            <a:bodyPr rot="0" spcFirstLastPara="0" vertOverflow="overflow" horzOverflow="overflow" vert="horz" wrap="square" lIns="248632" tIns="198905" rIns="248632" bIns="198905" numCol="1" spcCol="0" rtlCol="0" fromWordArt="0" anchor="t" anchorCtr="0" forceAA="0" compatLnSpc="1">
              <a:prstTxWarp prst="textNoShape">
                <a:avLst/>
              </a:prstTxWarp>
              <a:noAutofit/>
            </a:bodyPr>
            <a:lstStyle/>
            <a:p>
              <a:pPr algn="ctr" defTabSz="1267794" fontAlgn="base">
                <a:lnSpc>
                  <a:spcPct val="90000"/>
                </a:lnSpc>
                <a:spcBef>
                  <a:spcPct val="0"/>
                </a:spcBef>
                <a:spcAft>
                  <a:spcPct val="0"/>
                </a:spcAft>
                <a:defRPr/>
              </a:pPr>
              <a:endParaRPr lang="en-US" sz="3264" kern="0" dirty="0">
                <a:gradFill>
                  <a:gsLst>
                    <a:gs pos="0">
                      <a:srgbClr val="FFFFFF"/>
                    </a:gs>
                    <a:gs pos="100000">
                      <a:srgbClr val="FFFFFF"/>
                    </a:gs>
                  </a:gsLst>
                  <a:lin ang="5400000" scaled="0"/>
                </a:gradFill>
                <a:ea typeface="Segoe UI" pitchFamily="34" charset="0"/>
                <a:cs typeface="Segoe UI" pitchFamily="34" charset="0"/>
              </a:endParaRPr>
            </a:p>
          </p:txBody>
        </p:sp>
        <p:sp>
          <p:nvSpPr>
            <p:cNvPr id="161" name="Freeform 160"/>
            <p:cNvSpPr>
              <a:spLocks noChangeArrowheads="1"/>
            </p:cNvSpPr>
            <p:nvPr/>
          </p:nvSpPr>
          <p:spPr bwMode="auto">
            <a:xfrm>
              <a:off x="7272729" y="4785887"/>
              <a:ext cx="432416" cy="426303"/>
            </a:xfrm>
            <a:custGeom>
              <a:avLst/>
              <a:gdLst>
                <a:gd name="connsiteX0" fmla="*/ 1272382 w 3387998"/>
                <a:gd name="connsiteY0" fmla="*/ 122238 h 3340102"/>
                <a:gd name="connsiteX1" fmla="*/ 120650 w 3387998"/>
                <a:gd name="connsiteY1" fmla="*/ 1272382 h 3340102"/>
                <a:gd name="connsiteX2" fmla="*/ 1272382 w 3387998"/>
                <a:gd name="connsiteY2" fmla="*/ 2422526 h 3340102"/>
                <a:gd name="connsiteX3" fmla="*/ 2086780 w 3387998"/>
                <a:gd name="connsiteY3" fmla="*/ 2085657 h 3340102"/>
                <a:gd name="connsiteX4" fmla="*/ 2091805 w 3387998"/>
                <a:gd name="connsiteY4" fmla="*/ 2080135 h 3340102"/>
                <a:gd name="connsiteX5" fmla="*/ 2091850 w 3387998"/>
                <a:gd name="connsiteY5" fmla="*/ 2079914 h 3340102"/>
                <a:gd name="connsiteX6" fmla="*/ 2105526 w 3387998"/>
                <a:gd name="connsiteY6" fmla="*/ 2061069 h 3340102"/>
                <a:gd name="connsiteX7" fmla="*/ 2114724 w 3387998"/>
                <a:gd name="connsiteY7" fmla="*/ 2054953 h 3340102"/>
                <a:gd name="connsiteX8" fmla="*/ 2161115 w 3387998"/>
                <a:gd name="connsiteY8" fmla="*/ 2003981 h 3340102"/>
                <a:gd name="connsiteX9" fmla="*/ 2424114 w 3387998"/>
                <a:gd name="connsiteY9" fmla="*/ 1272382 h 3340102"/>
                <a:gd name="connsiteX10" fmla="*/ 1272382 w 3387998"/>
                <a:gd name="connsiteY10" fmla="*/ 122238 h 3340102"/>
                <a:gd name="connsiteX11" fmla="*/ 1273175 w 3387998"/>
                <a:gd name="connsiteY11" fmla="*/ 0 h 3340102"/>
                <a:gd name="connsiteX12" fmla="*/ 2546350 w 3387998"/>
                <a:gd name="connsiteY12" fmla="*/ 1271588 h 3340102"/>
                <a:gd name="connsiteX13" fmla="*/ 2255619 w 3387998"/>
                <a:gd name="connsiteY13" fmla="*/ 2080436 h 3340102"/>
                <a:gd name="connsiteX14" fmla="*/ 2233937 w 3387998"/>
                <a:gd name="connsiteY14" fmla="*/ 2104263 h 3340102"/>
                <a:gd name="connsiteX15" fmla="*/ 2398178 w 3387998"/>
                <a:gd name="connsiteY15" fmla="*/ 2268029 h 3340102"/>
                <a:gd name="connsiteX16" fmla="*/ 3369764 w 3387998"/>
                <a:gd name="connsiteY16" fmla="*/ 3236807 h 3340102"/>
                <a:gd name="connsiteX17" fmla="*/ 3369764 w 3387998"/>
                <a:gd name="connsiteY17" fmla="*/ 3321874 h 3340102"/>
                <a:gd name="connsiteX18" fmla="*/ 3327217 w 3387998"/>
                <a:gd name="connsiteY18" fmla="*/ 3340102 h 3340102"/>
                <a:gd name="connsiteX19" fmla="*/ 3284671 w 3387998"/>
                <a:gd name="connsiteY19" fmla="*/ 3321874 h 3340102"/>
                <a:gd name="connsiteX20" fmla="*/ 2167707 w 3387998"/>
                <a:gd name="connsiteY20" fmla="*/ 2208137 h 3340102"/>
                <a:gd name="connsiteX21" fmla="*/ 2150808 w 3387998"/>
                <a:gd name="connsiteY21" fmla="*/ 2191286 h 3340102"/>
                <a:gd name="connsiteX22" fmla="*/ 2083033 w 3387998"/>
                <a:gd name="connsiteY22" fmla="*/ 2252807 h 3340102"/>
                <a:gd name="connsiteX23" fmla="*/ 1273175 w 3387998"/>
                <a:gd name="connsiteY23" fmla="*/ 2543176 h 3340102"/>
                <a:gd name="connsiteX24" fmla="*/ 0 w 3387998"/>
                <a:gd name="connsiteY24" fmla="*/ 1271588 h 3340102"/>
                <a:gd name="connsiteX25" fmla="*/ 1273175 w 3387998"/>
                <a:gd name="connsiteY25" fmla="*/ 0 h 3340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87998" h="3340102">
                  <a:moveTo>
                    <a:pt x="1272382" y="122238"/>
                  </a:moveTo>
                  <a:cubicBezTo>
                    <a:pt x="636298" y="122238"/>
                    <a:pt x="120650" y="637175"/>
                    <a:pt x="120650" y="1272382"/>
                  </a:cubicBezTo>
                  <a:cubicBezTo>
                    <a:pt x="120650" y="1907589"/>
                    <a:pt x="636298" y="2422526"/>
                    <a:pt x="1272382" y="2422526"/>
                  </a:cubicBezTo>
                  <a:cubicBezTo>
                    <a:pt x="1590424" y="2422526"/>
                    <a:pt x="1878357" y="2293792"/>
                    <a:pt x="2086780" y="2085657"/>
                  </a:cubicBezTo>
                  <a:lnTo>
                    <a:pt x="2091805" y="2080135"/>
                  </a:lnTo>
                  <a:lnTo>
                    <a:pt x="2091850" y="2079914"/>
                  </a:lnTo>
                  <a:cubicBezTo>
                    <a:pt x="2094889" y="2072841"/>
                    <a:pt x="2099448" y="2066385"/>
                    <a:pt x="2105526" y="2061069"/>
                  </a:cubicBezTo>
                  <a:lnTo>
                    <a:pt x="2114724" y="2054953"/>
                  </a:lnTo>
                  <a:lnTo>
                    <a:pt x="2161115" y="2003981"/>
                  </a:lnTo>
                  <a:cubicBezTo>
                    <a:pt x="2325416" y="1805168"/>
                    <a:pt x="2424114" y="1550285"/>
                    <a:pt x="2424114" y="1272382"/>
                  </a:cubicBezTo>
                  <a:cubicBezTo>
                    <a:pt x="2424114" y="637175"/>
                    <a:pt x="1908466" y="122238"/>
                    <a:pt x="1272382" y="122238"/>
                  </a:cubicBezTo>
                  <a:close/>
                  <a:moveTo>
                    <a:pt x="1273175" y="0"/>
                  </a:moveTo>
                  <a:cubicBezTo>
                    <a:pt x="1976330" y="0"/>
                    <a:pt x="2546350" y="569309"/>
                    <a:pt x="2546350" y="1271588"/>
                  </a:cubicBezTo>
                  <a:cubicBezTo>
                    <a:pt x="2546350" y="1578835"/>
                    <a:pt x="2437245" y="1860631"/>
                    <a:pt x="2255619" y="2080436"/>
                  </a:cubicBezTo>
                  <a:lnTo>
                    <a:pt x="2233937" y="2104263"/>
                  </a:lnTo>
                  <a:lnTo>
                    <a:pt x="2398178" y="2268029"/>
                  </a:lnTo>
                  <a:cubicBezTo>
                    <a:pt x="3369764" y="3236807"/>
                    <a:pt x="3369764" y="3236807"/>
                    <a:pt x="3369764" y="3236807"/>
                  </a:cubicBezTo>
                  <a:cubicBezTo>
                    <a:pt x="3394076" y="3261112"/>
                    <a:pt x="3394076" y="3300607"/>
                    <a:pt x="3369764" y="3321874"/>
                  </a:cubicBezTo>
                  <a:cubicBezTo>
                    <a:pt x="3357608" y="3334026"/>
                    <a:pt x="3342413" y="3340102"/>
                    <a:pt x="3327217" y="3340102"/>
                  </a:cubicBezTo>
                  <a:cubicBezTo>
                    <a:pt x="3312022" y="3340102"/>
                    <a:pt x="3293788" y="3334026"/>
                    <a:pt x="3284671" y="3321874"/>
                  </a:cubicBezTo>
                  <a:cubicBezTo>
                    <a:pt x="2547705" y="2587037"/>
                    <a:pt x="2271343" y="2311473"/>
                    <a:pt x="2167707" y="2208137"/>
                  </a:cubicBezTo>
                  <a:lnTo>
                    <a:pt x="2150808" y="2191286"/>
                  </a:lnTo>
                  <a:lnTo>
                    <a:pt x="2083033" y="2252807"/>
                  </a:lnTo>
                  <a:cubicBezTo>
                    <a:pt x="1862953" y="2434207"/>
                    <a:pt x="1580806" y="2543176"/>
                    <a:pt x="1273175" y="2543176"/>
                  </a:cubicBezTo>
                  <a:cubicBezTo>
                    <a:pt x="570020" y="2543176"/>
                    <a:pt x="0" y="1973867"/>
                    <a:pt x="0" y="1271588"/>
                  </a:cubicBezTo>
                  <a:cubicBezTo>
                    <a:pt x="0" y="569309"/>
                    <a:pt x="570020" y="0"/>
                    <a:pt x="1273175" y="0"/>
                  </a:cubicBezTo>
                  <a:close/>
                </a:path>
              </a:pathLst>
            </a:custGeom>
            <a:solidFill>
              <a:schemeClr val="bg1"/>
            </a:solidFill>
            <a:ln>
              <a:noFill/>
            </a:ln>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ysClr val="windowText" lastClr="000000"/>
                </a:solidFill>
              </a:endParaRPr>
            </a:p>
          </p:txBody>
        </p:sp>
      </p:grpSp>
      <p:sp>
        <p:nvSpPr>
          <p:cNvPr id="212" name="Freeform 211"/>
          <p:cNvSpPr>
            <a:spLocks/>
          </p:cNvSpPr>
          <p:nvPr/>
        </p:nvSpPr>
        <p:spPr bwMode="auto">
          <a:xfrm>
            <a:off x="10180934" y="1515706"/>
            <a:ext cx="271038" cy="258830"/>
          </a:xfrm>
          <a:custGeom>
            <a:avLst/>
            <a:gdLst>
              <a:gd name="connsiteX0" fmla="*/ 174446 w 314160"/>
              <a:gd name="connsiteY0" fmla="*/ 567 h 300009"/>
              <a:gd name="connsiteX1" fmla="*/ 191938 w 314160"/>
              <a:gd name="connsiteY1" fmla="*/ 9298 h 300009"/>
              <a:gd name="connsiteX2" fmla="*/ 202051 w 314160"/>
              <a:gd name="connsiteY2" fmla="*/ 38323 h 300009"/>
              <a:gd name="connsiteX3" fmla="*/ 205000 w 314160"/>
              <a:gd name="connsiteY3" fmla="*/ 46787 h 300009"/>
              <a:gd name="connsiteX4" fmla="*/ 205093 w 314160"/>
              <a:gd name="connsiteY4" fmla="*/ 46618 h 300009"/>
              <a:gd name="connsiteX5" fmla="*/ 222515 w 314160"/>
              <a:gd name="connsiteY5" fmla="*/ 15034 h 300009"/>
              <a:gd name="connsiteX6" fmla="*/ 242114 w 314160"/>
              <a:gd name="connsiteY6" fmla="*/ 10677 h 300009"/>
              <a:gd name="connsiteX7" fmla="*/ 246470 w 314160"/>
              <a:gd name="connsiteY7" fmla="*/ 28103 h 300009"/>
              <a:gd name="connsiteX8" fmla="*/ 229576 w 314160"/>
              <a:gd name="connsiteY8" fmla="*/ 58730 h 300009"/>
              <a:gd name="connsiteX9" fmla="*/ 242297 w 314160"/>
              <a:gd name="connsiteY9" fmla="*/ 58241 h 300009"/>
              <a:gd name="connsiteX10" fmla="*/ 266281 w 314160"/>
              <a:gd name="connsiteY10" fmla="*/ 57320 h 300009"/>
              <a:gd name="connsiteX11" fmla="*/ 279400 w 314160"/>
              <a:gd name="connsiteY11" fmla="*/ 68234 h 300009"/>
              <a:gd name="connsiteX12" fmla="*/ 266281 w 314160"/>
              <a:gd name="connsiteY12" fmla="*/ 83514 h 300009"/>
              <a:gd name="connsiteX13" fmla="*/ 228358 w 314160"/>
              <a:gd name="connsiteY13" fmla="*/ 84776 h 300009"/>
              <a:gd name="connsiteX14" fmla="*/ 214963 w 314160"/>
              <a:gd name="connsiteY14" fmla="*/ 85222 h 300009"/>
              <a:gd name="connsiteX15" fmla="*/ 200466 w 314160"/>
              <a:gd name="connsiteY15" fmla="*/ 111504 h 300009"/>
              <a:gd name="connsiteX16" fmla="*/ 187287 w 314160"/>
              <a:gd name="connsiteY16" fmla="*/ 135395 h 300009"/>
              <a:gd name="connsiteX17" fmla="*/ 220945 w 314160"/>
              <a:gd name="connsiteY17" fmla="*/ 136410 h 300009"/>
              <a:gd name="connsiteX18" fmla="*/ 233774 w 314160"/>
              <a:gd name="connsiteY18" fmla="*/ 136796 h 300009"/>
              <a:gd name="connsiteX19" fmla="*/ 256373 w 314160"/>
              <a:gd name="connsiteY19" fmla="*/ 113014 h 300009"/>
              <a:gd name="connsiteX20" fmla="*/ 274638 w 314160"/>
              <a:gd name="connsiteY20" fmla="*/ 93793 h 300009"/>
              <a:gd name="connsiteX21" fmla="*/ 291956 w 314160"/>
              <a:gd name="connsiteY21" fmla="*/ 91623 h 300009"/>
              <a:gd name="connsiteX22" fmla="*/ 294120 w 314160"/>
              <a:gd name="connsiteY22" fmla="*/ 111149 h 300009"/>
              <a:gd name="connsiteX23" fmla="*/ 272845 w 314160"/>
              <a:gd name="connsiteY23" fmla="*/ 133727 h 300009"/>
              <a:gd name="connsiteX24" fmla="*/ 268954 w 314160"/>
              <a:gd name="connsiteY24" fmla="*/ 137856 h 300009"/>
              <a:gd name="connsiteX25" fmla="*/ 292603 w 314160"/>
              <a:gd name="connsiteY25" fmla="*/ 138569 h 300009"/>
              <a:gd name="connsiteX26" fmla="*/ 302840 w 314160"/>
              <a:gd name="connsiteY26" fmla="*/ 138877 h 300009"/>
              <a:gd name="connsiteX27" fmla="*/ 313733 w 314160"/>
              <a:gd name="connsiteY27" fmla="*/ 151974 h 300009"/>
              <a:gd name="connsiteX28" fmla="*/ 300661 w 314160"/>
              <a:gd name="connsiteY28" fmla="*/ 165071 h 300009"/>
              <a:gd name="connsiteX29" fmla="*/ 265616 w 314160"/>
              <a:gd name="connsiteY29" fmla="*/ 164273 h 300009"/>
              <a:gd name="connsiteX30" fmla="*/ 273589 w 314160"/>
              <a:gd name="connsiteY30" fmla="*/ 177796 h 300009"/>
              <a:gd name="connsiteX31" fmla="*/ 285461 w 314160"/>
              <a:gd name="connsiteY31" fmla="*/ 197933 h 300009"/>
              <a:gd name="connsiteX32" fmla="*/ 281132 w 314160"/>
              <a:gd name="connsiteY32" fmla="*/ 215289 h 300009"/>
              <a:gd name="connsiteX33" fmla="*/ 274638 w 314160"/>
              <a:gd name="connsiteY33" fmla="*/ 217459 h 300009"/>
              <a:gd name="connsiteX34" fmla="*/ 263814 w 314160"/>
              <a:gd name="connsiteY34" fmla="*/ 210950 h 300009"/>
              <a:gd name="connsiteX35" fmla="*/ 243790 w 314160"/>
              <a:gd name="connsiteY35" fmla="*/ 178339 h 300009"/>
              <a:gd name="connsiteX36" fmla="*/ 234722 w 314160"/>
              <a:gd name="connsiteY36" fmla="*/ 163570 h 300009"/>
              <a:gd name="connsiteX37" fmla="*/ 205734 w 314160"/>
              <a:gd name="connsiteY37" fmla="*/ 162910 h 300009"/>
              <a:gd name="connsiteX38" fmla="*/ 182308 w 314160"/>
              <a:gd name="connsiteY38" fmla="*/ 162376 h 300009"/>
              <a:gd name="connsiteX39" fmla="*/ 185086 w 314160"/>
              <a:gd name="connsiteY39" fmla="*/ 167460 h 300009"/>
              <a:gd name="connsiteX40" fmla="*/ 209626 w 314160"/>
              <a:gd name="connsiteY40" fmla="*/ 212368 h 300009"/>
              <a:gd name="connsiteX41" fmla="*/ 209673 w 314160"/>
              <a:gd name="connsiteY41" fmla="*/ 212453 h 300009"/>
              <a:gd name="connsiteX42" fmla="*/ 211478 w 314160"/>
              <a:gd name="connsiteY42" fmla="*/ 211678 h 300009"/>
              <a:gd name="connsiteX43" fmla="*/ 271803 w 314160"/>
              <a:gd name="connsiteY43" fmla="*/ 224623 h 300009"/>
              <a:gd name="connsiteX44" fmla="*/ 282575 w 314160"/>
              <a:gd name="connsiteY44" fmla="*/ 241882 h 300009"/>
              <a:gd name="connsiteX45" fmla="*/ 267494 w 314160"/>
              <a:gd name="connsiteY45" fmla="*/ 250511 h 300009"/>
              <a:gd name="connsiteX46" fmla="*/ 237601 w 314160"/>
              <a:gd name="connsiteY46" fmla="*/ 244275 h 300009"/>
              <a:gd name="connsiteX47" fmla="*/ 225706 w 314160"/>
              <a:gd name="connsiteY47" fmla="*/ 241794 h 300009"/>
              <a:gd name="connsiteX48" fmla="*/ 226076 w 314160"/>
              <a:gd name="connsiteY48" fmla="*/ 242471 h 300009"/>
              <a:gd name="connsiteX49" fmla="*/ 243335 w 314160"/>
              <a:gd name="connsiteY49" fmla="*/ 274055 h 300009"/>
              <a:gd name="connsiteX50" fmla="*/ 239021 w 314160"/>
              <a:gd name="connsiteY50" fmla="*/ 291481 h 300009"/>
              <a:gd name="connsiteX51" fmla="*/ 232548 w 314160"/>
              <a:gd name="connsiteY51" fmla="*/ 293659 h 300009"/>
              <a:gd name="connsiteX52" fmla="*/ 221762 w 314160"/>
              <a:gd name="connsiteY52" fmla="*/ 287124 h 300009"/>
              <a:gd name="connsiteX53" fmla="*/ 205514 w 314160"/>
              <a:gd name="connsiteY53" fmla="*/ 257134 h 300009"/>
              <a:gd name="connsiteX54" fmla="*/ 199595 w 314160"/>
              <a:gd name="connsiteY54" fmla="*/ 267164 h 300009"/>
              <a:gd name="connsiteX55" fmla="*/ 187779 w 314160"/>
              <a:gd name="connsiteY55" fmla="*/ 287187 h 300009"/>
              <a:gd name="connsiteX56" fmla="*/ 177006 w 314160"/>
              <a:gd name="connsiteY56" fmla="*/ 293659 h 300009"/>
              <a:gd name="connsiteX57" fmla="*/ 170543 w 314160"/>
              <a:gd name="connsiteY57" fmla="*/ 291502 h 300009"/>
              <a:gd name="connsiteX58" fmla="*/ 166234 w 314160"/>
              <a:gd name="connsiteY58" fmla="*/ 274243 h 300009"/>
              <a:gd name="connsiteX59" fmla="*/ 183671 w 314160"/>
              <a:gd name="connsiteY59" fmla="*/ 241814 h 300009"/>
              <a:gd name="connsiteX60" fmla="*/ 190417 w 314160"/>
              <a:gd name="connsiteY60" fmla="*/ 229269 h 300009"/>
              <a:gd name="connsiteX61" fmla="*/ 176187 w 314160"/>
              <a:gd name="connsiteY61" fmla="*/ 203004 h 300009"/>
              <a:gd name="connsiteX62" fmla="*/ 163209 w 314160"/>
              <a:gd name="connsiteY62" fmla="*/ 179048 h 300009"/>
              <a:gd name="connsiteX63" fmla="*/ 141123 w 314160"/>
              <a:gd name="connsiteY63" fmla="*/ 219087 h 300009"/>
              <a:gd name="connsiteX64" fmla="*/ 138177 w 314160"/>
              <a:gd name="connsiteY64" fmla="*/ 224428 h 300009"/>
              <a:gd name="connsiteX65" fmla="*/ 150514 w 314160"/>
              <a:gd name="connsiteY65" fmla="*/ 257683 h 300009"/>
              <a:gd name="connsiteX66" fmla="*/ 159738 w 314160"/>
              <a:gd name="connsiteY66" fmla="*/ 282546 h 300009"/>
              <a:gd name="connsiteX67" fmla="*/ 150992 w 314160"/>
              <a:gd name="connsiteY67" fmla="*/ 300009 h 300009"/>
              <a:gd name="connsiteX68" fmla="*/ 146619 w 314160"/>
              <a:gd name="connsiteY68" fmla="*/ 300009 h 300009"/>
              <a:gd name="connsiteX69" fmla="*/ 133500 w 314160"/>
              <a:gd name="connsiteY69" fmla="*/ 291278 h 300009"/>
              <a:gd name="connsiteX70" fmla="*/ 123387 w 314160"/>
              <a:gd name="connsiteY70" fmla="*/ 262253 h 300009"/>
              <a:gd name="connsiteX71" fmla="*/ 121036 w 314160"/>
              <a:gd name="connsiteY71" fmla="*/ 255503 h 300009"/>
              <a:gd name="connsiteX72" fmla="*/ 114446 w 314160"/>
              <a:gd name="connsiteY72" fmla="*/ 267450 h 300009"/>
              <a:gd name="connsiteX73" fmla="*/ 107096 w 314160"/>
              <a:gd name="connsiteY73" fmla="*/ 280774 h 300009"/>
              <a:gd name="connsiteX74" fmla="*/ 96207 w 314160"/>
              <a:gd name="connsiteY74" fmla="*/ 287309 h 300009"/>
              <a:gd name="connsiteX75" fmla="*/ 89674 w 314160"/>
              <a:gd name="connsiteY75" fmla="*/ 285131 h 300009"/>
              <a:gd name="connsiteX76" fmla="*/ 83141 w 314160"/>
              <a:gd name="connsiteY76" fmla="*/ 267705 h 300009"/>
              <a:gd name="connsiteX77" fmla="*/ 97422 w 314160"/>
              <a:gd name="connsiteY77" fmla="*/ 241815 h 300009"/>
              <a:gd name="connsiteX78" fmla="*/ 84405 w 314160"/>
              <a:gd name="connsiteY78" fmla="*/ 242335 h 300009"/>
              <a:gd name="connsiteX79" fmla="*/ 61344 w 314160"/>
              <a:gd name="connsiteY79" fmla="*/ 243256 h 300009"/>
              <a:gd name="connsiteX80" fmla="*/ 46038 w 314160"/>
              <a:gd name="connsiteY80" fmla="*/ 232341 h 300009"/>
              <a:gd name="connsiteX81" fmla="*/ 59157 w 314160"/>
              <a:gd name="connsiteY81" fmla="*/ 219245 h 300009"/>
              <a:gd name="connsiteX82" fmla="*/ 97080 w 314160"/>
              <a:gd name="connsiteY82" fmla="*/ 216721 h 300009"/>
              <a:gd name="connsiteX83" fmla="*/ 111805 w 314160"/>
              <a:gd name="connsiteY83" fmla="*/ 215741 h 300009"/>
              <a:gd name="connsiteX84" fmla="*/ 129145 w 314160"/>
              <a:gd name="connsiteY84" fmla="*/ 184304 h 300009"/>
              <a:gd name="connsiteX85" fmla="*/ 141750 w 314160"/>
              <a:gd name="connsiteY85" fmla="*/ 161453 h 300009"/>
              <a:gd name="connsiteX86" fmla="*/ 134399 w 314160"/>
              <a:gd name="connsiteY86" fmla="*/ 161285 h 300009"/>
              <a:gd name="connsiteX87" fmla="*/ 94352 w 314160"/>
              <a:gd name="connsiteY87" fmla="*/ 160373 h 300009"/>
              <a:gd name="connsiteX88" fmla="*/ 76761 w 314160"/>
              <a:gd name="connsiteY88" fmla="*/ 159973 h 300009"/>
              <a:gd name="connsiteX89" fmla="*/ 76056 w 314160"/>
              <a:gd name="connsiteY89" fmla="*/ 161209 h 300009"/>
              <a:gd name="connsiteX90" fmla="*/ 34925 w 314160"/>
              <a:gd name="connsiteY90" fmla="*/ 206770 h 300009"/>
              <a:gd name="connsiteX91" fmla="*/ 24102 w 314160"/>
              <a:gd name="connsiteY91" fmla="*/ 211109 h 300009"/>
              <a:gd name="connsiteX92" fmla="*/ 15443 w 314160"/>
              <a:gd name="connsiteY92" fmla="*/ 208939 h 300009"/>
              <a:gd name="connsiteX93" fmla="*/ 15443 w 314160"/>
              <a:gd name="connsiteY93" fmla="*/ 189413 h 300009"/>
              <a:gd name="connsiteX94" fmla="*/ 36718 w 314160"/>
              <a:gd name="connsiteY94" fmla="*/ 166836 h 300009"/>
              <a:gd name="connsiteX95" fmla="*/ 43891 w 314160"/>
              <a:gd name="connsiteY95" fmla="*/ 159224 h 300009"/>
              <a:gd name="connsiteX96" fmla="*/ 42693 w 314160"/>
              <a:gd name="connsiteY96" fmla="*/ 159197 h 300009"/>
              <a:gd name="connsiteX97" fmla="*/ 13072 w 314160"/>
              <a:gd name="connsiteY97" fmla="*/ 158523 h 300009"/>
              <a:gd name="connsiteX98" fmla="*/ 0 w 314160"/>
              <a:gd name="connsiteY98" fmla="*/ 145426 h 300009"/>
              <a:gd name="connsiteX99" fmla="*/ 13072 w 314160"/>
              <a:gd name="connsiteY99" fmla="*/ 130146 h 300009"/>
              <a:gd name="connsiteX100" fmla="*/ 40818 w 314160"/>
              <a:gd name="connsiteY100" fmla="*/ 130982 h 300009"/>
              <a:gd name="connsiteX101" fmla="*/ 35974 w 314160"/>
              <a:gd name="connsiteY101" fmla="*/ 122766 h 300009"/>
              <a:gd name="connsiteX102" fmla="*/ 24102 w 314160"/>
              <a:gd name="connsiteY102" fmla="*/ 102630 h 300009"/>
              <a:gd name="connsiteX103" fmla="*/ 28431 w 314160"/>
              <a:gd name="connsiteY103" fmla="*/ 85273 h 300009"/>
              <a:gd name="connsiteX104" fmla="*/ 45749 w 314160"/>
              <a:gd name="connsiteY104" fmla="*/ 89612 h 300009"/>
              <a:gd name="connsiteX105" fmla="*/ 64521 w 314160"/>
              <a:gd name="connsiteY105" fmla="*/ 122224 h 300009"/>
              <a:gd name="connsiteX106" fmla="*/ 70070 w 314160"/>
              <a:gd name="connsiteY106" fmla="*/ 131864 h 300009"/>
              <a:gd name="connsiteX107" fmla="*/ 108718 w 314160"/>
              <a:gd name="connsiteY107" fmla="*/ 133028 h 300009"/>
              <a:gd name="connsiteX108" fmla="*/ 138766 w 314160"/>
              <a:gd name="connsiteY108" fmla="*/ 133933 h 300009"/>
              <a:gd name="connsiteX109" fmla="*/ 117399 w 314160"/>
              <a:gd name="connsiteY109" fmla="*/ 94494 h 300009"/>
              <a:gd name="connsiteX110" fmla="*/ 114211 w 314160"/>
              <a:gd name="connsiteY110" fmla="*/ 88610 h 300009"/>
              <a:gd name="connsiteX111" fmla="*/ 78894 w 314160"/>
              <a:gd name="connsiteY111" fmla="*/ 81389 h 300009"/>
              <a:gd name="connsiteX112" fmla="*/ 52189 w 314160"/>
              <a:gd name="connsiteY112" fmla="*/ 75928 h 300009"/>
              <a:gd name="connsiteX113" fmla="*/ 43458 w 314160"/>
              <a:gd name="connsiteY113" fmla="*/ 60826 h 300009"/>
              <a:gd name="connsiteX114" fmla="*/ 58737 w 314160"/>
              <a:gd name="connsiteY114" fmla="*/ 50039 h 300009"/>
              <a:gd name="connsiteX115" fmla="*/ 89024 w 314160"/>
              <a:gd name="connsiteY115" fmla="*/ 57522 h 300009"/>
              <a:gd name="connsiteX116" fmla="*/ 98658 w 314160"/>
              <a:gd name="connsiteY116" fmla="*/ 59903 h 300009"/>
              <a:gd name="connsiteX117" fmla="*/ 90971 w 314160"/>
              <a:gd name="connsiteY117" fmla="*/ 45714 h 300009"/>
              <a:gd name="connsiteX118" fmla="*/ 83690 w 314160"/>
              <a:gd name="connsiteY118" fmla="*/ 32275 h 300009"/>
              <a:gd name="connsiteX119" fmla="*/ 88004 w 314160"/>
              <a:gd name="connsiteY119" fmla="*/ 14849 h 300009"/>
              <a:gd name="connsiteX120" fmla="*/ 105263 w 314160"/>
              <a:gd name="connsiteY120" fmla="*/ 21384 h 300009"/>
              <a:gd name="connsiteX121" fmla="*/ 119414 w 314160"/>
              <a:gd name="connsiteY121" fmla="*/ 47280 h 300009"/>
              <a:gd name="connsiteX122" fmla="*/ 126268 w 314160"/>
              <a:gd name="connsiteY122" fmla="*/ 34297 h 300009"/>
              <a:gd name="connsiteX123" fmla="*/ 137318 w 314160"/>
              <a:gd name="connsiteY123" fmla="*/ 13363 h 300009"/>
              <a:gd name="connsiteX124" fmla="*/ 145231 w 314160"/>
              <a:gd name="connsiteY124" fmla="*/ 7161 h 300009"/>
              <a:gd name="connsiteX125" fmla="*/ 154781 w 314160"/>
              <a:gd name="connsiteY125" fmla="*/ 9049 h 300009"/>
              <a:gd name="connsiteX126" fmla="*/ 161329 w 314160"/>
              <a:gd name="connsiteY126" fmla="*/ 26308 h 300009"/>
              <a:gd name="connsiteX127" fmla="*/ 142400 w 314160"/>
              <a:gd name="connsiteY127" fmla="*/ 58736 h 300009"/>
              <a:gd name="connsiteX128" fmla="*/ 133761 w 314160"/>
              <a:gd name="connsiteY128" fmla="*/ 73535 h 300009"/>
              <a:gd name="connsiteX129" fmla="*/ 150838 w 314160"/>
              <a:gd name="connsiteY129" fmla="*/ 104785 h 300009"/>
              <a:gd name="connsiteX130" fmla="*/ 161871 w 314160"/>
              <a:gd name="connsiteY130" fmla="*/ 124976 h 300009"/>
              <a:gd name="connsiteX131" fmla="*/ 163717 w 314160"/>
              <a:gd name="connsiteY131" fmla="*/ 121629 h 300009"/>
              <a:gd name="connsiteX132" fmla="*/ 188142 w 314160"/>
              <a:gd name="connsiteY132" fmla="*/ 77349 h 300009"/>
              <a:gd name="connsiteX133" fmla="*/ 187565 w 314160"/>
              <a:gd name="connsiteY133" fmla="*/ 76966 h 300009"/>
              <a:gd name="connsiteX134" fmla="*/ 167886 w 314160"/>
              <a:gd name="connsiteY134" fmla="*/ 18029 h 300009"/>
              <a:gd name="connsiteX135" fmla="*/ 174446 w 314160"/>
              <a:gd name="connsiteY135" fmla="*/ 567 h 30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14160" h="300009">
                <a:moveTo>
                  <a:pt x="174446" y="567"/>
                </a:moveTo>
                <a:cubicBezTo>
                  <a:pt x="181005" y="-1616"/>
                  <a:pt x="189752" y="2750"/>
                  <a:pt x="191938" y="9298"/>
                </a:cubicBezTo>
                <a:cubicBezTo>
                  <a:pt x="196311" y="21849"/>
                  <a:pt x="199591" y="31263"/>
                  <a:pt x="202051" y="38323"/>
                </a:cubicBezTo>
                <a:lnTo>
                  <a:pt x="205000" y="46787"/>
                </a:lnTo>
                <a:lnTo>
                  <a:pt x="205093" y="46618"/>
                </a:lnTo>
                <a:cubicBezTo>
                  <a:pt x="222515" y="15034"/>
                  <a:pt x="222515" y="15034"/>
                  <a:pt x="222515" y="15034"/>
                </a:cubicBezTo>
                <a:cubicBezTo>
                  <a:pt x="226870" y="8499"/>
                  <a:pt x="235581" y="6321"/>
                  <a:pt x="242114" y="10677"/>
                </a:cubicBezTo>
                <a:cubicBezTo>
                  <a:pt x="246470" y="12856"/>
                  <a:pt x="250825" y="21568"/>
                  <a:pt x="246470" y="28103"/>
                </a:cubicBezTo>
                <a:lnTo>
                  <a:pt x="229576" y="58730"/>
                </a:lnTo>
                <a:lnTo>
                  <a:pt x="242297" y="58241"/>
                </a:lnTo>
                <a:cubicBezTo>
                  <a:pt x="266281" y="57320"/>
                  <a:pt x="266281" y="57320"/>
                  <a:pt x="266281" y="57320"/>
                </a:cubicBezTo>
                <a:cubicBezTo>
                  <a:pt x="272840" y="55137"/>
                  <a:pt x="279400" y="61686"/>
                  <a:pt x="279400" y="68234"/>
                </a:cubicBezTo>
                <a:cubicBezTo>
                  <a:pt x="279400" y="76966"/>
                  <a:pt x="275027" y="81331"/>
                  <a:pt x="266281" y="83514"/>
                </a:cubicBezTo>
                <a:cubicBezTo>
                  <a:pt x="249882" y="84060"/>
                  <a:pt x="237582" y="84469"/>
                  <a:pt x="228358" y="84776"/>
                </a:cubicBezTo>
                <a:lnTo>
                  <a:pt x="214963" y="85222"/>
                </a:lnTo>
                <a:lnTo>
                  <a:pt x="200466" y="111504"/>
                </a:lnTo>
                <a:lnTo>
                  <a:pt x="187287" y="135395"/>
                </a:lnTo>
                <a:lnTo>
                  <a:pt x="220945" y="136410"/>
                </a:lnTo>
                <a:lnTo>
                  <a:pt x="233774" y="136796"/>
                </a:lnTo>
                <a:lnTo>
                  <a:pt x="256373" y="113014"/>
                </a:lnTo>
                <a:cubicBezTo>
                  <a:pt x="274638" y="93793"/>
                  <a:pt x="274638" y="93793"/>
                  <a:pt x="274638" y="93793"/>
                </a:cubicBezTo>
                <a:cubicBezTo>
                  <a:pt x="278967" y="87284"/>
                  <a:pt x="287626" y="87284"/>
                  <a:pt x="291956" y="91623"/>
                </a:cubicBezTo>
                <a:cubicBezTo>
                  <a:pt x="298450" y="98132"/>
                  <a:pt x="298450" y="104641"/>
                  <a:pt x="294120" y="111149"/>
                </a:cubicBezTo>
                <a:cubicBezTo>
                  <a:pt x="284920" y="120912"/>
                  <a:pt x="278020" y="128235"/>
                  <a:pt x="272845" y="133727"/>
                </a:cubicBezTo>
                <a:lnTo>
                  <a:pt x="268954" y="137856"/>
                </a:lnTo>
                <a:lnTo>
                  <a:pt x="292603" y="138569"/>
                </a:lnTo>
                <a:cubicBezTo>
                  <a:pt x="302840" y="138877"/>
                  <a:pt x="302840" y="138877"/>
                  <a:pt x="302840" y="138877"/>
                </a:cubicBezTo>
                <a:cubicBezTo>
                  <a:pt x="309376" y="138877"/>
                  <a:pt x="315912" y="145426"/>
                  <a:pt x="313733" y="151974"/>
                </a:cubicBezTo>
                <a:cubicBezTo>
                  <a:pt x="313733" y="160705"/>
                  <a:pt x="309376" y="165071"/>
                  <a:pt x="300661" y="165071"/>
                </a:cubicBezTo>
                <a:lnTo>
                  <a:pt x="265616" y="164273"/>
                </a:lnTo>
                <a:lnTo>
                  <a:pt x="273589" y="177796"/>
                </a:lnTo>
                <a:cubicBezTo>
                  <a:pt x="285461" y="197933"/>
                  <a:pt x="285461" y="197933"/>
                  <a:pt x="285461" y="197933"/>
                </a:cubicBezTo>
                <a:cubicBezTo>
                  <a:pt x="289791" y="204442"/>
                  <a:pt x="287626" y="210950"/>
                  <a:pt x="281132" y="215289"/>
                </a:cubicBezTo>
                <a:cubicBezTo>
                  <a:pt x="278967" y="217459"/>
                  <a:pt x="276802" y="217459"/>
                  <a:pt x="274638" y="217459"/>
                </a:cubicBezTo>
                <a:cubicBezTo>
                  <a:pt x="270308" y="217459"/>
                  <a:pt x="265979" y="215289"/>
                  <a:pt x="263814" y="210950"/>
                </a:cubicBezTo>
                <a:cubicBezTo>
                  <a:pt x="255155" y="196848"/>
                  <a:pt x="248661" y="186271"/>
                  <a:pt x="243790" y="178339"/>
                </a:cubicBezTo>
                <a:lnTo>
                  <a:pt x="234722" y="163570"/>
                </a:lnTo>
                <a:lnTo>
                  <a:pt x="205734" y="162910"/>
                </a:lnTo>
                <a:lnTo>
                  <a:pt x="182308" y="162376"/>
                </a:lnTo>
                <a:lnTo>
                  <a:pt x="185086" y="167460"/>
                </a:lnTo>
                <a:cubicBezTo>
                  <a:pt x="194794" y="185225"/>
                  <a:pt x="202884" y="200030"/>
                  <a:pt x="209626" y="212368"/>
                </a:cubicBezTo>
                <a:lnTo>
                  <a:pt x="209673" y="212453"/>
                </a:lnTo>
                <a:lnTo>
                  <a:pt x="211478" y="211678"/>
                </a:lnTo>
                <a:cubicBezTo>
                  <a:pt x="271803" y="224623"/>
                  <a:pt x="271803" y="224623"/>
                  <a:pt x="271803" y="224623"/>
                </a:cubicBezTo>
                <a:cubicBezTo>
                  <a:pt x="278266" y="226780"/>
                  <a:pt x="282575" y="233252"/>
                  <a:pt x="282575" y="241882"/>
                </a:cubicBezTo>
                <a:cubicBezTo>
                  <a:pt x="280421" y="248354"/>
                  <a:pt x="273957" y="252669"/>
                  <a:pt x="267494" y="250511"/>
                </a:cubicBezTo>
                <a:cubicBezTo>
                  <a:pt x="254567" y="247815"/>
                  <a:pt x="244872" y="245792"/>
                  <a:pt x="237601" y="244275"/>
                </a:cubicBezTo>
                <a:lnTo>
                  <a:pt x="225706" y="241794"/>
                </a:lnTo>
                <a:lnTo>
                  <a:pt x="226076" y="242471"/>
                </a:lnTo>
                <a:cubicBezTo>
                  <a:pt x="243335" y="274055"/>
                  <a:pt x="243335" y="274055"/>
                  <a:pt x="243335" y="274055"/>
                </a:cubicBezTo>
                <a:cubicBezTo>
                  <a:pt x="247650" y="280590"/>
                  <a:pt x="245493" y="287124"/>
                  <a:pt x="239021" y="291481"/>
                </a:cubicBezTo>
                <a:cubicBezTo>
                  <a:pt x="236863" y="291481"/>
                  <a:pt x="234706" y="293659"/>
                  <a:pt x="232548" y="293659"/>
                </a:cubicBezTo>
                <a:cubicBezTo>
                  <a:pt x="228234" y="293659"/>
                  <a:pt x="223919" y="291481"/>
                  <a:pt x="221762" y="287124"/>
                </a:cubicBezTo>
                <a:lnTo>
                  <a:pt x="205514" y="257134"/>
                </a:lnTo>
                <a:lnTo>
                  <a:pt x="199595" y="267164"/>
                </a:lnTo>
                <a:cubicBezTo>
                  <a:pt x="187779" y="287187"/>
                  <a:pt x="187779" y="287187"/>
                  <a:pt x="187779" y="287187"/>
                </a:cubicBezTo>
                <a:cubicBezTo>
                  <a:pt x="185624" y="291502"/>
                  <a:pt x="181315" y="293659"/>
                  <a:pt x="177006" y="293659"/>
                </a:cubicBezTo>
                <a:cubicBezTo>
                  <a:pt x="174852" y="293659"/>
                  <a:pt x="172697" y="293659"/>
                  <a:pt x="170543" y="291502"/>
                </a:cubicBezTo>
                <a:cubicBezTo>
                  <a:pt x="164079" y="289344"/>
                  <a:pt x="161925" y="280715"/>
                  <a:pt x="166234" y="274243"/>
                </a:cubicBezTo>
                <a:cubicBezTo>
                  <a:pt x="173775" y="260220"/>
                  <a:pt x="179430" y="249702"/>
                  <a:pt x="183671" y="241814"/>
                </a:cubicBezTo>
                <a:lnTo>
                  <a:pt x="190417" y="229269"/>
                </a:lnTo>
                <a:lnTo>
                  <a:pt x="176187" y="203004"/>
                </a:lnTo>
                <a:lnTo>
                  <a:pt x="163209" y="179048"/>
                </a:lnTo>
                <a:lnTo>
                  <a:pt x="141123" y="219087"/>
                </a:lnTo>
                <a:lnTo>
                  <a:pt x="138177" y="224428"/>
                </a:lnTo>
                <a:lnTo>
                  <a:pt x="150514" y="257683"/>
                </a:lnTo>
                <a:cubicBezTo>
                  <a:pt x="159738" y="282546"/>
                  <a:pt x="159738" y="282546"/>
                  <a:pt x="159738" y="282546"/>
                </a:cubicBezTo>
                <a:cubicBezTo>
                  <a:pt x="161925" y="289095"/>
                  <a:pt x="157552" y="297826"/>
                  <a:pt x="150992" y="300009"/>
                </a:cubicBezTo>
                <a:cubicBezTo>
                  <a:pt x="148806" y="300009"/>
                  <a:pt x="148806" y="300009"/>
                  <a:pt x="146619" y="300009"/>
                </a:cubicBezTo>
                <a:cubicBezTo>
                  <a:pt x="142246" y="300009"/>
                  <a:pt x="135686" y="297826"/>
                  <a:pt x="133500" y="291278"/>
                </a:cubicBezTo>
                <a:cubicBezTo>
                  <a:pt x="129127" y="278727"/>
                  <a:pt x="125847" y="269313"/>
                  <a:pt x="123387" y="262253"/>
                </a:cubicBezTo>
                <a:lnTo>
                  <a:pt x="121036" y="255503"/>
                </a:lnTo>
                <a:lnTo>
                  <a:pt x="114446" y="267450"/>
                </a:lnTo>
                <a:cubicBezTo>
                  <a:pt x="107096" y="280774"/>
                  <a:pt x="107096" y="280774"/>
                  <a:pt x="107096" y="280774"/>
                </a:cubicBezTo>
                <a:cubicBezTo>
                  <a:pt x="104918" y="285131"/>
                  <a:pt x="100562" y="287309"/>
                  <a:pt x="96207" y="287309"/>
                </a:cubicBezTo>
                <a:cubicBezTo>
                  <a:pt x="94029" y="287309"/>
                  <a:pt x="91852" y="287309"/>
                  <a:pt x="89674" y="285131"/>
                </a:cubicBezTo>
                <a:cubicBezTo>
                  <a:pt x="83141" y="282953"/>
                  <a:pt x="80963" y="274240"/>
                  <a:pt x="83141" y="267705"/>
                </a:cubicBezTo>
                <a:lnTo>
                  <a:pt x="97422" y="241815"/>
                </a:lnTo>
                <a:lnTo>
                  <a:pt x="84405" y="242335"/>
                </a:lnTo>
                <a:cubicBezTo>
                  <a:pt x="61344" y="243256"/>
                  <a:pt x="61344" y="243256"/>
                  <a:pt x="61344" y="243256"/>
                </a:cubicBezTo>
                <a:cubicBezTo>
                  <a:pt x="52598" y="245438"/>
                  <a:pt x="48225" y="238890"/>
                  <a:pt x="46038" y="232341"/>
                </a:cubicBezTo>
                <a:cubicBezTo>
                  <a:pt x="46038" y="225793"/>
                  <a:pt x="52598" y="219245"/>
                  <a:pt x="59157" y="219245"/>
                </a:cubicBezTo>
                <a:cubicBezTo>
                  <a:pt x="75556" y="218153"/>
                  <a:pt x="87856" y="217335"/>
                  <a:pt x="97080" y="216721"/>
                </a:cubicBezTo>
                <a:lnTo>
                  <a:pt x="111805" y="215741"/>
                </a:lnTo>
                <a:lnTo>
                  <a:pt x="129145" y="184304"/>
                </a:lnTo>
                <a:lnTo>
                  <a:pt x="141750" y="161453"/>
                </a:lnTo>
                <a:lnTo>
                  <a:pt x="134399" y="161285"/>
                </a:lnTo>
                <a:cubicBezTo>
                  <a:pt x="119233" y="160940"/>
                  <a:pt x="105963" y="160638"/>
                  <a:pt x="94352" y="160373"/>
                </a:cubicBezTo>
                <a:lnTo>
                  <a:pt x="76761" y="159973"/>
                </a:lnTo>
                <a:lnTo>
                  <a:pt x="76056" y="161209"/>
                </a:lnTo>
                <a:cubicBezTo>
                  <a:pt x="34925" y="206770"/>
                  <a:pt x="34925" y="206770"/>
                  <a:pt x="34925" y="206770"/>
                </a:cubicBezTo>
                <a:cubicBezTo>
                  <a:pt x="30596" y="211109"/>
                  <a:pt x="28431" y="211109"/>
                  <a:pt x="24102" y="211109"/>
                </a:cubicBezTo>
                <a:cubicBezTo>
                  <a:pt x="21937" y="211109"/>
                  <a:pt x="17607" y="211109"/>
                  <a:pt x="15443" y="208939"/>
                </a:cubicBezTo>
                <a:cubicBezTo>
                  <a:pt x="11113" y="202431"/>
                  <a:pt x="11113" y="195922"/>
                  <a:pt x="15443" y="189413"/>
                </a:cubicBezTo>
                <a:cubicBezTo>
                  <a:pt x="24643" y="179650"/>
                  <a:pt x="31543" y="172328"/>
                  <a:pt x="36718" y="166836"/>
                </a:cubicBezTo>
                <a:lnTo>
                  <a:pt x="43891" y="159224"/>
                </a:lnTo>
                <a:lnTo>
                  <a:pt x="42693" y="159197"/>
                </a:lnTo>
                <a:cubicBezTo>
                  <a:pt x="13072" y="158523"/>
                  <a:pt x="13072" y="158523"/>
                  <a:pt x="13072" y="158523"/>
                </a:cubicBezTo>
                <a:cubicBezTo>
                  <a:pt x="4357" y="158523"/>
                  <a:pt x="0" y="151974"/>
                  <a:pt x="0" y="145426"/>
                </a:cubicBezTo>
                <a:cubicBezTo>
                  <a:pt x="0" y="136695"/>
                  <a:pt x="6536" y="130146"/>
                  <a:pt x="13072" y="130146"/>
                </a:cubicBezTo>
                <a:lnTo>
                  <a:pt x="40818" y="130982"/>
                </a:lnTo>
                <a:lnTo>
                  <a:pt x="35974" y="122766"/>
                </a:lnTo>
                <a:cubicBezTo>
                  <a:pt x="24102" y="102630"/>
                  <a:pt x="24102" y="102630"/>
                  <a:pt x="24102" y="102630"/>
                </a:cubicBezTo>
                <a:cubicBezTo>
                  <a:pt x="19772" y="96121"/>
                  <a:pt x="21937" y="89612"/>
                  <a:pt x="28431" y="85273"/>
                </a:cubicBezTo>
                <a:cubicBezTo>
                  <a:pt x="32761" y="80934"/>
                  <a:pt x="41420" y="83104"/>
                  <a:pt x="45749" y="89612"/>
                </a:cubicBezTo>
                <a:cubicBezTo>
                  <a:pt x="53867" y="103715"/>
                  <a:pt x="59955" y="114291"/>
                  <a:pt x="64521" y="122224"/>
                </a:cubicBezTo>
                <a:lnTo>
                  <a:pt x="70070" y="131864"/>
                </a:lnTo>
                <a:lnTo>
                  <a:pt x="108718" y="133028"/>
                </a:lnTo>
                <a:lnTo>
                  <a:pt x="138766" y="133933"/>
                </a:lnTo>
                <a:lnTo>
                  <a:pt x="117399" y="94494"/>
                </a:lnTo>
                <a:lnTo>
                  <a:pt x="114211" y="88610"/>
                </a:lnTo>
                <a:lnTo>
                  <a:pt x="78894" y="81389"/>
                </a:lnTo>
                <a:cubicBezTo>
                  <a:pt x="52189" y="75928"/>
                  <a:pt x="52189" y="75928"/>
                  <a:pt x="52189" y="75928"/>
                </a:cubicBezTo>
                <a:cubicBezTo>
                  <a:pt x="45641" y="73770"/>
                  <a:pt x="41275" y="67298"/>
                  <a:pt x="43458" y="60826"/>
                </a:cubicBezTo>
                <a:cubicBezTo>
                  <a:pt x="43458" y="52196"/>
                  <a:pt x="52189" y="47882"/>
                  <a:pt x="58737" y="50039"/>
                </a:cubicBezTo>
                <a:cubicBezTo>
                  <a:pt x="71834" y="53275"/>
                  <a:pt x="81657" y="55702"/>
                  <a:pt x="89024" y="57522"/>
                </a:cubicBezTo>
                <a:lnTo>
                  <a:pt x="98658" y="59903"/>
                </a:lnTo>
                <a:lnTo>
                  <a:pt x="90971" y="45714"/>
                </a:lnTo>
                <a:cubicBezTo>
                  <a:pt x="83690" y="32275"/>
                  <a:pt x="83690" y="32275"/>
                  <a:pt x="83690" y="32275"/>
                </a:cubicBezTo>
                <a:cubicBezTo>
                  <a:pt x="79375" y="25740"/>
                  <a:pt x="81532" y="19206"/>
                  <a:pt x="88004" y="14849"/>
                </a:cubicBezTo>
                <a:cubicBezTo>
                  <a:pt x="94477" y="12671"/>
                  <a:pt x="103106" y="14849"/>
                  <a:pt x="105263" y="21384"/>
                </a:cubicBezTo>
                <a:lnTo>
                  <a:pt x="119414" y="47280"/>
                </a:lnTo>
                <a:lnTo>
                  <a:pt x="126268" y="34297"/>
                </a:lnTo>
                <a:cubicBezTo>
                  <a:pt x="137318" y="13363"/>
                  <a:pt x="137318" y="13363"/>
                  <a:pt x="137318" y="13363"/>
                </a:cubicBezTo>
                <a:cubicBezTo>
                  <a:pt x="139501" y="10127"/>
                  <a:pt x="142230" y="7970"/>
                  <a:pt x="145231" y="7161"/>
                </a:cubicBezTo>
                <a:cubicBezTo>
                  <a:pt x="148232" y="6352"/>
                  <a:pt x="151507" y="6891"/>
                  <a:pt x="154781" y="9049"/>
                </a:cubicBezTo>
                <a:cubicBezTo>
                  <a:pt x="161329" y="11206"/>
                  <a:pt x="163512" y="19836"/>
                  <a:pt x="161329" y="26308"/>
                </a:cubicBezTo>
                <a:cubicBezTo>
                  <a:pt x="153144" y="40331"/>
                  <a:pt x="147004" y="50848"/>
                  <a:pt x="142400" y="58736"/>
                </a:cubicBezTo>
                <a:lnTo>
                  <a:pt x="133761" y="73535"/>
                </a:lnTo>
                <a:lnTo>
                  <a:pt x="150838" y="104785"/>
                </a:lnTo>
                <a:lnTo>
                  <a:pt x="161871" y="124976"/>
                </a:lnTo>
                <a:lnTo>
                  <a:pt x="163717" y="121629"/>
                </a:lnTo>
                <a:lnTo>
                  <a:pt x="188142" y="77349"/>
                </a:lnTo>
                <a:lnTo>
                  <a:pt x="187565" y="76966"/>
                </a:lnTo>
                <a:cubicBezTo>
                  <a:pt x="167886" y="18029"/>
                  <a:pt x="167886" y="18029"/>
                  <a:pt x="167886" y="18029"/>
                </a:cubicBezTo>
                <a:cubicBezTo>
                  <a:pt x="163513" y="11481"/>
                  <a:pt x="167886" y="2750"/>
                  <a:pt x="174446" y="567"/>
                </a:cubicBezTo>
                <a:close/>
              </a:path>
            </a:pathLst>
          </a:custGeom>
          <a:solidFill>
            <a:srgbClr val="0072C6"/>
          </a:solidFill>
          <a:ln w="3175">
            <a:solidFill>
              <a:schemeClr val="tx1"/>
            </a:solidFill>
            <a:round/>
            <a:headEnd/>
            <a:tailEnd/>
          </a:ln>
          <a:extLst/>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ysClr val="windowText" lastClr="000000"/>
              </a:solidFill>
            </a:endParaRPr>
          </a:p>
        </p:txBody>
      </p:sp>
      <p:sp>
        <p:nvSpPr>
          <p:cNvPr id="215" name="Freeform 214"/>
          <p:cNvSpPr>
            <a:spLocks/>
          </p:cNvSpPr>
          <p:nvPr/>
        </p:nvSpPr>
        <p:spPr bwMode="auto">
          <a:xfrm>
            <a:off x="10378902" y="1889493"/>
            <a:ext cx="205214" cy="195971"/>
          </a:xfrm>
          <a:custGeom>
            <a:avLst/>
            <a:gdLst>
              <a:gd name="connsiteX0" fmla="*/ 174446 w 314160"/>
              <a:gd name="connsiteY0" fmla="*/ 567 h 300009"/>
              <a:gd name="connsiteX1" fmla="*/ 191938 w 314160"/>
              <a:gd name="connsiteY1" fmla="*/ 9298 h 300009"/>
              <a:gd name="connsiteX2" fmla="*/ 202051 w 314160"/>
              <a:gd name="connsiteY2" fmla="*/ 38323 h 300009"/>
              <a:gd name="connsiteX3" fmla="*/ 205000 w 314160"/>
              <a:gd name="connsiteY3" fmla="*/ 46787 h 300009"/>
              <a:gd name="connsiteX4" fmla="*/ 205093 w 314160"/>
              <a:gd name="connsiteY4" fmla="*/ 46618 h 300009"/>
              <a:gd name="connsiteX5" fmla="*/ 222515 w 314160"/>
              <a:gd name="connsiteY5" fmla="*/ 15034 h 300009"/>
              <a:gd name="connsiteX6" fmla="*/ 242114 w 314160"/>
              <a:gd name="connsiteY6" fmla="*/ 10677 h 300009"/>
              <a:gd name="connsiteX7" fmla="*/ 246470 w 314160"/>
              <a:gd name="connsiteY7" fmla="*/ 28103 h 300009"/>
              <a:gd name="connsiteX8" fmla="*/ 229576 w 314160"/>
              <a:gd name="connsiteY8" fmla="*/ 58730 h 300009"/>
              <a:gd name="connsiteX9" fmla="*/ 242297 w 314160"/>
              <a:gd name="connsiteY9" fmla="*/ 58241 h 300009"/>
              <a:gd name="connsiteX10" fmla="*/ 266281 w 314160"/>
              <a:gd name="connsiteY10" fmla="*/ 57320 h 300009"/>
              <a:gd name="connsiteX11" fmla="*/ 279400 w 314160"/>
              <a:gd name="connsiteY11" fmla="*/ 68234 h 300009"/>
              <a:gd name="connsiteX12" fmla="*/ 266281 w 314160"/>
              <a:gd name="connsiteY12" fmla="*/ 83514 h 300009"/>
              <a:gd name="connsiteX13" fmla="*/ 228358 w 314160"/>
              <a:gd name="connsiteY13" fmla="*/ 84776 h 300009"/>
              <a:gd name="connsiteX14" fmla="*/ 214963 w 314160"/>
              <a:gd name="connsiteY14" fmla="*/ 85222 h 300009"/>
              <a:gd name="connsiteX15" fmla="*/ 200466 w 314160"/>
              <a:gd name="connsiteY15" fmla="*/ 111504 h 300009"/>
              <a:gd name="connsiteX16" fmla="*/ 187287 w 314160"/>
              <a:gd name="connsiteY16" fmla="*/ 135395 h 300009"/>
              <a:gd name="connsiteX17" fmla="*/ 220945 w 314160"/>
              <a:gd name="connsiteY17" fmla="*/ 136410 h 300009"/>
              <a:gd name="connsiteX18" fmla="*/ 233774 w 314160"/>
              <a:gd name="connsiteY18" fmla="*/ 136796 h 300009"/>
              <a:gd name="connsiteX19" fmla="*/ 256373 w 314160"/>
              <a:gd name="connsiteY19" fmla="*/ 113014 h 300009"/>
              <a:gd name="connsiteX20" fmla="*/ 274638 w 314160"/>
              <a:gd name="connsiteY20" fmla="*/ 93793 h 300009"/>
              <a:gd name="connsiteX21" fmla="*/ 291956 w 314160"/>
              <a:gd name="connsiteY21" fmla="*/ 91623 h 300009"/>
              <a:gd name="connsiteX22" fmla="*/ 294120 w 314160"/>
              <a:gd name="connsiteY22" fmla="*/ 111149 h 300009"/>
              <a:gd name="connsiteX23" fmla="*/ 272845 w 314160"/>
              <a:gd name="connsiteY23" fmla="*/ 133727 h 300009"/>
              <a:gd name="connsiteX24" fmla="*/ 268954 w 314160"/>
              <a:gd name="connsiteY24" fmla="*/ 137856 h 300009"/>
              <a:gd name="connsiteX25" fmla="*/ 292603 w 314160"/>
              <a:gd name="connsiteY25" fmla="*/ 138569 h 300009"/>
              <a:gd name="connsiteX26" fmla="*/ 302840 w 314160"/>
              <a:gd name="connsiteY26" fmla="*/ 138877 h 300009"/>
              <a:gd name="connsiteX27" fmla="*/ 313733 w 314160"/>
              <a:gd name="connsiteY27" fmla="*/ 151974 h 300009"/>
              <a:gd name="connsiteX28" fmla="*/ 300661 w 314160"/>
              <a:gd name="connsiteY28" fmla="*/ 165071 h 300009"/>
              <a:gd name="connsiteX29" fmla="*/ 265616 w 314160"/>
              <a:gd name="connsiteY29" fmla="*/ 164273 h 300009"/>
              <a:gd name="connsiteX30" fmla="*/ 273589 w 314160"/>
              <a:gd name="connsiteY30" fmla="*/ 177796 h 300009"/>
              <a:gd name="connsiteX31" fmla="*/ 285461 w 314160"/>
              <a:gd name="connsiteY31" fmla="*/ 197933 h 300009"/>
              <a:gd name="connsiteX32" fmla="*/ 281132 w 314160"/>
              <a:gd name="connsiteY32" fmla="*/ 215289 h 300009"/>
              <a:gd name="connsiteX33" fmla="*/ 274638 w 314160"/>
              <a:gd name="connsiteY33" fmla="*/ 217459 h 300009"/>
              <a:gd name="connsiteX34" fmla="*/ 263814 w 314160"/>
              <a:gd name="connsiteY34" fmla="*/ 210950 h 300009"/>
              <a:gd name="connsiteX35" fmla="*/ 243790 w 314160"/>
              <a:gd name="connsiteY35" fmla="*/ 178339 h 300009"/>
              <a:gd name="connsiteX36" fmla="*/ 234722 w 314160"/>
              <a:gd name="connsiteY36" fmla="*/ 163570 h 300009"/>
              <a:gd name="connsiteX37" fmla="*/ 205734 w 314160"/>
              <a:gd name="connsiteY37" fmla="*/ 162910 h 300009"/>
              <a:gd name="connsiteX38" fmla="*/ 182308 w 314160"/>
              <a:gd name="connsiteY38" fmla="*/ 162376 h 300009"/>
              <a:gd name="connsiteX39" fmla="*/ 185086 w 314160"/>
              <a:gd name="connsiteY39" fmla="*/ 167460 h 300009"/>
              <a:gd name="connsiteX40" fmla="*/ 209626 w 314160"/>
              <a:gd name="connsiteY40" fmla="*/ 212368 h 300009"/>
              <a:gd name="connsiteX41" fmla="*/ 209673 w 314160"/>
              <a:gd name="connsiteY41" fmla="*/ 212453 h 300009"/>
              <a:gd name="connsiteX42" fmla="*/ 211478 w 314160"/>
              <a:gd name="connsiteY42" fmla="*/ 211678 h 300009"/>
              <a:gd name="connsiteX43" fmla="*/ 271803 w 314160"/>
              <a:gd name="connsiteY43" fmla="*/ 224623 h 300009"/>
              <a:gd name="connsiteX44" fmla="*/ 282575 w 314160"/>
              <a:gd name="connsiteY44" fmla="*/ 241882 h 300009"/>
              <a:gd name="connsiteX45" fmla="*/ 267494 w 314160"/>
              <a:gd name="connsiteY45" fmla="*/ 250511 h 300009"/>
              <a:gd name="connsiteX46" fmla="*/ 237601 w 314160"/>
              <a:gd name="connsiteY46" fmla="*/ 244275 h 300009"/>
              <a:gd name="connsiteX47" fmla="*/ 225706 w 314160"/>
              <a:gd name="connsiteY47" fmla="*/ 241794 h 300009"/>
              <a:gd name="connsiteX48" fmla="*/ 226076 w 314160"/>
              <a:gd name="connsiteY48" fmla="*/ 242471 h 300009"/>
              <a:gd name="connsiteX49" fmla="*/ 243335 w 314160"/>
              <a:gd name="connsiteY49" fmla="*/ 274055 h 300009"/>
              <a:gd name="connsiteX50" fmla="*/ 239021 w 314160"/>
              <a:gd name="connsiteY50" fmla="*/ 291481 h 300009"/>
              <a:gd name="connsiteX51" fmla="*/ 232548 w 314160"/>
              <a:gd name="connsiteY51" fmla="*/ 293659 h 300009"/>
              <a:gd name="connsiteX52" fmla="*/ 221762 w 314160"/>
              <a:gd name="connsiteY52" fmla="*/ 287124 h 300009"/>
              <a:gd name="connsiteX53" fmla="*/ 205514 w 314160"/>
              <a:gd name="connsiteY53" fmla="*/ 257134 h 300009"/>
              <a:gd name="connsiteX54" fmla="*/ 199595 w 314160"/>
              <a:gd name="connsiteY54" fmla="*/ 267164 h 300009"/>
              <a:gd name="connsiteX55" fmla="*/ 187779 w 314160"/>
              <a:gd name="connsiteY55" fmla="*/ 287187 h 300009"/>
              <a:gd name="connsiteX56" fmla="*/ 177006 w 314160"/>
              <a:gd name="connsiteY56" fmla="*/ 293659 h 300009"/>
              <a:gd name="connsiteX57" fmla="*/ 170543 w 314160"/>
              <a:gd name="connsiteY57" fmla="*/ 291502 h 300009"/>
              <a:gd name="connsiteX58" fmla="*/ 166234 w 314160"/>
              <a:gd name="connsiteY58" fmla="*/ 274243 h 300009"/>
              <a:gd name="connsiteX59" fmla="*/ 183671 w 314160"/>
              <a:gd name="connsiteY59" fmla="*/ 241814 h 300009"/>
              <a:gd name="connsiteX60" fmla="*/ 190417 w 314160"/>
              <a:gd name="connsiteY60" fmla="*/ 229269 h 300009"/>
              <a:gd name="connsiteX61" fmla="*/ 176187 w 314160"/>
              <a:gd name="connsiteY61" fmla="*/ 203004 h 300009"/>
              <a:gd name="connsiteX62" fmla="*/ 163209 w 314160"/>
              <a:gd name="connsiteY62" fmla="*/ 179048 h 300009"/>
              <a:gd name="connsiteX63" fmla="*/ 141123 w 314160"/>
              <a:gd name="connsiteY63" fmla="*/ 219087 h 300009"/>
              <a:gd name="connsiteX64" fmla="*/ 138177 w 314160"/>
              <a:gd name="connsiteY64" fmla="*/ 224428 h 300009"/>
              <a:gd name="connsiteX65" fmla="*/ 150514 w 314160"/>
              <a:gd name="connsiteY65" fmla="*/ 257683 h 300009"/>
              <a:gd name="connsiteX66" fmla="*/ 159738 w 314160"/>
              <a:gd name="connsiteY66" fmla="*/ 282546 h 300009"/>
              <a:gd name="connsiteX67" fmla="*/ 150992 w 314160"/>
              <a:gd name="connsiteY67" fmla="*/ 300009 h 300009"/>
              <a:gd name="connsiteX68" fmla="*/ 146619 w 314160"/>
              <a:gd name="connsiteY68" fmla="*/ 300009 h 300009"/>
              <a:gd name="connsiteX69" fmla="*/ 133500 w 314160"/>
              <a:gd name="connsiteY69" fmla="*/ 291278 h 300009"/>
              <a:gd name="connsiteX70" fmla="*/ 123387 w 314160"/>
              <a:gd name="connsiteY70" fmla="*/ 262253 h 300009"/>
              <a:gd name="connsiteX71" fmla="*/ 121036 w 314160"/>
              <a:gd name="connsiteY71" fmla="*/ 255503 h 300009"/>
              <a:gd name="connsiteX72" fmla="*/ 114446 w 314160"/>
              <a:gd name="connsiteY72" fmla="*/ 267450 h 300009"/>
              <a:gd name="connsiteX73" fmla="*/ 107096 w 314160"/>
              <a:gd name="connsiteY73" fmla="*/ 280774 h 300009"/>
              <a:gd name="connsiteX74" fmla="*/ 96207 w 314160"/>
              <a:gd name="connsiteY74" fmla="*/ 287309 h 300009"/>
              <a:gd name="connsiteX75" fmla="*/ 89674 w 314160"/>
              <a:gd name="connsiteY75" fmla="*/ 285131 h 300009"/>
              <a:gd name="connsiteX76" fmla="*/ 83141 w 314160"/>
              <a:gd name="connsiteY76" fmla="*/ 267705 h 300009"/>
              <a:gd name="connsiteX77" fmla="*/ 97422 w 314160"/>
              <a:gd name="connsiteY77" fmla="*/ 241815 h 300009"/>
              <a:gd name="connsiteX78" fmla="*/ 84405 w 314160"/>
              <a:gd name="connsiteY78" fmla="*/ 242335 h 300009"/>
              <a:gd name="connsiteX79" fmla="*/ 61344 w 314160"/>
              <a:gd name="connsiteY79" fmla="*/ 243256 h 300009"/>
              <a:gd name="connsiteX80" fmla="*/ 46038 w 314160"/>
              <a:gd name="connsiteY80" fmla="*/ 232341 h 300009"/>
              <a:gd name="connsiteX81" fmla="*/ 59157 w 314160"/>
              <a:gd name="connsiteY81" fmla="*/ 219245 h 300009"/>
              <a:gd name="connsiteX82" fmla="*/ 97080 w 314160"/>
              <a:gd name="connsiteY82" fmla="*/ 216721 h 300009"/>
              <a:gd name="connsiteX83" fmla="*/ 111805 w 314160"/>
              <a:gd name="connsiteY83" fmla="*/ 215741 h 300009"/>
              <a:gd name="connsiteX84" fmla="*/ 129145 w 314160"/>
              <a:gd name="connsiteY84" fmla="*/ 184304 h 300009"/>
              <a:gd name="connsiteX85" fmla="*/ 141750 w 314160"/>
              <a:gd name="connsiteY85" fmla="*/ 161453 h 300009"/>
              <a:gd name="connsiteX86" fmla="*/ 134399 w 314160"/>
              <a:gd name="connsiteY86" fmla="*/ 161285 h 300009"/>
              <a:gd name="connsiteX87" fmla="*/ 94352 w 314160"/>
              <a:gd name="connsiteY87" fmla="*/ 160373 h 300009"/>
              <a:gd name="connsiteX88" fmla="*/ 76761 w 314160"/>
              <a:gd name="connsiteY88" fmla="*/ 159973 h 300009"/>
              <a:gd name="connsiteX89" fmla="*/ 76056 w 314160"/>
              <a:gd name="connsiteY89" fmla="*/ 161209 h 300009"/>
              <a:gd name="connsiteX90" fmla="*/ 34925 w 314160"/>
              <a:gd name="connsiteY90" fmla="*/ 206770 h 300009"/>
              <a:gd name="connsiteX91" fmla="*/ 24102 w 314160"/>
              <a:gd name="connsiteY91" fmla="*/ 211109 h 300009"/>
              <a:gd name="connsiteX92" fmla="*/ 15443 w 314160"/>
              <a:gd name="connsiteY92" fmla="*/ 208939 h 300009"/>
              <a:gd name="connsiteX93" fmla="*/ 15443 w 314160"/>
              <a:gd name="connsiteY93" fmla="*/ 189413 h 300009"/>
              <a:gd name="connsiteX94" fmla="*/ 36718 w 314160"/>
              <a:gd name="connsiteY94" fmla="*/ 166836 h 300009"/>
              <a:gd name="connsiteX95" fmla="*/ 43891 w 314160"/>
              <a:gd name="connsiteY95" fmla="*/ 159224 h 300009"/>
              <a:gd name="connsiteX96" fmla="*/ 42693 w 314160"/>
              <a:gd name="connsiteY96" fmla="*/ 159197 h 300009"/>
              <a:gd name="connsiteX97" fmla="*/ 13072 w 314160"/>
              <a:gd name="connsiteY97" fmla="*/ 158523 h 300009"/>
              <a:gd name="connsiteX98" fmla="*/ 0 w 314160"/>
              <a:gd name="connsiteY98" fmla="*/ 145426 h 300009"/>
              <a:gd name="connsiteX99" fmla="*/ 13072 w 314160"/>
              <a:gd name="connsiteY99" fmla="*/ 130146 h 300009"/>
              <a:gd name="connsiteX100" fmla="*/ 40818 w 314160"/>
              <a:gd name="connsiteY100" fmla="*/ 130982 h 300009"/>
              <a:gd name="connsiteX101" fmla="*/ 35974 w 314160"/>
              <a:gd name="connsiteY101" fmla="*/ 122766 h 300009"/>
              <a:gd name="connsiteX102" fmla="*/ 24102 w 314160"/>
              <a:gd name="connsiteY102" fmla="*/ 102630 h 300009"/>
              <a:gd name="connsiteX103" fmla="*/ 28431 w 314160"/>
              <a:gd name="connsiteY103" fmla="*/ 85273 h 300009"/>
              <a:gd name="connsiteX104" fmla="*/ 45749 w 314160"/>
              <a:gd name="connsiteY104" fmla="*/ 89612 h 300009"/>
              <a:gd name="connsiteX105" fmla="*/ 64521 w 314160"/>
              <a:gd name="connsiteY105" fmla="*/ 122224 h 300009"/>
              <a:gd name="connsiteX106" fmla="*/ 70070 w 314160"/>
              <a:gd name="connsiteY106" fmla="*/ 131864 h 300009"/>
              <a:gd name="connsiteX107" fmla="*/ 108718 w 314160"/>
              <a:gd name="connsiteY107" fmla="*/ 133028 h 300009"/>
              <a:gd name="connsiteX108" fmla="*/ 138766 w 314160"/>
              <a:gd name="connsiteY108" fmla="*/ 133933 h 300009"/>
              <a:gd name="connsiteX109" fmla="*/ 117399 w 314160"/>
              <a:gd name="connsiteY109" fmla="*/ 94494 h 300009"/>
              <a:gd name="connsiteX110" fmla="*/ 114211 w 314160"/>
              <a:gd name="connsiteY110" fmla="*/ 88610 h 300009"/>
              <a:gd name="connsiteX111" fmla="*/ 78894 w 314160"/>
              <a:gd name="connsiteY111" fmla="*/ 81389 h 300009"/>
              <a:gd name="connsiteX112" fmla="*/ 52189 w 314160"/>
              <a:gd name="connsiteY112" fmla="*/ 75928 h 300009"/>
              <a:gd name="connsiteX113" fmla="*/ 43458 w 314160"/>
              <a:gd name="connsiteY113" fmla="*/ 60826 h 300009"/>
              <a:gd name="connsiteX114" fmla="*/ 58737 w 314160"/>
              <a:gd name="connsiteY114" fmla="*/ 50039 h 300009"/>
              <a:gd name="connsiteX115" fmla="*/ 89024 w 314160"/>
              <a:gd name="connsiteY115" fmla="*/ 57522 h 300009"/>
              <a:gd name="connsiteX116" fmla="*/ 98658 w 314160"/>
              <a:gd name="connsiteY116" fmla="*/ 59903 h 300009"/>
              <a:gd name="connsiteX117" fmla="*/ 90971 w 314160"/>
              <a:gd name="connsiteY117" fmla="*/ 45714 h 300009"/>
              <a:gd name="connsiteX118" fmla="*/ 83690 w 314160"/>
              <a:gd name="connsiteY118" fmla="*/ 32275 h 300009"/>
              <a:gd name="connsiteX119" fmla="*/ 88004 w 314160"/>
              <a:gd name="connsiteY119" fmla="*/ 14849 h 300009"/>
              <a:gd name="connsiteX120" fmla="*/ 105263 w 314160"/>
              <a:gd name="connsiteY120" fmla="*/ 21384 h 300009"/>
              <a:gd name="connsiteX121" fmla="*/ 119414 w 314160"/>
              <a:gd name="connsiteY121" fmla="*/ 47280 h 300009"/>
              <a:gd name="connsiteX122" fmla="*/ 126268 w 314160"/>
              <a:gd name="connsiteY122" fmla="*/ 34297 h 300009"/>
              <a:gd name="connsiteX123" fmla="*/ 137318 w 314160"/>
              <a:gd name="connsiteY123" fmla="*/ 13363 h 300009"/>
              <a:gd name="connsiteX124" fmla="*/ 145231 w 314160"/>
              <a:gd name="connsiteY124" fmla="*/ 7161 h 300009"/>
              <a:gd name="connsiteX125" fmla="*/ 154781 w 314160"/>
              <a:gd name="connsiteY125" fmla="*/ 9049 h 300009"/>
              <a:gd name="connsiteX126" fmla="*/ 161329 w 314160"/>
              <a:gd name="connsiteY126" fmla="*/ 26308 h 300009"/>
              <a:gd name="connsiteX127" fmla="*/ 142400 w 314160"/>
              <a:gd name="connsiteY127" fmla="*/ 58736 h 300009"/>
              <a:gd name="connsiteX128" fmla="*/ 133761 w 314160"/>
              <a:gd name="connsiteY128" fmla="*/ 73535 h 300009"/>
              <a:gd name="connsiteX129" fmla="*/ 150838 w 314160"/>
              <a:gd name="connsiteY129" fmla="*/ 104785 h 300009"/>
              <a:gd name="connsiteX130" fmla="*/ 161871 w 314160"/>
              <a:gd name="connsiteY130" fmla="*/ 124976 h 300009"/>
              <a:gd name="connsiteX131" fmla="*/ 163717 w 314160"/>
              <a:gd name="connsiteY131" fmla="*/ 121629 h 300009"/>
              <a:gd name="connsiteX132" fmla="*/ 188142 w 314160"/>
              <a:gd name="connsiteY132" fmla="*/ 77349 h 300009"/>
              <a:gd name="connsiteX133" fmla="*/ 187565 w 314160"/>
              <a:gd name="connsiteY133" fmla="*/ 76966 h 300009"/>
              <a:gd name="connsiteX134" fmla="*/ 167886 w 314160"/>
              <a:gd name="connsiteY134" fmla="*/ 18029 h 300009"/>
              <a:gd name="connsiteX135" fmla="*/ 174446 w 314160"/>
              <a:gd name="connsiteY135" fmla="*/ 567 h 30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14160" h="300009">
                <a:moveTo>
                  <a:pt x="174446" y="567"/>
                </a:moveTo>
                <a:cubicBezTo>
                  <a:pt x="181005" y="-1616"/>
                  <a:pt x="189752" y="2750"/>
                  <a:pt x="191938" y="9298"/>
                </a:cubicBezTo>
                <a:cubicBezTo>
                  <a:pt x="196311" y="21849"/>
                  <a:pt x="199591" y="31263"/>
                  <a:pt x="202051" y="38323"/>
                </a:cubicBezTo>
                <a:lnTo>
                  <a:pt x="205000" y="46787"/>
                </a:lnTo>
                <a:lnTo>
                  <a:pt x="205093" y="46618"/>
                </a:lnTo>
                <a:cubicBezTo>
                  <a:pt x="222515" y="15034"/>
                  <a:pt x="222515" y="15034"/>
                  <a:pt x="222515" y="15034"/>
                </a:cubicBezTo>
                <a:cubicBezTo>
                  <a:pt x="226870" y="8499"/>
                  <a:pt x="235581" y="6321"/>
                  <a:pt x="242114" y="10677"/>
                </a:cubicBezTo>
                <a:cubicBezTo>
                  <a:pt x="246470" y="12856"/>
                  <a:pt x="250825" y="21568"/>
                  <a:pt x="246470" y="28103"/>
                </a:cubicBezTo>
                <a:lnTo>
                  <a:pt x="229576" y="58730"/>
                </a:lnTo>
                <a:lnTo>
                  <a:pt x="242297" y="58241"/>
                </a:lnTo>
                <a:cubicBezTo>
                  <a:pt x="266281" y="57320"/>
                  <a:pt x="266281" y="57320"/>
                  <a:pt x="266281" y="57320"/>
                </a:cubicBezTo>
                <a:cubicBezTo>
                  <a:pt x="272840" y="55137"/>
                  <a:pt x="279400" y="61686"/>
                  <a:pt x="279400" y="68234"/>
                </a:cubicBezTo>
                <a:cubicBezTo>
                  <a:pt x="279400" y="76966"/>
                  <a:pt x="275027" y="81331"/>
                  <a:pt x="266281" y="83514"/>
                </a:cubicBezTo>
                <a:cubicBezTo>
                  <a:pt x="249882" y="84060"/>
                  <a:pt x="237582" y="84469"/>
                  <a:pt x="228358" y="84776"/>
                </a:cubicBezTo>
                <a:lnTo>
                  <a:pt x="214963" y="85222"/>
                </a:lnTo>
                <a:lnTo>
                  <a:pt x="200466" y="111504"/>
                </a:lnTo>
                <a:lnTo>
                  <a:pt x="187287" y="135395"/>
                </a:lnTo>
                <a:lnTo>
                  <a:pt x="220945" y="136410"/>
                </a:lnTo>
                <a:lnTo>
                  <a:pt x="233774" y="136796"/>
                </a:lnTo>
                <a:lnTo>
                  <a:pt x="256373" y="113014"/>
                </a:lnTo>
                <a:cubicBezTo>
                  <a:pt x="274638" y="93793"/>
                  <a:pt x="274638" y="93793"/>
                  <a:pt x="274638" y="93793"/>
                </a:cubicBezTo>
                <a:cubicBezTo>
                  <a:pt x="278967" y="87284"/>
                  <a:pt x="287626" y="87284"/>
                  <a:pt x="291956" y="91623"/>
                </a:cubicBezTo>
                <a:cubicBezTo>
                  <a:pt x="298450" y="98132"/>
                  <a:pt x="298450" y="104641"/>
                  <a:pt x="294120" y="111149"/>
                </a:cubicBezTo>
                <a:cubicBezTo>
                  <a:pt x="284920" y="120912"/>
                  <a:pt x="278020" y="128235"/>
                  <a:pt x="272845" y="133727"/>
                </a:cubicBezTo>
                <a:lnTo>
                  <a:pt x="268954" y="137856"/>
                </a:lnTo>
                <a:lnTo>
                  <a:pt x="292603" y="138569"/>
                </a:lnTo>
                <a:cubicBezTo>
                  <a:pt x="302840" y="138877"/>
                  <a:pt x="302840" y="138877"/>
                  <a:pt x="302840" y="138877"/>
                </a:cubicBezTo>
                <a:cubicBezTo>
                  <a:pt x="309376" y="138877"/>
                  <a:pt x="315912" y="145426"/>
                  <a:pt x="313733" y="151974"/>
                </a:cubicBezTo>
                <a:cubicBezTo>
                  <a:pt x="313733" y="160705"/>
                  <a:pt x="309376" y="165071"/>
                  <a:pt x="300661" y="165071"/>
                </a:cubicBezTo>
                <a:lnTo>
                  <a:pt x="265616" y="164273"/>
                </a:lnTo>
                <a:lnTo>
                  <a:pt x="273589" y="177796"/>
                </a:lnTo>
                <a:cubicBezTo>
                  <a:pt x="285461" y="197933"/>
                  <a:pt x="285461" y="197933"/>
                  <a:pt x="285461" y="197933"/>
                </a:cubicBezTo>
                <a:cubicBezTo>
                  <a:pt x="289791" y="204442"/>
                  <a:pt x="287626" y="210950"/>
                  <a:pt x="281132" y="215289"/>
                </a:cubicBezTo>
                <a:cubicBezTo>
                  <a:pt x="278967" y="217459"/>
                  <a:pt x="276802" y="217459"/>
                  <a:pt x="274638" y="217459"/>
                </a:cubicBezTo>
                <a:cubicBezTo>
                  <a:pt x="270308" y="217459"/>
                  <a:pt x="265979" y="215289"/>
                  <a:pt x="263814" y="210950"/>
                </a:cubicBezTo>
                <a:cubicBezTo>
                  <a:pt x="255155" y="196848"/>
                  <a:pt x="248661" y="186271"/>
                  <a:pt x="243790" y="178339"/>
                </a:cubicBezTo>
                <a:lnTo>
                  <a:pt x="234722" y="163570"/>
                </a:lnTo>
                <a:lnTo>
                  <a:pt x="205734" y="162910"/>
                </a:lnTo>
                <a:lnTo>
                  <a:pt x="182308" y="162376"/>
                </a:lnTo>
                <a:lnTo>
                  <a:pt x="185086" y="167460"/>
                </a:lnTo>
                <a:cubicBezTo>
                  <a:pt x="194794" y="185225"/>
                  <a:pt x="202884" y="200030"/>
                  <a:pt x="209626" y="212368"/>
                </a:cubicBezTo>
                <a:lnTo>
                  <a:pt x="209673" y="212453"/>
                </a:lnTo>
                <a:lnTo>
                  <a:pt x="211478" y="211678"/>
                </a:lnTo>
                <a:cubicBezTo>
                  <a:pt x="271803" y="224623"/>
                  <a:pt x="271803" y="224623"/>
                  <a:pt x="271803" y="224623"/>
                </a:cubicBezTo>
                <a:cubicBezTo>
                  <a:pt x="278266" y="226780"/>
                  <a:pt x="282575" y="233252"/>
                  <a:pt x="282575" y="241882"/>
                </a:cubicBezTo>
                <a:cubicBezTo>
                  <a:pt x="280421" y="248354"/>
                  <a:pt x="273957" y="252669"/>
                  <a:pt x="267494" y="250511"/>
                </a:cubicBezTo>
                <a:cubicBezTo>
                  <a:pt x="254567" y="247815"/>
                  <a:pt x="244872" y="245792"/>
                  <a:pt x="237601" y="244275"/>
                </a:cubicBezTo>
                <a:lnTo>
                  <a:pt x="225706" y="241794"/>
                </a:lnTo>
                <a:lnTo>
                  <a:pt x="226076" y="242471"/>
                </a:lnTo>
                <a:cubicBezTo>
                  <a:pt x="243335" y="274055"/>
                  <a:pt x="243335" y="274055"/>
                  <a:pt x="243335" y="274055"/>
                </a:cubicBezTo>
                <a:cubicBezTo>
                  <a:pt x="247650" y="280590"/>
                  <a:pt x="245493" y="287124"/>
                  <a:pt x="239021" y="291481"/>
                </a:cubicBezTo>
                <a:cubicBezTo>
                  <a:pt x="236863" y="291481"/>
                  <a:pt x="234706" y="293659"/>
                  <a:pt x="232548" y="293659"/>
                </a:cubicBezTo>
                <a:cubicBezTo>
                  <a:pt x="228234" y="293659"/>
                  <a:pt x="223919" y="291481"/>
                  <a:pt x="221762" y="287124"/>
                </a:cubicBezTo>
                <a:lnTo>
                  <a:pt x="205514" y="257134"/>
                </a:lnTo>
                <a:lnTo>
                  <a:pt x="199595" y="267164"/>
                </a:lnTo>
                <a:cubicBezTo>
                  <a:pt x="187779" y="287187"/>
                  <a:pt x="187779" y="287187"/>
                  <a:pt x="187779" y="287187"/>
                </a:cubicBezTo>
                <a:cubicBezTo>
                  <a:pt x="185624" y="291502"/>
                  <a:pt x="181315" y="293659"/>
                  <a:pt x="177006" y="293659"/>
                </a:cubicBezTo>
                <a:cubicBezTo>
                  <a:pt x="174852" y="293659"/>
                  <a:pt x="172697" y="293659"/>
                  <a:pt x="170543" y="291502"/>
                </a:cubicBezTo>
                <a:cubicBezTo>
                  <a:pt x="164079" y="289344"/>
                  <a:pt x="161925" y="280715"/>
                  <a:pt x="166234" y="274243"/>
                </a:cubicBezTo>
                <a:cubicBezTo>
                  <a:pt x="173775" y="260220"/>
                  <a:pt x="179430" y="249702"/>
                  <a:pt x="183671" y="241814"/>
                </a:cubicBezTo>
                <a:lnTo>
                  <a:pt x="190417" y="229269"/>
                </a:lnTo>
                <a:lnTo>
                  <a:pt x="176187" y="203004"/>
                </a:lnTo>
                <a:lnTo>
                  <a:pt x="163209" y="179048"/>
                </a:lnTo>
                <a:lnTo>
                  <a:pt x="141123" y="219087"/>
                </a:lnTo>
                <a:lnTo>
                  <a:pt x="138177" y="224428"/>
                </a:lnTo>
                <a:lnTo>
                  <a:pt x="150514" y="257683"/>
                </a:lnTo>
                <a:cubicBezTo>
                  <a:pt x="159738" y="282546"/>
                  <a:pt x="159738" y="282546"/>
                  <a:pt x="159738" y="282546"/>
                </a:cubicBezTo>
                <a:cubicBezTo>
                  <a:pt x="161925" y="289095"/>
                  <a:pt x="157552" y="297826"/>
                  <a:pt x="150992" y="300009"/>
                </a:cubicBezTo>
                <a:cubicBezTo>
                  <a:pt x="148806" y="300009"/>
                  <a:pt x="148806" y="300009"/>
                  <a:pt x="146619" y="300009"/>
                </a:cubicBezTo>
                <a:cubicBezTo>
                  <a:pt x="142246" y="300009"/>
                  <a:pt x="135686" y="297826"/>
                  <a:pt x="133500" y="291278"/>
                </a:cubicBezTo>
                <a:cubicBezTo>
                  <a:pt x="129127" y="278727"/>
                  <a:pt x="125847" y="269313"/>
                  <a:pt x="123387" y="262253"/>
                </a:cubicBezTo>
                <a:lnTo>
                  <a:pt x="121036" y="255503"/>
                </a:lnTo>
                <a:lnTo>
                  <a:pt x="114446" y="267450"/>
                </a:lnTo>
                <a:cubicBezTo>
                  <a:pt x="107096" y="280774"/>
                  <a:pt x="107096" y="280774"/>
                  <a:pt x="107096" y="280774"/>
                </a:cubicBezTo>
                <a:cubicBezTo>
                  <a:pt x="104918" y="285131"/>
                  <a:pt x="100562" y="287309"/>
                  <a:pt x="96207" y="287309"/>
                </a:cubicBezTo>
                <a:cubicBezTo>
                  <a:pt x="94029" y="287309"/>
                  <a:pt x="91852" y="287309"/>
                  <a:pt x="89674" y="285131"/>
                </a:cubicBezTo>
                <a:cubicBezTo>
                  <a:pt x="83141" y="282953"/>
                  <a:pt x="80963" y="274240"/>
                  <a:pt x="83141" y="267705"/>
                </a:cubicBezTo>
                <a:lnTo>
                  <a:pt x="97422" y="241815"/>
                </a:lnTo>
                <a:lnTo>
                  <a:pt x="84405" y="242335"/>
                </a:lnTo>
                <a:cubicBezTo>
                  <a:pt x="61344" y="243256"/>
                  <a:pt x="61344" y="243256"/>
                  <a:pt x="61344" y="243256"/>
                </a:cubicBezTo>
                <a:cubicBezTo>
                  <a:pt x="52598" y="245438"/>
                  <a:pt x="48225" y="238890"/>
                  <a:pt x="46038" y="232341"/>
                </a:cubicBezTo>
                <a:cubicBezTo>
                  <a:pt x="46038" y="225793"/>
                  <a:pt x="52598" y="219245"/>
                  <a:pt x="59157" y="219245"/>
                </a:cubicBezTo>
                <a:cubicBezTo>
                  <a:pt x="75556" y="218153"/>
                  <a:pt x="87856" y="217335"/>
                  <a:pt x="97080" y="216721"/>
                </a:cubicBezTo>
                <a:lnTo>
                  <a:pt x="111805" y="215741"/>
                </a:lnTo>
                <a:lnTo>
                  <a:pt x="129145" y="184304"/>
                </a:lnTo>
                <a:lnTo>
                  <a:pt x="141750" y="161453"/>
                </a:lnTo>
                <a:lnTo>
                  <a:pt x="134399" y="161285"/>
                </a:lnTo>
                <a:cubicBezTo>
                  <a:pt x="119233" y="160940"/>
                  <a:pt x="105963" y="160638"/>
                  <a:pt x="94352" y="160373"/>
                </a:cubicBezTo>
                <a:lnTo>
                  <a:pt x="76761" y="159973"/>
                </a:lnTo>
                <a:lnTo>
                  <a:pt x="76056" y="161209"/>
                </a:lnTo>
                <a:cubicBezTo>
                  <a:pt x="34925" y="206770"/>
                  <a:pt x="34925" y="206770"/>
                  <a:pt x="34925" y="206770"/>
                </a:cubicBezTo>
                <a:cubicBezTo>
                  <a:pt x="30596" y="211109"/>
                  <a:pt x="28431" y="211109"/>
                  <a:pt x="24102" y="211109"/>
                </a:cubicBezTo>
                <a:cubicBezTo>
                  <a:pt x="21937" y="211109"/>
                  <a:pt x="17607" y="211109"/>
                  <a:pt x="15443" y="208939"/>
                </a:cubicBezTo>
                <a:cubicBezTo>
                  <a:pt x="11113" y="202431"/>
                  <a:pt x="11113" y="195922"/>
                  <a:pt x="15443" y="189413"/>
                </a:cubicBezTo>
                <a:cubicBezTo>
                  <a:pt x="24643" y="179650"/>
                  <a:pt x="31543" y="172328"/>
                  <a:pt x="36718" y="166836"/>
                </a:cubicBezTo>
                <a:lnTo>
                  <a:pt x="43891" y="159224"/>
                </a:lnTo>
                <a:lnTo>
                  <a:pt x="42693" y="159197"/>
                </a:lnTo>
                <a:cubicBezTo>
                  <a:pt x="13072" y="158523"/>
                  <a:pt x="13072" y="158523"/>
                  <a:pt x="13072" y="158523"/>
                </a:cubicBezTo>
                <a:cubicBezTo>
                  <a:pt x="4357" y="158523"/>
                  <a:pt x="0" y="151974"/>
                  <a:pt x="0" y="145426"/>
                </a:cubicBezTo>
                <a:cubicBezTo>
                  <a:pt x="0" y="136695"/>
                  <a:pt x="6536" y="130146"/>
                  <a:pt x="13072" y="130146"/>
                </a:cubicBezTo>
                <a:lnTo>
                  <a:pt x="40818" y="130982"/>
                </a:lnTo>
                <a:lnTo>
                  <a:pt x="35974" y="122766"/>
                </a:lnTo>
                <a:cubicBezTo>
                  <a:pt x="24102" y="102630"/>
                  <a:pt x="24102" y="102630"/>
                  <a:pt x="24102" y="102630"/>
                </a:cubicBezTo>
                <a:cubicBezTo>
                  <a:pt x="19772" y="96121"/>
                  <a:pt x="21937" y="89612"/>
                  <a:pt x="28431" y="85273"/>
                </a:cubicBezTo>
                <a:cubicBezTo>
                  <a:pt x="32761" y="80934"/>
                  <a:pt x="41420" y="83104"/>
                  <a:pt x="45749" y="89612"/>
                </a:cubicBezTo>
                <a:cubicBezTo>
                  <a:pt x="53867" y="103715"/>
                  <a:pt x="59955" y="114291"/>
                  <a:pt x="64521" y="122224"/>
                </a:cubicBezTo>
                <a:lnTo>
                  <a:pt x="70070" y="131864"/>
                </a:lnTo>
                <a:lnTo>
                  <a:pt x="108718" y="133028"/>
                </a:lnTo>
                <a:lnTo>
                  <a:pt x="138766" y="133933"/>
                </a:lnTo>
                <a:lnTo>
                  <a:pt x="117399" y="94494"/>
                </a:lnTo>
                <a:lnTo>
                  <a:pt x="114211" y="88610"/>
                </a:lnTo>
                <a:lnTo>
                  <a:pt x="78894" y="81389"/>
                </a:lnTo>
                <a:cubicBezTo>
                  <a:pt x="52189" y="75928"/>
                  <a:pt x="52189" y="75928"/>
                  <a:pt x="52189" y="75928"/>
                </a:cubicBezTo>
                <a:cubicBezTo>
                  <a:pt x="45641" y="73770"/>
                  <a:pt x="41275" y="67298"/>
                  <a:pt x="43458" y="60826"/>
                </a:cubicBezTo>
                <a:cubicBezTo>
                  <a:pt x="43458" y="52196"/>
                  <a:pt x="52189" y="47882"/>
                  <a:pt x="58737" y="50039"/>
                </a:cubicBezTo>
                <a:cubicBezTo>
                  <a:pt x="71834" y="53275"/>
                  <a:pt x="81657" y="55702"/>
                  <a:pt x="89024" y="57522"/>
                </a:cubicBezTo>
                <a:lnTo>
                  <a:pt x="98658" y="59903"/>
                </a:lnTo>
                <a:lnTo>
                  <a:pt x="90971" y="45714"/>
                </a:lnTo>
                <a:cubicBezTo>
                  <a:pt x="83690" y="32275"/>
                  <a:pt x="83690" y="32275"/>
                  <a:pt x="83690" y="32275"/>
                </a:cubicBezTo>
                <a:cubicBezTo>
                  <a:pt x="79375" y="25740"/>
                  <a:pt x="81532" y="19206"/>
                  <a:pt x="88004" y="14849"/>
                </a:cubicBezTo>
                <a:cubicBezTo>
                  <a:pt x="94477" y="12671"/>
                  <a:pt x="103106" y="14849"/>
                  <a:pt x="105263" y="21384"/>
                </a:cubicBezTo>
                <a:lnTo>
                  <a:pt x="119414" y="47280"/>
                </a:lnTo>
                <a:lnTo>
                  <a:pt x="126268" y="34297"/>
                </a:lnTo>
                <a:cubicBezTo>
                  <a:pt x="137318" y="13363"/>
                  <a:pt x="137318" y="13363"/>
                  <a:pt x="137318" y="13363"/>
                </a:cubicBezTo>
                <a:cubicBezTo>
                  <a:pt x="139501" y="10127"/>
                  <a:pt x="142230" y="7970"/>
                  <a:pt x="145231" y="7161"/>
                </a:cubicBezTo>
                <a:cubicBezTo>
                  <a:pt x="148232" y="6352"/>
                  <a:pt x="151507" y="6891"/>
                  <a:pt x="154781" y="9049"/>
                </a:cubicBezTo>
                <a:cubicBezTo>
                  <a:pt x="161329" y="11206"/>
                  <a:pt x="163512" y="19836"/>
                  <a:pt x="161329" y="26308"/>
                </a:cubicBezTo>
                <a:cubicBezTo>
                  <a:pt x="153144" y="40331"/>
                  <a:pt x="147004" y="50848"/>
                  <a:pt x="142400" y="58736"/>
                </a:cubicBezTo>
                <a:lnTo>
                  <a:pt x="133761" y="73535"/>
                </a:lnTo>
                <a:lnTo>
                  <a:pt x="150838" y="104785"/>
                </a:lnTo>
                <a:lnTo>
                  <a:pt x="161871" y="124976"/>
                </a:lnTo>
                <a:lnTo>
                  <a:pt x="163717" y="121629"/>
                </a:lnTo>
                <a:lnTo>
                  <a:pt x="188142" y="77349"/>
                </a:lnTo>
                <a:lnTo>
                  <a:pt x="187565" y="76966"/>
                </a:lnTo>
                <a:cubicBezTo>
                  <a:pt x="167886" y="18029"/>
                  <a:pt x="167886" y="18029"/>
                  <a:pt x="167886" y="18029"/>
                </a:cubicBezTo>
                <a:cubicBezTo>
                  <a:pt x="163513" y="11481"/>
                  <a:pt x="167886" y="2750"/>
                  <a:pt x="174446" y="567"/>
                </a:cubicBezTo>
                <a:close/>
              </a:path>
            </a:pathLst>
          </a:custGeom>
          <a:solidFill>
            <a:srgbClr val="0072C6"/>
          </a:solidFill>
          <a:ln w="3175">
            <a:solidFill>
              <a:schemeClr val="tx1"/>
            </a:solidFill>
            <a:round/>
            <a:headEnd/>
            <a:tailEnd/>
          </a:ln>
          <a:extLst/>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ysClr val="windowText" lastClr="000000"/>
              </a:solidFill>
            </a:endParaRPr>
          </a:p>
        </p:txBody>
      </p:sp>
      <p:sp>
        <p:nvSpPr>
          <p:cNvPr id="104" name="Freeform 103"/>
          <p:cNvSpPr>
            <a:spLocks/>
          </p:cNvSpPr>
          <p:nvPr/>
        </p:nvSpPr>
        <p:spPr bwMode="auto">
          <a:xfrm>
            <a:off x="9694633" y="6299120"/>
            <a:ext cx="746406" cy="79337"/>
          </a:xfrm>
          <a:custGeom>
            <a:avLst/>
            <a:gdLst>
              <a:gd name="T0" fmla="*/ 318 w 336"/>
              <a:gd name="T1" fmla="*/ 36 h 36"/>
              <a:gd name="T2" fmla="*/ 18 w 336"/>
              <a:gd name="T3" fmla="*/ 36 h 36"/>
              <a:gd name="T4" fmla="*/ 0 w 336"/>
              <a:gd name="T5" fmla="*/ 18 h 36"/>
              <a:gd name="T6" fmla="*/ 18 w 336"/>
              <a:gd name="T7" fmla="*/ 0 h 36"/>
              <a:gd name="T8" fmla="*/ 318 w 336"/>
              <a:gd name="T9" fmla="*/ 0 h 36"/>
              <a:gd name="T10" fmla="*/ 336 w 336"/>
              <a:gd name="T11" fmla="*/ 18 h 36"/>
              <a:gd name="T12" fmla="*/ 318 w 336"/>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36" h="36">
                <a:moveTo>
                  <a:pt x="318" y="36"/>
                </a:moveTo>
                <a:cubicBezTo>
                  <a:pt x="18" y="36"/>
                  <a:pt x="18" y="36"/>
                  <a:pt x="18" y="36"/>
                </a:cubicBezTo>
                <a:cubicBezTo>
                  <a:pt x="8" y="36"/>
                  <a:pt x="0" y="28"/>
                  <a:pt x="0" y="18"/>
                </a:cubicBezTo>
                <a:cubicBezTo>
                  <a:pt x="0" y="8"/>
                  <a:pt x="8" y="0"/>
                  <a:pt x="18" y="0"/>
                </a:cubicBezTo>
                <a:cubicBezTo>
                  <a:pt x="318" y="0"/>
                  <a:pt x="318" y="0"/>
                  <a:pt x="318" y="0"/>
                </a:cubicBezTo>
                <a:cubicBezTo>
                  <a:pt x="328" y="0"/>
                  <a:pt x="336" y="8"/>
                  <a:pt x="336" y="18"/>
                </a:cubicBezTo>
                <a:cubicBezTo>
                  <a:pt x="336" y="28"/>
                  <a:pt x="328" y="36"/>
                  <a:pt x="318" y="36"/>
                </a:cubicBezTo>
                <a:close/>
              </a:path>
            </a:pathLst>
          </a:custGeom>
          <a:solidFill>
            <a:schemeClr val="bg1"/>
          </a:solidFill>
          <a:ln w="47625">
            <a:solidFill>
              <a:schemeClr val="tx1"/>
            </a:solid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19" name="Rectangle 118"/>
          <p:cNvSpPr/>
          <p:nvPr/>
        </p:nvSpPr>
        <p:spPr bwMode="auto">
          <a:xfrm>
            <a:off x="467183" y="1235376"/>
            <a:ext cx="6592987" cy="1711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46630" rIns="93260" bIns="46630" numCol="1" spcCol="0" rtlCol="0" fromWordArt="0" anchor="ctr" anchorCtr="0" forceAA="0" compatLnSpc="1">
            <a:prstTxWarp prst="textNoShape">
              <a:avLst/>
            </a:prstTxWarp>
            <a:noAutofit/>
          </a:bodyPr>
          <a:lstStyle/>
          <a:p>
            <a:pPr defTabSz="951028" fontAlgn="base">
              <a:spcBef>
                <a:spcPct val="0"/>
              </a:spcBef>
              <a:spcAft>
                <a:spcPct val="0"/>
              </a:spcAft>
              <a:defRPr/>
            </a:pPr>
            <a:r>
              <a:rPr lang="en-US" sz="2448" kern="0" dirty="0">
                <a:solidFill>
                  <a:srgbClr val="0078D7"/>
                </a:solidFill>
                <a:latin typeface="Segoe UI Light"/>
                <a:ea typeface="Segoe UI" pitchFamily="34" charset="0"/>
                <a:cs typeface="Segoe UI" pitchFamily="34" charset="0"/>
              </a:rPr>
              <a:t>Detect subtle patterns and insights by analyzing massive amounts of data from many sources</a:t>
            </a:r>
          </a:p>
        </p:txBody>
      </p:sp>
      <p:sp>
        <p:nvSpPr>
          <p:cNvPr id="120" name="Rectangle 119"/>
          <p:cNvSpPr/>
          <p:nvPr/>
        </p:nvSpPr>
        <p:spPr bwMode="auto">
          <a:xfrm>
            <a:off x="467182" y="2378427"/>
            <a:ext cx="6364036" cy="1711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46630" rIns="93260" bIns="46630" numCol="1" spcCol="0" rtlCol="0" fromWordArt="0" anchor="ctr" anchorCtr="0" forceAA="0" compatLnSpc="1">
            <a:prstTxWarp prst="textNoShape">
              <a:avLst/>
            </a:prstTxWarp>
            <a:noAutofit/>
          </a:bodyPr>
          <a:lstStyle/>
          <a:p>
            <a:pPr defTabSz="951028" fontAlgn="base">
              <a:spcBef>
                <a:spcPct val="0"/>
              </a:spcBef>
              <a:spcAft>
                <a:spcPct val="0"/>
              </a:spcAft>
              <a:defRPr/>
            </a:pPr>
            <a:r>
              <a:rPr lang="en-US" sz="2448" kern="0" dirty="0">
                <a:solidFill>
                  <a:srgbClr val="00188F"/>
                </a:solidFill>
                <a:latin typeface="Segoe UI Light"/>
                <a:ea typeface="Segoe UI" pitchFamily="34" charset="0"/>
                <a:cs typeface="Segoe UI" pitchFamily="34" charset="0"/>
              </a:rPr>
              <a:t>Shape new business outcomes by predicting what may happen in the future</a:t>
            </a:r>
          </a:p>
        </p:txBody>
      </p:sp>
      <p:sp>
        <p:nvSpPr>
          <p:cNvPr id="121" name="Rectangle 120"/>
          <p:cNvSpPr/>
          <p:nvPr/>
        </p:nvSpPr>
        <p:spPr bwMode="auto">
          <a:xfrm>
            <a:off x="467183" y="3489360"/>
            <a:ext cx="6592987" cy="1711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46630" rIns="93260" bIns="46630" numCol="1" spcCol="0" rtlCol="0" fromWordArt="0" anchor="ctr" anchorCtr="0" forceAA="0" compatLnSpc="1">
            <a:prstTxWarp prst="textNoShape">
              <a:avLst/>
            </a:prstTxWarp>
            <a:noAutofit/>
          </a:bodyPr>
          <a:lstStyle/>
          <a:p>
            <a:pPr defTabSz="951028" fontAlgn="base">
              <a:spcBef>
                <a:spcPct val="0"/>
              </a:spcBef>
              <a:spcAft>
                <a:spcPct val="0"/>
              </a:spcAft>
              <a:defRPr/>
            </a:pPr>
            <a:r>
              <a:rPr lang="en-US" sz="2448" kern="0" dirty="0">
                <a:solidFill>
                  <a:srgbClr val="002050"/>
                </a:solidFill>
                <a:latin typeface="Segoe UI Light"/>
                <a:ea typeface="Segoe UI" pitchFamily="34" charset="0"/>
                <a:cs typeface="Segoe UI" pitchFamily="34" charset="0"/>
              </a:rPr>
              <a:t>Automate decision-making to accelerate business and aid competitive advantage</a:t>
            </a:r>
          </a:p>
        </p:txBody>
      </p:sp>
    </p:spTree>
    <p:extLst>
      <p:ext uri="{BB962C8B-B14F-4D97-AF65-F5344CB8AC3E}">
        <p14:creationId xmlns:p14="http://schemas.microsoft.com/office/powerpoint/2010/main" val="21889382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Along with innovative intelligence capabilities</a:t>
            </a:r>
          </a:p>
        </p:txBody>
      </p:sp>
      <p:sp>
        <p:nvSpPr>
          <p:cNvPr id="154" name="Rectangle 153"/>
          <p:cNvSpPr/>
          <p:nvPr/>
        </p:nvSpPr>
        <p:spPr bwMode="auto">
          <a:xfrm>
            <a:off x="467183" y="1235376"/>
            <a:ext cx="5900011" cy="1711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46630" rIns="93260" bIns="46630" numCol="1" spcCol="0" rtlCol="0" fromWordArt="0" anchor="ctr" anchorCtr="0" forceAA="0" compatLnSpc="1">
            <a:prstTxWarp prst="textNoShape">
              <a:avLst/>
            </a:prstTxWarp>
            <a:noAutofit/>
          </a:bodyPr>
          <a:lstStyle/>
          <a:p>
            <a:pPr defTabSz="951028" fontAlgn="base">
              <a:spcBef>
                <a:spcPct val="0"/>
              </a:spcBef>
              <a:spcAft>
                <a:spcPct val="0"/>
              </a:spcAft>
              <a:defRPr/>
            </a:pPr>
            <a:r>
              <a:rPr lang="en-US" sz="2448" kern="0" dirty="0">
                <a:solidFill>
                  <a:srgbClr val="0078D7"/>
                </a:solidFill>
                <a:latin typeface="+mj-lt"/>
                <a:ea typeface="Segoe UI" pitchFamily="34" charset="0"/>
                <a:cs typeface="Segoe UI" pitchFamily="34" charset="0"/>
              </a:rPr>
              <a:t>Learn more about your customers using speech, text, face and emotion analysis</a:t>
            </a:r>
          </a:p>
        </p:txBody>
      </p:sp>
      <p:sp>
        <p:nvSpPr>
          <p:cNvPr id="155" name="Rectangle 154"/>
          <p:cNvSpPr/>
          <p:nvPr/>
        </p:nvSpPr>
        <p:spPr bwMode="auto">
          <a:xfrm>
            <a:off x="474486" y="2412641"/>
            <a:ext cx="5900011" cy="1711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46630" rIns="93260" bIns="46630" numCol="1" spcCol="0" rtlCol="0" fromWordArt="0" anchor="ctr" anchorCtr="0" forceAA="0" compatLnSpc="1">
            <a:prstTxWarp prst="textNoShape">
              <a:avLst/>
            </a:prstTxWarp>
            <a:noAutofit/>
          </a:bodyPr>
          <a:lstStyle/>
          <a:p>
            <a:pPr defTabSz="951028" fontAlgn="base">
              <a:spcBef>
                <a:spcPct val="0"/>
              </a:spcBef>
              <a:spcAft>
                <a:spcPct val="0"/>
              </a:spcAft>
              <a:defRPr/>
            </a:pPr>
            <a:r>
              <a:rPr lang="en-US" sz="2448" kern="0" dirty="0">
                <a:solidFill>
                  <a:srgbClr val="00188F"/>
                </a:solidFill>
                <a:latin typeface="+mj-lt"/>
                <a:ea typeface="Segoe UI" pitchFamily="34" charset="0"/>
                <a:cs typeface="Segoe UI" pitchFamily="34" charset="0"/>
              </a:rPr>
              <a:t>Personalize customer interactions with intelligent agents that converse in contextual, natural ways</a:t>
            </a:r>
          </a:p>
        </p:txBody>
      </p:sp>
      <p:sp>
        <p:nvSpPr>
          <p:cNvPr id="156" name="Rectangle 155"/>
          <p:cNvSpPr/>
          <p:nvPr/>
        </p:nvSpPr>
        <p:spPr bwMode="auto">
          <a:xfrm>
            <a:off x="467183" y="3544599"/>
            <a:ext cx="5900011" cy="1711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46630" rIns="93260" bIns="46630" numCol="1" spcCol="0" rtlCol="0" fromWordArt="0" anchor="ctr" anchorCtr="0" forceAA="0" compatLnSpc="1">
            <a:prstTxWarp prst="textNoShape">
              <a:avLst/>
            </a:prstTxWarp>
            <a:noAutofit/>
          </a:bodyPr>
          <a:lstStyle/>
          <a:p>
            <a:pPr defTabSz="951028" fontAlgn="base">
              <a:spcBef>
                <a:spcPct val="0"/>
              </a:spcBef>
              <a:spcAft>
                <a:spcPct val="0"/>
              </a:spcAft>
              <a:defRPr/>
            </a:pPr>
            <a:r>
              <a:rPr lang="en-US" sz="2448" kern="0" dirty="0">
                <a:solidFill>
                  <a:srgbClr val="002050"/>
                </a:solidFill>
                <a:latin typeface="+mj-lt"/>
                <a:ea typeface="Segoe UI" pitchFamily="34" charset="0"/>
                <a:cs typeface="Segoe UI" pitchFamily="34" charset="0"/>
              </a:rPr>
              <a:t>Build models that understand natural language and recognize what users want</a:t>
            </a:r>
          </a:p>
        </p:txBody>
      </p:sp>
      <p:grpSp>
        <p:nvGrpSpPr>
          <p:cNvPr id="8" name="Group 7"/>
          <p:cNvGrpSpPr/>
          <p:nvPr/>
        </p:nvGrpSpPr>
        <p:grpSpPr>
          <a:xfrm>
            <a:off x="9933284" y="2412438"/>
            <a:ext cx="1097169" cy="710746"/>
            <a:chOff x="2668588" y="8150225"/>
            <a:chExt cx="1514475" cy="981075"/>
          </a:xfrm>
          <a:solidFill>
            <a:schemeClr val="bg1"/>
          </a:solidFill>
        </p:grpSpPr>
        <p:sp>
          <p:nvSpPr>
            <p:cNvPr id="9" name="Freeform 60"/>
            <p:cNvSpPr>
              <a:spLocks noEditPoints="1"/>
            </p:cNvSpPr>
            <p:nvPr/>
          </p:nvSpPr>
          <p:spPr bwMode="auto">
            <a:xfrm>
              <a:off x="2668588" y="8150225"/>
              <a:ext cx="1514475" cy="981075"/>
            </a:xfrm>
            <a:custGeom>
              <a:avLst/>
              <a:gdLst>
                <a:gd name="T0" fmla="*/ 46 w 954"/>
                <a:gd name="T1" fmla="*/ 618 h 618"/>
                <a:gd name="T2" fmla="*/ 34 w 954"/>
                <a:gd name="T3" fmla="*/ 618 h 618"/>
                <a:gd name="T4" fmla="*/ 18 w 954"/>
                <a:gd name="T5" fmla="*/ 610 h 618"/>
                <a:gd name="T6" fmla="*/ 6 w 954"/>
                <a:gd name="T7" fmla="*/ 592 h 618"/>
                <a:gd name="T8" fmla="*/ 0 w 954"/>
                <a:gd name="T9" fmla="*/ 562 h 618"/>
                <a:gd name="T10" fmla="*/ 0 w 954"/>
                <a:gd name="T11" fmla="*/ 550 h 618"/>
                <a:gd name="T12" fmla="*/ 6 w 954"/>
                <a:gd name="T13" fmla="*/ 520 h 618"/>
                <a:gd name="T14" fmla="*/ 18 w 954"/>
                <a:gd name="T15" fmla="*/ 502 h 618"/>
                <a:gd name="T16" fmla="*/ 34 w 954"/>
                <a:gd name="T17" fmla="*/ 494 h 618"/>
                <a:gd name="T18" fmla="*/ 60 w 954"/>
                <a:gd name="T19" fmla="*/ 494 h 618"/>
                <a:gd name="T20" fmla="*/ 60 w 954"/>
                <a:gd name="T21" fmla="*/ 58 h 618"/>
                <a:gd name="T22" fmla="*/ 64 w 954"/>
                <a:gd name="T23" fmla="*/ 36 h 618"/>
                <a:gd name="T24" fmla="*/ 76 w 954"/>
                <a:gd name="T25" fmla="*/ 18 h 618"/>
                <a:gd name="T26" fmla="*/ 94 w 954"/>
                <a:gd name="T27" fmla="*/ 6 h 618"/>
                <a:gd name="T28" fmla="*/ 116 w 954"/>
                <a:gd name="T29" fmla="*/ 0 h 618"/>
                <a:gd name="T30" fmla="*/ 838 w 954"/>
                <a:gd name="T31" fmla="*/ 0 h 618"/>
                <a:gd name="T32" fmla="*/ 860 w 954"/>
                <a:gd name="T33" fmla="*/ 6 h 618"/>
                <a:gd name="T34" fmla="*/ 878 w 954"/>
                <a:gd name="T35" fmla="*/ 18 h 618"/>
                <a:gd name="T36" fmla="*/ 890 w 954"/>
                <a:gd name="T37" fmla="*/ 36 h 618"/>
                <a:gd name="T38" fmla="*/ 896 w 954"/>
                <a:gd name="T39" fmla="*/ 58 h 618"/>
                <a:gd name="T40" fmla="*/ 910 w 954"/>
                <a:gd name="T41" fmla="*/ 494 h 618"/>
                <a:gd name="T42" fmla="*/ 922 w 954"/>
                <a:gd name="T43" fmla="*/ 494 h 618"/>
                <a:gd name="T44" fmla="*/ 936 w 954"/>
                <a:gd name="T45" fmla="*/ 502 h 618"/>
                <a:gd name="T46" fmla="*/ 950 w 954"/>
                <a:gd name="T47" fmla="*/ 520 h 618"/>
                <a:gd name="T48" fmla="*/ 954 w 954"/>
                <a:gd name="T49" fmla="*/ 550 h 618"/>
                <a:gd name="T50" fmla="*/ 954 w 954"/>
                <a:gd name="T51" fmla="*/ 562 h 618"/>
                <a:gd name="T52" fmla="*/ 950 w 954"/>
                <a:gd name="T53" fmla="*/ 592 h 618"/>
                <a:gd name="T54" fmla="*/ 936 w 954"/>
                <a:gd name="T55" fmla="*/ 610 h 618"/>
                <a:gd name="T56" fmla="*/ 922 w 954"/>
                <a:gd name="T57" fmla="*/ 618 h 618"/>
                <a:gd name="T58" fmla="*/ 910 w 954"/>
                <a:gd name="T59" fmla="*/ 618 h 618"/>
                <a:gd name="T60" fmla="*/ 46 w 954"/>
                <a:gd name="T61" fmla="*/ 522 h 618"/>
                <a:gd name="T62" fmla="*/ 36 w 954"/>
                <a:gd name="T63" fmla="*/ 524 h 618"/>
                <a:gd name="T64" fmla="*/ 30 w 954"/>
                <a:gd name="T65" fmla="*/ 534 h 618"/>
                <a:gd name="T66" fmla="*/ 28 w 954"/>
                <a:gd name="T67" fmla="*/ 550 h 618"/>
                <a:gd name="T68" fmla="*/ 28 w 954"/>
                <a:gd name="T69" fmla="*/ 562 h 618"/>
                <a:gd name="T70" fmla="*/ 30 w 954"/>
                <a:gd name="T71" fmla="*/ 578 h 618"/>
                <a:gd name="T72" fmla="*/ 36 w 954"/>
                <a:gd name="T73" fmla="*/ 588 h 618"/>
                <a:gd name="T74" fmla="*/ 46 w 954"/>
                <a:gd name="T75" fmla="*/ 590 h 618"/>
                <a:gd name="T76" fmla="*/ 910 w 954"/>
                <a:gd name="T77" fmla="*/ 590 h 618"/>
                <a:gd name="T78" fmla="*/ 920 w 954"/>
                <a:gd name="T79" fmla="*/ 588 h 618"/>
                <a:gd name="T80" fmla="*/ 924 w 954"/>
                <a:gd name="T81" fmla="*/ 578 h 618"/>
                <a:gd name="T82" fmla="*/ 926 w 954"/>
                <a:gd name="T83" fmla="*/ 562 h 618"/>
                <a:gd name="T84" fmla="*/ 926 w 954"/>
                <a:gd name="T85" fmla="*/ 550 h 618"/>
                <a:gd name="T86" fmla="*/ 924 w 954"/>
                <a:gd name="T87" fmla="*/ 534 h 618"/>
                <a:gd name="T88" fmla="*/ 920 w 954"/>
                <a:gd name="T89" fmla="*/ 524 h 618"/>
                <a:gd name="T90" fmla="*/ 910 w 954"/>
                <a:gd name="T91" fmla="*/ 522 h 618"/>
                <a:gd name="T92" fmla="*/ 882 w 954"/>
                <a:gd name="T93" fmla="*/ 522 h 618"/>
                <a:gd name="T94" fmla="*/ 872 w 954"/>
                <a:gd name="T95" fmla="*/ 518 h 618"/>
                <a:gd name="T96" fmla="*/ 868 w 954"/>
                <a:gd name="T97" fmla="*/ 508 h 618"/>
                <a:gd name="T98" fmla="*/ 868 w 954"/>
                <a:gd name="T99" fmla="*/ 58 h 618"/>
                <a:gd name="T100" fmla="*/ 858 w 954"/>
                <a:gd name="T101" fmla="*/ 38 h 618"/>
                <a:gd name="T102" fmla="*/ 838 w 954"/>
                <a:gd name="T103" fmla="*/ 28 h 618"/>
                <a:gd name="T104" fmla="*/ 116 w 954"/>
                <a:gd name="T105" fmla="*/ 28 h 618"/>
                <a:gd name="T106" fmla="*/ 96 w 954"/>
                <a:gd name="T107" fmla="*/ 38 h 618"/>
                <a:gd name="T108" fmla="*/ 88 w 954"/>
                <a:gd name="T109" fmla="*/ 58 h 618"/>
                <a:gd name="T110" fmla="*/ 88 w 954"/>
                <a:gd name="T111" fmla="*/ 508 h 618"/>
                <a:gd name="T112" fmla="*/ 84 w 954"/>
                <a:gd name="T113" fmla="*/ 518 h 618"/>
                <a:gd name="T114" fmla="*/ 74 w 954"/>
                <a:gd name="T115" fmla="*/ 522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54" h="618">
                  <a:moveTo>
                    <a:pt x="910" y="618"/>
                  </a:moveTo>
                  <a:lnTo>
                    <a:pt x="46" y="618"/>
                  </a:lnTo>
                  <a:lnTo>
                    <a:pt x="46" y="618"/>
                  </a:lnTo>
                  <a:lnTo>
                    <a:pt x="34" y="618"/>
                  </a:lnTo>
                  <a:lnTo>
                    <a:pt x="26" y="614"/>
                  </a:lnTo>
                  <a:lnTo>
                    <a:pt x="18" y="610"/>
                  </a:lnTo>
                  <a:lnTo>
                    <a:pt x="12" y="602"/>
                  </a:lnTo>
                  <a:lnTo>
                    <a:pt x="6" y="592"/>
                  </a:lnTo>
                  <a:lnTo>
                    <a:pt x="2" y="580"/>
                  </a:lnTo>
                  <a:lnTo>
                    <a:pt x="0" y="562"/>
                  </a:lnTo>
                  <a:lnTo>
                    <a:pt x="0" y="550"/>
                  </a:lnTo>
                  <a:lnTo>
                    <a:pt x="0" y="550"/>
                  </a:lnTo>
                  <a:lnTo>
                    <a:pt x="2" y="534"/>
                  </a:lnTo>
                  <a:lnTo>
                    <a:pt x="6" y="520"/>
                  </a:lnTo>
                  <a:lnTo>
                    <a:pt x="12" y="510"/>
                  </a:lnTo>
                  <a:lnTo>
                    <a:pt x="18" y="502"/>
                  </a:lnTo>
                  <a:lnTo>
                    <a:pt x="26" y="498"/>
                  </a:lnTo>
                  <a:lnTo>
                    <a:pt x="34" y="494"/>
                  </a:lnTo>
                  <a:lnTo>
                    <a:pt x="46" y="494"/>
                  </a:lnTo>
                  <a:lnTo>
                    <a:pt x="60" y="494"/>
                  </a:lnTo>
                  <a:lnTo>
                    <a:pt x="60" y="58"/>
                  </a:lnTo>
                  <a:lnTo>
                    <a:pt x="60" y="58"/>
                  </a:lnTo>
                  <a:lnTo>
                    <a:pt x="60" y="46"/>
                  </a:lnTo>
                  <a:lnTo>
                    <a:pt x="64" y="36"/>
                  </a:lnTo>
                  <a:lnTo>
                    <a:pt x="70" y="26"/>
                  </a:lnTo>
                  <a:lnTo>
                    <a:pt x="76" y="18"/>
                  </a:lnTo>
                  <a:lnTo>
                    <a:pt x="84" y="10"/>
                  </a:lnTo>
                  <a:lnTo>
                    <a:pt x="94" y="6"/>
                  </a:lnTo>
                  <a:lnTo>
                    <a:pt x="106" y="2"/>
                  </a:lnTo>
                  <a:lnTo>
                    <a:pt x="116" y="0"/>
                  </a:lnTo>
                  <a:lnTo>
                    <a:pt x="838" y="0"/>
                  </a:lnTo>
                  <a:lnTo>
                    <a:pt x="838" y="0"/>
                  </a:lnTo>
                  <a:lnTo>
                    <a:pt x="850" y="2"/>
                  </a:lnTo>
                  <a:lnTo>
                    <a:pt x="860" y="6"/>
                  </a:lnTo>
                  <a:lnTo>
                    <a:pt x="870" y="10"/>
                  </a:lnTo>
                  <a:lnTo>
                    <a:pt x="878" y="18"/>
                  </a:lnTo>
                  <a:lnTo>
                    <a:pt x="886" y="26"/>
                  </a:lnTo>
                  <a:lnTo>
                    <a:pt x="890" y="36"/>
                  </a:lnTo>
                  <a:lnTo>
                    <a:pt x="894" y="46"/>
                  </a:lnTo>
                  <a:lnTo>
                    <a:pt x="896" y="58"/>
                  </a:lnTo>
                  <a:lnTo>
                    <a:pt x="896" y="494"/>
                  </a:lnTo>
                  <a:lnTo>
                    <a:pt x="910" y="494"/>
                  </a:lnTo>
                  <a:lnTo>
                    <a:pt x="910" y="494"/>
                  </a:lnTo>
                  <a:lnTo>
                    <a:pt x="922" y="494"/>
                  </a:lnTo>
                  <a:lnTo>
                    <a:pt x="930" y="498"/>
                  </a:lnTo>
                  <a:lnTo>
                    <a:pt x="936" y="502"/>
                  </a:lnTo>
                  <a:lnTo>
                    <a:pt x="944" y="510"/>
                  </a:lnTo>
                  <a:lnTo>
                    <a:pt x="950" y="520"/>
                  </a:lnTo>
                  <a:lnTo>
                    <a:pt x="954" y="534"/>
                  </a:lnTo>
                  <a:lnTo>
                    <a:pt x="954" y="550"/>
                  </a:lnTo>
                  <a:lnTo>
                    <a:pt x="954" y="562"/>
                  </a:lnTo>
                  <a:lnTo>
                    <a:pt x="954" y="562"/>
                  </a:lnTo>
                  <a:lnTo>
                    <a:pt x="954" y="580"/>
                  </a:lnTo>
                  <a:lnTo>
                    <a:pt x="950" y="592"/>
                  </a:lnTo>
                  <a:lnTo>
                    <a:pt x="944" y="602"/>
                  </a:lnTo>
                  <a:lnTo>
                    <a:pt x="936" y="610"/>
                  </a:lnTo>
                  <a:lnTo>
                    <a:pt x="930" y="614"/>
                  </a:lnTo>
                  <a:lnTo>
                    <a:pt x="922" y="618"/>
                  </a:lnTo>
                  <a:lnTo>
                    <a:pt x="910" y="618"/>
                  </a:lnTo>
                  <a:lnTo>
                    <a:pt x="910" y="618"/>
                  </a:lnTo>
                  <a:close/>
                  <a:moveTo>
                    <a:pt x="46" y="522"/>
                  </a:moveTo>
                  <a:lnTo>
                    <a:pt x="46" y="522"/>
                  </a:lnTo>
                  <a:lnTo>
                    <a:pt x="40" y="522"/>
                  </a:lnTo>
                  <a:lnTo>
                    <a:pt x="36" y="524"/>
                  </a:lnTo>
                  <a:lnTo>
                    <a:pt x="32" y="528"/>
                  </a:lnTo>
                  <a:lnTo>
                    <a:pt x="30" y="534"/>
                  </a:lnTo>
                  <a:lnTo>
                    <a:pt x="30" y="540"/>
                  </a:lnTo>
                  <a:lnTo>
                    <a:pt x="28" y="550"/>
                  </a:lnTo>
                  <a:lnTo>
                    <a:pt x="28" y="562"/>
                  </a:lnTo>
                  <a:lnTo>
                    <a:pt x="28" y="562"/>
                  </a:lnTo>
                  <a:lnTo>
                    <a:pt x="30" y="572"/>
                  </a:lnTo>
                  <a:lnTo>
                    <a:pt x="30" y="578"/>
                  </a:lnTo>
                  <a:lnTo>
                    <a:pt x="32" y="584"/>
                  </a:lnTo>
                  <a:lnTo>
                    <a:pt x="36" y="588"/>
                  </a:lnTo>
                  <a:lnTo>
                    <a:pt x="40" y="590"/>
                  </a:lnTo>
                  <a:lnTo>
                    <a:pt x="46" y="590"/>
                  </a:lnTo>
                  <a:lnTo>
                    <a:pt x="910" y="590"/>
                  </a:lnTo>
                  <a:lnTo>
                    <a:pt x="910" y="590"/>
                  </a:lnTo>
                  <a:lnTo>
                    <a:pt x="914" y="590"/>
                  </a:lnTo>
                  <a:lnTo>
                    <a:pt x="920" y="588"/>
                  </a:lnTo>
                  <a:lnTo>
                    <a:pt x="922" y="584"/>
                  </a:lnTo>
                  <a:lnTo>
                    <a:pt x="924" y="578"/>
                  </a:lnTo>
                  <a:lnTo>
                    <a:pt x="926" y="572"/>
                  </a:lnTo>
                  <a:lnTo>
                    <a:pt x="926" y="562"/>
                  </a:lnTo>
                  <a:lnTo>
                    <a:pt x="926" y="550"/>
                  </a:lnTo>
                  <a:lnTo>
                    <a:pt x="926" y="550"/>
                  </a:lnTo>
                  <a:lnTo>
                    <a:pt x="926" y="540"/>
                  </a:lnTo>
                  <a:lnTo>
                    <a:pt x="924" y="534"/>
                  </a:lnTo>
                  <a:lnTo>
                    <a:pt x="922" y="528"/>
                  </a:lnTo>
                  <a:lnTo>
                    <a:pt x="920" y="524"/>
                  </a:lnTo>
                  <a:lnTo>
                    <a:pt x="914" y="522"/>
                  </a:lnTo>
                  <a:lnTo>
                    <a:pt x="910" y="522"/>
                  </a:lnTo>
                  <a:lnTo>
                    <a:pt x="882" y="522"/>
                  </a:lnTo>
                  <a:lnTo>
                    <a:pt x="882" y="522"/>
                  </a:lnTo>
                  <a:lnTo>
                    <a:pt x="876" y="520"/>
                  </a:lnTo>
                  <a:lnTo>
                    <a:pt x="872" y="518"/>
                  </a:lnTo>
                  <a:lnTo>
                    <a:pt x="868" y="512"/>
                  </a:lnTo>
                  <a:lnTo>
                    <a:pt x="868" y="508"/>
                  </a:lnTo>
                  <a:lnTo>
                    <a:pt x="868" y="58"/>
                  </a:lnTo>
                  <a:lnTo>
                    <a:pt x="868" y="58"/>
                  </a:lnTo>
                  <a:lnTo>
                    <a:pt x="866" y="46"/>
                  </a:lnTo>
                  <a:lnTo>
                    <a:pt x="858" y="38"/>
                  </a:lnTo>
                  <a:lnTo>
                    <a:pt x="850" y="30"/>
                  </a:lnTo>
                  <a:lnTo>
                    <a:pt x="838" y="28"/>
                  </a:lnTo>
                  <a:lnTo>
                    <a:pt x="116" y="28"/>
                  </a:lnTo>
                  <a:lnTo>
                    <a:pt x="116" y="28"/>
                  </a:lnTo>
                  <a:lnTo>
                    <a:pt x="106" y="30"/>
                  </a:lnTo>
                  <a:lnTo>
                    <a:pt x="96" y="38"/>
                  </a:lnTo>
                  <a:lnTo>
                    <a:pt x="90" y="46"/>
                  </a:lnTo>
                  <a:lnTo>
                    <a:pt x="88" y="58"/>
                  </a:lnTo>
                  <a:lnTo>
                    <a:pt x="88" y="508"/>
                  </a:lnTo>
                  <a:lnTo>
                    <a:pt x="88" y="508"/>
                  </a:lnTo>
                  <a:lnTo>
                    <a:pt x="86" y="512"/>
                  </a:lnTo>
                  <a:lnTo>
                    <a:pt x="84" y="518"/>
                  </a:lnTo>
                  <a:lnTo>
                    <a:pt x="80" y="520"/>
                  </a:lnTo>
                  <a:lnTo>
                    <a:pt x="74" y="522"/>
                  </a:lnTo>
                  <a:lnTo>
                    <a:pt x="46" y="522"/>
                  </a:lnTo>
                  <a:close/>
                </a:path>
              </a:pathLst>
            </a:custGeom>
            <a:grpFill/>
            <a:ln>
              <a:solidFill>
                <a:schemeClr val="tx1"/>
              </a:solid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0" name="Freeform 61"/>
            <p:cNvSpPr>
              <a:spLocks noEditPoints="1"/>
            </p:cNvSpPr>
            <p:nvPr/>
          </p:nvSpPr>
          <p:spPr bwMode="auto">
            <a:xfrm>
              <a:off x="2843213" y="8232775"/>
              <a:ext cx="1165225" cy="742950"/>
            </a:xfrm>
            <a:custGeom>
              <a:avLst/>
              <a:gdLst>
                <a:gd name="T0" fmla="*/ 720 w 734"/>
                <a:gd name="T1" fmla="*/ 468 h 468"/>
                <a:gd name="T2" fmla="*/ 14 w 734"/>
                <a:gd name="T3" fmla="*/ 468 h 468"/>
                <a:gd name="T4" fmla="*/ 14 w 734"/>
                <a:gd name="T5" fmla="*/ 468 h 468"/>
                <a:gd name="T6" fmla="*/ 8 w 734"/>
                <a:gd name="T7" fmla="*/ 468 h 468"/>
                <a:gd name="T8" fmla="*/ 4 w 734"/>
                <a:gd name="T9" fmla="*/ 464 h 468"/>
                <a:gd name="T10" fmla="*/ 2 w 734"/>
                <a:gd name="T11" fmla="*/ 460 h 468"/>
                <a:gd name="T12" fmla="*/ 0 w 734"/>
                <a:gd name="T13" fmla="*/ 454 h 468"/>
                <a:gd name="T14" fmla="*/ 0 w 734"/>
                <a:gd name="T15" fmla="*/ 14 h 468"/>
                <a:gd name="T16" fmla="*/ 0 w 734"/>
                <a:gd name="T17" fmla="*/ 14 h 468"/>
                <a:gd name="T18" fmla="*/ 2 w 734"/>
                <a:gd name="T19" fmla="*/ 8 h 468"/>
                <a:gd name="T20" fmla="*/ 4 w 734"/>
                <a:gd name="T21" fmla="*/ 4 h 468"/>
                <a:gd name="T22" fmla="*/ 8 w 734"/>
                <a:gd name="T23" fmla="*/ 0 h 468"/>
                <a:gd name="T24" fmla="*/ 14 w 734"/>
                <a:gd name="T25" fmla="*/ 0 h 468"/>
                <a:gd name="T26" fmla="*/ 720 w 734"/>
                <a:gd name="T27" fmla="*/ 0 h 468"/>
                <a:gd name="T28" fmla="*/ 720 w 734"/>
                <a:gd name="T29" fmla="*/ 0 h 468"/>
                <a:gd name="T30" fmla="*/ 726 w 734"/>
                <a:gd name="T31" fmla="*/ 0 h 468"/>
                <a:gd name="T32" fmla="*/ 730 w 734"/>
                <a:gd name="T33" fmla="*/ 4 h 468"/>
                <a:gd name="T34" fmla="*/ 734 w 734"/>
                <a:gd name="T35" fmla="*/ 8 h 468"/>
                <a:gd name="T36" fmla="*/ 734 w 734"/>
                <a:gd name="T37" fmla="*/ 14 h 468"/>
                <a:gd name="T38" fmla="*/ 734 w 734"/>
                <a:gd name="T39" fmla="*/ 454 h 468"/>
                <a:gd name="T40" fmla="*/ 734 w 734"/>
                <a:gd name="T41" fmla="*/ 454 h 468"/>
                <a:gd name="T42" fmla="*/ 734 w 734"/>
                <a:gd name="T43" fmla="*/ 460 h 468"/>
                <a:gd name="T44" fmla="*/ 730 w 734"/>
                <a:gd name="T45" fmla="*/ 464 h 468"/>
                <a:gd name="T46" fmla="*/ 726 w 734"/>
                <a:gd name="T47" fmla="*/ 468 h 468"/>
                <a:gd name="T48" fmla="*/ 720 w 734"/>
                <a:gd name="T49" fmla="*/ 468 h 468"/>
                <a:gd name="T50" fmla="*/ 720 w 734"/>
                <a:gd name="T51" fmla="*/ 468 h 468"/>
                <a:gd name="T52" fmla="*/ 28 w 734"/>
                <a:gd name="T53" fmla="*/ 440 h 468"/>
                <a:gd name="T54" fmla="*/ 706 w 734"/>
                <a:gd name="T55" fmla="*/ 440 h 468"/>
                <a:gd name="T56" fmla="*/ 706 w 734"/>
                <a:gd name="T57" fmla="*/ 28 h 468"/>
                <a:gd name="T58" fmla="*/ 28 w 734"/>
                <a:gd name="T59" fmla="*/ 28 h 468"/>
                <a:gd name="T60" fmla="*/ 28 w 734"/>
                <a:gd name="T61" fmla="*/ 44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34" h="468">
                  <a:moveTo>
                    <a:pt x="720" y="468"/>
                  </a:moveTo>
                  <a:lnTo>
                    <a:pt x="14" y="468"/>
                  </a:lnTo>
                  <a:lnTo>
                    <a:pt x="14" y="468"/>
                  </a:lnTo>
                  <a:lnTo>
                    <a:pt x="8" y="468"/>
                  </a:lnTo>
                  <a:lnTo>
                    <a:pt x="4" y="464"/>
                  </a:lnTo>
                  <a:lnTo>
                    <a:pt x="2" y="460"/>
                  </a:lnTo>
                  <a:lnTo>
                    <a:pt x="0" y="454"/>
                  </a:lnTo>
                  <a:lnTo>
                    <a:pt x="0" y="14"/>
                  </a:lnTo>
                  <a:lnTo>
                    <a:pt x="0" y="14"/>
                  </a:lnTo>
                  <a:lnTo>
                    <a:pt x="2" y="8"/>
                  </a:lnTo>
                  <a:lnTo>
                    <a:pt x="4" y="4"/>
                  </a:lnTo>
                  <a:lnTo>
                    <a:pt x="8" y="0"/>
                  </a:lnTo>
                  <a:lnTo>
                    <a:pt x="14" y="0"/>
                  </a:lnTo>
                  <a:lnTo>
                    <a:pt x="720" y="0"/>
                  </a:lnTo>
                  <a:lnTo>
                    <a:pt x="720" y="0"/>
                  </a:lnTo>
                  <a:lnTo>
                    <a:pt x="726" y="0"/>
                  </a:lnTo>
                  <a:lnTo>
                    <a:pt x="730" y="4"/>
                  </a:lnTo>
                  <a:lnTo>
                    <a:pt x="734" y="8"/>
                  </a:lnTo>
                  <a:lnTo>
                    <a:pt x="734" y="14"/>
                  </a:lnTo>
                  <a:lnTo>
                    <a:pt x="734" y="454"/>
                  </a:lnTo>
                  <a:lnTo>
                    <a:pt x="734" y="454"/>
                  </a:lnTo>
                  <a:lnTo>
                    <a:pt x="734" y="460"/>
                  </a:lnTo>
                  <a:lnTo>
                    <a:pt x="730" y="464"/>
                  </a:lnTo>
                  <a:lnTo>
                    <a:pt x="726" y="468"/>
                  </a:lnTo>
                  <a:lnTo>
                    <a:pt x="720" y="468"/>
                  </a:lnTo>
                  <a:lnTo>
                    <a:pt x="720" y="468"/>
                  </a:lnTo>
                  <a:close/>
                  <a:moveTo>
                    <a:pt x="28" y="440"/>
                  </a:moveTo>
                  <a:lnTo>
                    <a:pt x="706" y="440"/>
                  </a:lnTo>
                  <a:lnTo>
                    <a:pt x="706" y="28"/>
                  </a:lnTo>
                  <a:lnTo>
                    <a:pt x="28" y="28"/>
                  </a:lnTo>
                  <a:lnTo>
                    <a:pt x="28" y="440"/>
                  </a:lnTo>
                  <a:close/>
                </a:path>
              </a:pathLst>
            </a:custGeom>
            <a:grpFill/>
            <a:ln>
              <a:solidFill>
                <a:schemeClr val="tx1"/>
              </a:solid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1" name="Freeform 62"/>
            <p:cNvSpPr>
              <a:spLocks/>
            </p:cNvSpPr>
            <p:nvPr/>
          </p:nvSpPr>
          <p:spPr bwMode="auto">
            <a:xfrm>
              <a:off x="2982913" y="8388350"/>
              <a:ext cx="885825" cy="431800"/>
            </a:xfrm>
            <a:custGeom>
              <a:avLst/>
              <a:gdLst>
                <a:gd name="T0" fmla="*/ 496 w 558"/>
                <a:gd name="T1" fmla="*/ 272 h 272"/>
                <a:gd name="T2" fmla="*/ 492 w 558"/>
                <a:gd name="T3" fmla="*/ 270 h 272"/>
                <a:gd name="T4" fmla="*/ 484 w 558"/>
                <a:gd name="T5" fmla="*/ 264 h 272"/>
                <a:gd name="T6" fmla="*/ 482 w 558"/>
                <a:gd name="T7" fmla="*/ 28 h 272"/>
                <a:gd name="T8" fmla="*/ 438 w 558"/>
                <a:gd name="T9" fmla="*/ 258 h 272"/>
                <a:gd name="T10" fmla="*/ 436 w 558"/>
                <a:gd name="T11" fmla="*/ 264 h 272"/>
                <a:gd name="T12" fmla="*/ 430 w 558"/>
                <a:gd name="T13" fmla="*/ 270 h 272"/>
                <a:gd name="T14" fmla="*/ 314 w 558"/>
                <a:gd name="T15" fmla="*/ 272 h 272"/>
                <a:gd name="T16" fmla="*/ 310 w 558"/>
                <a:gd name="T17" fmla="*/ 270 h 272"/>
                <a:gd name="T18" fmla="*/ 302 w 558"/>
                <a:gd name="T19" fmla="*/ 264 h 272"/>
                <a:gd name="T20" fmla="*/ 300 w 558"/>
                <a:gd name="T21" fmla="*/ 62 h 272"/>
                <a:gd name="T22" fmla="*/ 256 w 558"/>
                <a:gd name="T23" fmla="*/ 258 h 272"/>
                <a:gd name="T24" fmla="*/ 254 w 558"/>
                <a:gd name="T25" fmla="*/ 264 h 272"/>
                <a:gd name="T26" fmla="*/ 248 w 558"/>
                <a:gd name="T27" fmla="*/ 270 h 272"/>
                <a:gd name="T28" fmla="*/ 132 w 558"/>
                <a:gd name="T29" fmla="*/ 272 h 272"/>
                <a:gd name="T30" fmla="*/ 128 w 558"/>
                <a:gd name="T31" fmla="*/ 270 h 272"/>
                <a:gd name="T32" fmla="*/ 120 w 558"/>
                <a:gd name="T33" fmla="*/ 264 h 272"/>
                <a:gd name="T34" fmla="*/ 118 w 558"/>
                <a:gd name="T35" fmla="*/ 126 h 272"/>
                <a:gd name="T36" fmla="*/ 74 w 558"/>
                <a:gd name="T37" fmla="*/ 258 h 272"/>
                <a:gd name="T38" fmla="*/ 72 w 558"/>
                <a:gd name="T39" fmla="*/ 264 h 272"/>
                <a:gd name="T40" fmla="*/ 64 w 558"/>
                <a:gd name="T41" fmla="*/ 270 h 272"/>
                <a:gd name="T42" fmla="*/ 14 w 558"/>
                <a:gd name="T43" fmla="*/ 272 h 272"/>
                <a:gd name="T44" fmla="*/ 10 w 558"/>
                <a:gd name="T45" fmla="*/ 270 h 272"/>
                <a:gd name="T46" fmla="*/ 2 w 558"/>
                <a:gd name="T47" fmla="*/ 264 h 272"/>
                <a:gd name="T48" fmla="*/ 0 w 558"/>
                <a:gd name="T49" fmla="*/ 258 h 272"/>
                <a:gd name="T50" fmla="*/ 4 w 558"/>
                <a:gd name="T51" fmla="*/ 248 h 272"/>
                <a:gd name="T52" fmla="*/ 14 w 558"/>
                <a:gd name="T53" fmla="*/ 244 h 272"/>
                <a:gd name="T54" fmla="*/ 46 w 558"/>
                <a:gd name="T55" fmla="*/ 122 h 272"/>
                <a:gd name="T56" fmla="*/ 48 w 558"/>
                <a:gd name="T57" fmla="*/ 112 h 272"/>
                <a:gd name="T58" fmla="*/ 60 w 558"/>
                <a:gd name="T59" fmla="*/ 100 h 272"/>
                <a:gd name="T60" fmla="*/ 122 w 558"/>
                <a:gd name="T61" fmla="*/ 98 h 272"/>
                <a:gd name="T62" fmla="*/ 132 w 558"/>
                <a:gd name="T63" fmla="*/ 100 h 272"/>
                <a:gd name="T64" fmla="*/ 144 w 558"/>
                <a:gd name="T65" fmla="*/ 112 h 272"/>
                <a:gd name="T66" fmla="*/ 146 w 558"/>
                <a:gd name="T67" fmla="*/ 244 h 272"/>
                <a:gd name="T68" fmla="*/ 228 w 558"/>
                <a:gd name="T69" fmla="*/ 60 h 272"/>
                <a:gd name="T70" fmla="*/ 230 w 558"/>
                <a:gd name="T71" fmla="*/ 50 h 272"/>
                <a:gd name="T72" fmla="*/ 242 w 558"/>
                <a:gd name="T73" fmla="*/ 36 h 272"/>
                <a:gd name="T74" fmla="*/ 304 w 558"/>
                <a:gd name="T75" fmla="*/ 34 h 272"/>
                <a:gd name="T76" fmla="*/ 314 w 558"/>
                <a:gd name="T77" fmla="*/ 36 h 272"/>
                <a:gd name="T78" fmla="*/ 326 w 558"/>
                <a:gd name="T79" fmla="*/ 50 h 272"/>
                <a:gd name="T80" fmla="*/ 328 w 558"/>
                <a:gd name="T81" fmla="*/ 244 h 272"/>
                <a:gd name="T82" fmla="*/ 410 w 558"/>
                <a:gd name="T83" fmla="*/ 24 h 272"/>
                <a:gd name="T84" fmla="*/ 412 w 558"/>
                <a:gd name="T85" fmla="*/ 14 h 272"/>
                <a:gd name="T86" fmla="*/ 424 w 558"/>
                <a:gd name="T87" fmla="*/ 2 h 272"/>
                <a:gd name="T88" fmla="*/ 486 w 558"/>
                <a:gd name="T89" fmla="*/ 0 h 272"/>
                <a:gd name="T90" fmla="*/ 496 w 558"/>
                <a:gd name="T91" fmla="*/ 2 h 272"/>
                <a:gd name="T92" fmla="*/ 508 w 558"/>
                <a:gd name="T93" fmla="*/ 14 h 272"/>
                <a:gd name="T94" fmla="*/ 510 w 558"/>
                <a:gd name="T95" fmla="*/ 244 h 272"/>
                <a:gd name="T96" fmla="*/ 544 w 558"/>
                <a:gd name="T97" fmla="*/ 244 h 272"/>
                <a:gd name="T98" fmla="*/ 554 w 558"/>
                <a:gd name="T99" fmla="*/ 248 h 272"/>
                <a:gd name="T100" fmla="*/ 558 w 558"/>
                <a:gd name="T101" fmla="*/ 258 h 272"/>
                <a:gd name="T102" fmla="*/ 558 w 558"/>
                <a:gd name="T103" fmla="*/ 264 h 272"/>
                <a:gd name="T104" fmla="*/ 550 w 558"/>
                <a:gd name="T105" fmla="*/ 270 h 272"/>
                <a:gd name="T106" fmla="*/ 544 w 558"/>
                <a:gd name="T107" fmla="*/ 27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8" h="272">
                  <a:moveTo>
                    <a:pt x="544" y="272"/>
                  </a:moveTo>
                  <a:lnTo>
                    <a:pt x="496" y="272"/>
                  </a:lnTo>
                  <a:lnTo>
                    <a:pt x="496" y="272"/>
                  </a:lnTo>
                  <a:lnTo>
                    <a:pt x="492" y="270"/>
                  </a:lnTo>
                  <a:lnTo>
                    <a:pt x="486" y="268"/>
                  </a:lnTo>
                  <a:lnTo>
                    <a:pt x="484" y="264"/>
                  </a:lnTo>
                  <a:lnTo>
                    <a:pt x="482" y="258"/>
                  </a:lnTo>
                  <a:lnTo>
                    <a:pt x="482" y="28"/>
                  </a:lnTo>
                  <a:lnTo>
                    <a:pt x="438" y="28"/>
                  </a:lnTo>
                  <a:lnTo>
                    <a:pt x="438" y="258"/>
                  </a:lnTo>
                  <a:lnTo>
                    <a:pt x="438" y="258"/>
                  </a:lnTo>
                  <a:lnTo>
                    <a:pt x="436" y="264"/>
                  </a:lnTo>
                  <a:lnTo>
                    <a:pt x="434" y="268"/>
                  </a:lnTo>
                  <a:lnTo>
                    <a:pt x="430" y="270"/>
                  </a:lnTo>
                  <a:lnTo>
                    <a:pt x="424" y="272"/>
                  </a:lnTo>
                  <a:lnTo>
                    <a:pt x="314" y="272"/>
                  </a:lnTo>
                  <a:lnTo>
                    <a:pt x="314" y="272"/>
                  </a:lnTo>
                  <a:lnTo>
                    <a:pt x="310" y="270"/>
                  </a:lnTo>
                  <a:lnTo>
                    <a:pt x="304" y="268"/>
                  </a:lnTo>
                  <a:lnTo>
                    <a:pt x="302" y="264"/>
                  </a:lnTo>
                  <a:lnTo>
                    <a:pt x="300" y="258"/>
                  </a:lnTo>
                  <a:lnTo>
                    <a:pt x="300" y="62"/>
                  </a:lnTo>
                  <a:lnTo>
                    <a:pt x="256" y="62"/>
                  </a:lnTo>
                  <a:lnTo>
                    <a:pt x="256" y="258"/>
                  </a:lnTo>
                  <a:lnTo>
                    <a:pt x="256" y="258"/>
                  </a:lnTo>
                  <a:lnTo>
                    <a:pt x="254" y="264"/>
                  </a:lnTo>
                  <a:lnTo>
                    <a:pt x="252" y="268"/>
                  </a:lnTo>
                  <a:lnTo>
                    <a:pt x="248" y="270"/>
                  </a:lnTo>
                  <a:lnTo>
                    <a:pt x="242" y="272"/>
                  </a:lnTo>
                  <a:lnTo>
                    <a:pt x="132" y="272"/>
                  </a:lnTo>
                  <a:lnTo>
                    <a:pt x="132" y="272"/>
                  </a:lnTo>
                  <a:lnTo>
                    <a:pt x="128" y="270"/>
                  </a:lnTo>
                  <a:lnTo>
                    <a:pt x="122" y="268"/>
                  </a:lnTo>
                  <a:lnTo>
                    <a:pt x="120" y="264"/>
                  </a:lnTo>
                  <a:lnTo>
                    <a:pt x="118" y="258"/>
                  </a:lnTo>
                  <a:lnTo>
                    <a:pt x="118" y="126"/>
                  </a:lnTo>
                  <a:lnTo>
                    <a:pt x="74" y="126"/>
                  </a:lnTo>
                  <a:lnTo>
                    <a:pt x="74" y="258"/>
                  </a:lnTo>
                  <a:lnTo>
                    <a:pt x="74" y="258"/>
                  </a:lnTo>
                  <a:lnTo>
                    <a:pt x="72" y="264"/>
                  </a:lnTo>
                  <a:lnTo>
                    <a:pt x="70" y="268"/>
                  </a:lnTo>
                  <a:lnTo>
                    <a:pt x="64" y="270"/>
                  </a:lnTo>
                  <a:lnTo>
                    <a:pt x="60" y="272"/>
                  </a:lnTo>
                  <a:lnTo>
                    <a:pt x="14" y="272"/>
                  </a:lnTo>
                  <a:lnTo>
                    <a:pt x="14" y="272"/>
                  </a:lnTo>
                  <a:lnTo>
                    <a:pt x="10" y="270"/>
                  </a:lnTo>
                  <a:lnTo>
                    <a:pt x="4" y="268"/>
                  </a:lnTo>
                  <a:lnTo>
                    <a:pt x="2" y="264"/>
                  </a:lnTo>
                  <a:lnTo>
                    <a:pt x="0" y="258"/>
                  </a:lnTo>
                  <a:lnTo>
                    <a:pt x="0" y="258"/>
                  </a:lnTo>
                  <a:lnTo>
                    <a:pt x="2" y="252"/>
                  </a:lnTo>
                  <a:lnTo>
                    <a:pt x="4" y="248"/>
                  </a:lnTo>
                  <a:lnTo>
                    <a:pt x="10" y="246"/>
                  </a:lnTo>
                  <a:lnTo>
                    <a:pt x="14" y="244"/>
                  </a:lnTo>
                  <a:lnTo>
                    <a:pt x="46" y="244"/>
                  </a:lnTo>
                  <a:lnTo>
                    <a:pt x="46" y="122"/>
                  </a:lnTo>
                  <a:lnTo>
                    <a:pt x="46" y="122"/>
                  </a:lnTo>
                  <a:lnTo>
                    <a:pt x="48" y="112"/>
                  </a:lnTo>
                  <a:lnTo>
                    <a:pt x="52" y="106"/>
                  </a:lnTo>
                  <a:lnTo>
                    <a:pt x="60" y="100"/>
                  </a:lnTo>
                  <a:lnTo>
                    <a:pt x="70" y="98"/>
                  </a:lnTo>
                  <a:lnTo>
                    <a:pt x="122" y="98"/>
                  </a:lnTo>
                  <a:lnTo>
                    <a:pt x="122" y="98"/>
                  </a:lnTo>
                  <a:lnTo>
                    <a:pt x="132" y="100"/>
                  </a:lnTo>
                  <a:lnTo>
                    <a:pt x="140" y="106"/>
                  </a:lnTo>
                  <a:lnTo>
                    <a:pt x="144" y="112"/>
                  </a:lnTo>
                  <a:lnTo>
                    <a:pt x="146" y="122"/>
                  </a:lnTo>
                  <a:lnTo>
                    <a:pt x="146" y="244"/>
                  </a:lnTo>
                  <a:lnTo>
                    <a:pt x="228" y="244"/>
                  </a:lnTo>
                  <a:lnTo>
                    <a:pt x="228" y="60"/>
                  </a:lnTo>
                  <a:lnTo>
                    <a:pt x="228" y="60"/>
                  </a:lnTo>
                  <a:lnTo>
                    <a:pt x="230" y="50"/>
                  </a:lnTo>
                  <a:lnTo>
                    <a:pt x="234" y="42"/>
                  </a:lnTo>
                  <a:lnTo>
                    <a:pt x="242" y="36"/>
                  </a:lnTo>
                  <a:lnTo>
                    <a:pt x="252" y="34"/>
                  </a:lnTo>
                  <a:lnTo>
                    <a:pt x="304" y="34"/>
                  </a:lnTo>
                  <a:lnTo>
                    <a:pt x="304" y="34"/>
                  </a:lnTo>
                  <a:lnTo>
                    <a:pt x="314" y="36"/>
                  </a:lnTo>
                  <a:lnTo>
                    <a:pt x="322" y="42"/>
                  </a:lnTo>
                  <a:lnTo>
                    <a:pt x="326" y="50"/>
                  </a:lnTo>
                  <a:lnTo>
                    <a:pt x="328" y="60"/>
                  </a:lnTo>
                  <a:lnTo>
                    <a:pt x="328" y="244"/>
                  </a:lnTo>
                  <a:lnTo>
                    <a:pt x="410" y="244"/>
                  </a:lnTo>
                  <a:lnTo>
                    <a:pt x="410" y="24"/>
                  </a:lnTo>
                  <a:lnTo>
                    <a:pt x="410" y="24"/>
                  </a:lnTo>
                  <a:lnTo>
                    <a:pt x="412" y="14"/>
                  </a:lnTo>
                  <a:lnTo>
                    <a:pt x="416" y="8"/>
                  </a:lnTo>
                  <a:lnTo>
                    <a:pt x="424" y="2"/>
                  </a:lnTo>
                  <a:lnTo>
                    <a:pt x="434" y="0"/>
                  </a:lnTo>
                  <a:lnTo>
                    <a:pt x="486" y="0"/>
                  </a:lnTo>
                  <a:lnTo>
                    <a:pt x="486" y="0"/>
                  </a:lnTo>
                  <a:lnTo>
                    <a:pt x="496" y="2"/>
                  </a:lnTo>
                  <a:lnTo>
                    <a:pt x="504" y="8"/>
                  </a:lnTo>
                  <a:lnTo>
                    <a:pt x="508" y="14"/>
                  </a:lnTo>
                  <a:lnTo>
                    <a:pt x="510" y="24"/>
                  </a:lnTo>
                  <a:lnTo>
                    <a:pt x="510" y="244"/>
                  </a:lnTo>
                  <a:lnTo>
                    <a:pt x="544" y="244"/>
                  </a:lnTo>
                  <a:lnTo>
                    <a:pt x="544" y="244"/>
                  </a:lnTo>
                  <a:lnTo>
                    <a:pt x="550" y="246"/>
                  </a:lnTo>
                  <a:lnTo>
                    <a:pt x="554" y="248"/>
                  </a:lnTo>
                  <a:lnTo>
                    <a:pt x="558" y="252"/>
                  </a:lnTo>
                  <a:lnTo>
                    <a:pt x="558" y="258"/>
                  </a:lnTo>
                  <a:lnTo>
                    <a:pt x="558" y="258"/>
                  </a:lnTo>
                  <a:lnTo>
                    <a:pt x="558" y="264"/>
                  </a:lnTo>
                  <a:lnTo>
                    <a:pt x="554" y="268"/>
                  </a:lnTo>
                  <a:lnTo>
                    <a:pt x="550" y="270"/>
                  </a:lnTo>
                  <a:lnTo>
                    <a:pt x="544" y="272"/>
                  </a:lnTo>
                  <a:lnTo>
                    <a:pt x="544" y="272"/>
                  </a:lnTo>
                  <a:close/>
                </a:path>
              </a:pathLst>
            </a:custGeom>
            <a:grpFill/>
            <a:ln>
              <a:solidFill>
                <a:schemeClr val="tx1"/>
              </a:solid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nvGrpSpPr>
          <p:cNvPr id="25" name="Group 24"/>
          <p:cNvGrpSpPr/>
          <p:nvPr/>
        </p:nvGrpSpPr>
        <p:grpSpPr>
          <a:xfrm>
            <a:off x="8716350" y="3038919"/>
            <a:ext cx="575914" cy="472544"/>
            <a:chOff x="2681917" y="2129774"/>
            <a:chExt cx="371475" cy="304799"/>
          </a:xfrm>
          <a:solidFill>
            <a:schemeClr val="accent1"/>
          </a:solidFill>
        </p:grpSpPr>
        <p:sp>
          <p:nvSpPr>
            <p:cNvPr id="26" name="Freeform 157"/>
            <p:cNvSpPr>
              <a:spLocks noEditPoints="1"/>
            </p:cNvSpPr>
            <p:nvPr/>
          </p:nvSpPr>
          <p:spPr bwMode="auto">
            <a:xfrm>
              <a:off x="2681917" y="2129774"/>
              <a:ext cx="279400" cy="274638"/>
            </a:xfrm>
            <a:custGeom>
              <a:avLst/>
              <a:gdLst>
                <a:gd name="T0" fmla="*/ 351 w 353"/>
                <a:gd name="T1" fmla="*/ 118 h 347"/>
                <a:gd name="T2" fmla="*/ 343 w 353"/>
                <a:gd name="T3" fmla="*/ 80 h 347"/>
                <a:gd name="T4" fmla="*/ 326 w 353"/>
                <a:gd name="T5" fmla="*/ 48 h 347"/>
                <a:gd name="T6" fmla="*/ 300 w 353"/>
                <a:gd name="T7" fmla="*/ 22 h 347"/>
                <a:gd name="T8" fmla="*/ 268 w 353"/>
                <a:gd name="T9" fmla="*/ 6 h 347"/>
                <a:gd name="T10" fmla="*/ 232 w 353"/>
                <a:gd name="T11" fmla="*/ 0 h 347"/>
                <a:gd name="T12" fmla="*/ 107 w 353"/>
                <a:gd name="T13" fmla="*/ 2 h 347"/>
                <a:gd name="T14" fmla="*/ 73 w 353"/>
                <a:gd name="T15" fmla="*/ 11 h 347"/>
                <a:gd name="T16" fmla="*/ 43 w 353"/>
                <a:gd name="T17" fmla="*/ 30 h 347"/>
                <a:gd name="T18" fmla="*/ 21 w 353"/>
                <a:gd name="T19" fmla="*/ 58 h 347"/>
                <a:gd name="T20" fmla="*/ 5 w 353"/>
                <a:gd name="T21" fmla="*/ 93 h 347"/>
                <a:gd name="T22" fmla="*/ 0 w 353"/>
                <a:gd name="T23" fmla="*/ 131 h 347"/>
                <a:gd name="T24" fmla="*/ 6 w 353"/>
                <a:gd name="T25" fmla="*/ 174 h 347"/>
                <a:gd name="T26" fmla="*/ 38 w 353"/>
                <a:gd name="T27" fmla="*/ 228 h 347"/>
                <a:gd name="T28" fmla="*/ 91 w 353"/>
                <a:gd name="T29" fmla="*/ 259 h 347"/>
                <a:gd name="T30" fmla="*/ 93 w 353"/>
                <a:gd name="T31" fmla="*/ 343 h 347"/>
                <a:gd name="T32" fmla="*/ 101 w 353"/>
                <a:gd name="T33" fmla="*/ 347 h 347"/>
                <a:gd name="T34" fmla="*/ 107 w 353"/>
                <a:gd name="T35" fmla="*/ 345 h 347"/>
                <a:gd name="T36" fmla="*/ 232 w 353"/>
                <a:gd name="T37" fmla="*/ 262 h 347"/>
                <a:gd name="T38" fmla="*/ 268 w 353"/>
                <a:gd name="T39" fmla="*/ 256 h 347"/>
                <a:gd name="T40" fmla="*/ 300 w 353"/>
                <a:gd name="T41" fmla="*/ 240 h 347"/>
                <a:gd name="T42" fmla="*/ 326 w 353"/>
                <a:gd name="T43" fmla="*/ 214 h 347"/>
                <a:gd name="T44" fmla="*/ 343 w 353"/>
                <a:gd name="T45" fmla="*/ 182 h 347"/>
                <a:gd name="T46" fmla="*/ 351 w 353"/>
                <a:gd name="T47" fmla="*/ 144 h 347"/>
                <a:gd name="T48" fmla="*/ 196 w 353"/>
                <a:gd name="T49" fmla="*/ 243 h 347"/>
                <a:gd name="T50" fmla="*/ 190 w 353"/>
                <a:gd name="T51" fmla="*/ 246 h 347"/>
                <a:gd name="T52" fmla="*/ 110 w 353"/>
                <a:gd name="T53" fmla="*/ 251 h 347"/>
                <a:gd name="T54" fmla="*/ 105 w 353"/>
                <a:gd name="T55" fmla="*/ 243 h 347"/>
                <a:gd name="T56" fmla="*/ 85 w 353"/>
                <a:gd name="T57" fmla="*/ 236 h 347"/>
                <a:gd name="T58" fmla="*/ 41 w 353"/>
                <a:gd name="T59" fmla="*/ 203 h 347"/>
                <a:gd name="T60" fmla="*/ 21 w 353"/>
                <a:gd name="T61" fmla="*/ 152 h 347"/>
                <a:gd name="T62" fmla="*/ 19 w 353"/>
                <a:gd name="T63" fmla="*/ 120 h 347"/>
                <a:gd name="T64" fmla="*/ 27 w 353"/>
                <a:gd name="T65" fmla="*/ 88 h 347"/>
                <a:gd name="T66" fmla="*/ 41 w 353"/>
                <a:gd name="T67" fmla="*/ 61 h 347"/>
                <a:gd name="T68" fmla="*/ 64 w 353"/>
                <a:gd name="T69" fmla="*/ 38 h 347"/>
                <a:gd name="T70" fmla="*/ 89 w 353"/>
                <a:gd name="T71" fmla="*/ 24 h 347"/>
                <a:gd name="T72" fmla="*/ 120 w 353"/>
                <a:gd name="T73" fmla="*/ 19 h 347"/>
                <a:gd name="T74" fmla="*/ 243 w 353"/>
                <a:gd name="T75" fmla="*/ 19 h 347"/>
                <a:gd name="T76" fmla="*/ 271 w 353"/>
                <a:gd name="T77" fmla="*/ 29 h 347"/>
                <a:gd name="T78" fmla="*/ 297 w 353"/>
                <a:gd name="T79" fmla="*/ 45 h 347"/>
                <a:gd name="T80" fmla="*/ 316 w 353"/>
                <a:gd name="T81" fmla="*/ 69 h 347"/>
                <a:gd name="T82" fmla="*/ 329 w 353"/>
                <a:gd name="T83" fmla="*/ 97 h 347"/>
                <a:gd name="T84" fmla="*/ 334 w 353"/>
                <a:gd name="T85" fmla="*/ 131 h 347"/>
                <a:gd name="T86" fmla="*/ 332 w 353"/>
                <a:gd name="T87" fmla="*/ 153 h 347"/>
                <a:gd name="T88" fmla="*/ 321 w 353"/>
                <a:gd name="T89" fmla="*/ 184 h 347"/>
                <a:gd name="T90" fmla="*/ 303 w 353"/>
                <a:gd name="T91" fmla="*/ 211 h 347"/>
                <a:gd name="T92" fmla="*/ 281 w 353"/>
                <a:gd name="T93" fmla="*/ 230 h 347"/>
                <a:gd name="T94" fmla="*/ 252 w 353"/>
                <a:gd name="T95" fmla="*/ 241 h 347"/>
                <a:gd name="T96" fmla="*/ 196 w 353"/>
                <a:gd name="T97" fmla="*/ 24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3" h="347">
                  <a:moveTo>
                    <a:pt x="353" y="131"/>
                  </a:moveTo>
                  <a:lnTo>
                    <a:pt x="353" y="131"/>
                  </a:lnTo>
                  <a:lnTo>
                    <a:pt x="351" y="118"/>
                  </a:lnTo>
                  <a:lnTo>
                    <a:pt x="350" y="105"/>
                  </a:lnTo>
                  <a:lnTo>
                    <a:pt x="347" y="93"/>
                  </a:lnTo>
                  <a:lnTo>
                    <a:pt x="343" y="80"/>
                  </a:lnTo>
                  <a:lnTo>
                    <a:pt x="339" y="69"/>
                  </a:lnTo>
                  <a:lnTo>
                    <a:pt x="332" y="58"/>
                  </a:lnTo>
                  <a:lnTo>
                    <a:pt x="326" y="48"/>
                  </a:lnTo>
                  <a:lnTo>
                    <a:pt x="318" y="38"/>
                  </a:lnTo>
                  <a:lnTo>
                    <a:pt x="308" y="30"/>
                  </a:lnTo>
                  <a:lnTo>
                    <a:pt x="300" y="22"/>
                  </a:lnTo>
                  <a:lnTo>
                    <a:pt x="289" y="16"/>
                  </a:lnTo>
                  <a:lnTo>
                    <a:pt x="279" y="11"/>
                  </a:lnTo>
                  <a:lnTo>
                    <a:pt x="268" y="6"/>
                  </a:lnTo>
                  <a:lnTo>
                    <a:pt x="257" y="3"/>
                  </a:lnTo>
                  <a:lnTo>
                    <a:pt x="244" y="2"/>
                  </a:lnTo>
                  <a:lnTo>
                    <a:pt x="232" y="0"/>
                  </a:lnTo>
                  <a:lnTo>
                    <a:pt x="120" y="0"/>
                  </a:lnTo>
                  <a:lnTo>
                    <a:pt x="120" y="0"/>
                  </a:lnTo>
                  <a:lnTo>
                    <a:pt x="107" y="2"/>
                  </a:lnTo>
                  <a:lnTo>
                    <a:pt x="96" y="3"/>
                  </a:lnTo>
                  <a:lnTo>
                    <a:pt x="85" y="6"/>
                  </a:lnTo>
                  <a:lnTo>
                    <a:pt x="73" y="11"/>
                  </a:lnTo>
                  <a:lnTo>
                    <a:pt x="62" y="16"/>
                  </a:lnTo>
                  <a:lnTo>
                    <a:pt x="53" y="22"/>
                  </a:lnTo>
                  <a:lnTo>
                    <a:pt x="43" y="30"/>
                  </a:lnTo>
                  <a:lnTo>
                    <a:pt x="35" y="38"/>
                  </a:lnTo>
                  <a:lnTo>
                    <a:pt x="27" y="48"/>
                  </a:lnTo>
                  <a:lnTo>
                    <a:pt x="21" y="58"/>
                  </a:lnTo>
                  <a:lnTo>
                    <a:pt x="14" y="69"/>
                  </a:lnTo>
                  <a:lnTo>
                    <a:pt x="10" y="80"/>
                  </a:lnTo>
                  <a:lnTo>
                    <a:pt x="5" y="93"/>
                  </a:lnTo>
                  <a:lnTo>
                    <a:pt x="2" y="105"/>
                  </a:lnTo>
                  <a:lnTo>
                    <a:pt x="0" y="118"/>
                  </a:lnTo>
                  <a:lnTo>
                    <a:pt x="0" y="131"/>
                  </a:lnTo>
                  <a:lnTo>
                    <a:pt x="0" y="131"/>
                  </a:lnTo>
                  <a:lnTo>
                    <a:pt x="2" y="153"/>
                  </a:lnTo>
                  <a:lnTo>
                    <a:pt x="6" y="174"/>
                  </a:lnTo>
                  <a:lnTo>
                    <a:pt x="14" y="195"/>
                  </a:lnTo>
                  <a:lnTo>
                    <a:pt x="25" y="212"/>
                  </a:lnTo>
                  <a:lnTo>
                    <a:pt x="38" y="228"/>
                  </a:lnTo>
                  <a:lnTo>
                    <a:pt x="54" y="241"/>
                  </a:lnTo>
                  <a:lnTo>
                    <a:pt x="72" y="251"/>
                  </a:lnTo>
                  <a:lnTo>
                    <a:pt x="91" y="259"/>
                  </a:lnTo>
                  <a:lnTo>
                    <a:pt x="91" y="337"/>
                  </a:lnTo>
                  <a:lnTo>
                    <a:pt x="91" y="337"/>
                  </a:lnTo>
                  <a:lnTo>
                    <a:pt x="93" y="343"/>
                  </a:lnTo>
                  <a:lnTo>
                    <a:pt x="96" y="347"/>
                  </a:lnTo>
                  <a:lnTo>
                    <a:pt x="96" y="347"/>
                  </a:lnTo>
                  <a:lnTo>
                    <a:pt x="101" y="347"/>
                  </a:lnTo>
                  <a:lnTo>
                    <a:pt x="101" y="347"/>
                  </a:lnTo>
                  <a:lnTo>
                    <a:pt x="104" y="347"/>
                  </a:lnTo>
                  <a:lnTo>
                    <a:pt x="107" y="345"/>
                  </a:lnTo>
                  <a:lnTo>
                    <a:pt x="201" y="262"/>
                  </a:lnTo>
                  <a:lnTo>
                    <a:pt x="232" y="262"/>
                  </a:lnTo>
                  <a:lnTo>
                    <a:pt x="232" y="262"/>
                  </a:lnTo>
                  <a:lnTo>
                    <a:pt x="244" y="262"/>
                  </a:lnTo>
                  <a:lnTo>
                    <a:pt x="257" y="259"/>
                  </a:lnTo>
                  <a:lnTo>
                    <a:pt x="268" y="256"/>
                  </a:lnTo>
                  <a:lnTo>
                    <a:pt x="279" y="252"/>
                  </a:lnTo>
                  <a:lnTo>
                    <a:pt x="289" y="246"/>
                  </a:lnTo>
                  <a:lnTo>
                    <a:pt x="300" y="240"/>
                  </a:lnTo>
                  <a:lnTo>
                    <a:pt x="308" y="232"/>
                  </a:lnTo>
                  <a:lnTo>
                    <a:pt x="318" y="224"/>
                  </a:lnTo>
                  <a:lnTo>
                    <a:pt x="326" y="214"/>
                  </a:lnTo>
                  <a:lnTo>
                    <a:pt x="332" y="204"/>
                  </a:lnTo>
                  <a:lnTo>
                    <a:pt x="339" y="193"/>
                  </a:lnTo>
                  <a:lnTo>
                    <a:pt x="343" y="182"/>
                  </a:lnTo>
                  <a:lnTo>
                    <a:pt x="347" y="169"/>
                  </a:lnTo>
                  <a:lnTo>
                    <a:pt x="350" y="158"/>
                  </a:lnTo>
                  <a:lnTo>
                    <a:pt x="351" y="144"/>
                  </a:lnTo>
                  <a:lnTo>
                    <a:pt x="353" y="131"/>
                  </a:lnTo>
                  <a:lnTo>
                    <a:pt x="353" y="131"/>
                  </a:lnTo>
                  <a:close/>
                  <a:moveTo>
                    <a:pt x="196" y="243"/>
                  </a:moveTo>
                  <a:lnTo>
                    <a:pt x="196" y="243"/>
                  </a:lnTo>
                  <a:lnTo>
                    <a:pt x="193" y="244"/>
                  </a:lnTo>
                  <a:lnTo>
                    <a:pt x="190" y="246"/>
                  </a:lnTo>
                  <a:lnTo>
                    <a:pt x="110" y="316"/>
                  </a:lnTo>
                  <a:lnTo>
                    <a:pt x="110" y="251"/>
                  </a:lnTo>
                  <a:lnTo>
                    <a:pt x="110" y="251"/>
                  </a:lnTo>
                  <a:lnTo>
                    <a:pt x="109" y="248"/>
                  </a:lnTo>
                  <a:lnTo>
                    <a:pt x="107" y="244"/>
                  </a:lnTo>
                  <a:lnTo>
                    <a:pt x="105" y="243"/>
                  </a:lnTo>
                  <a:lnTo>
                    <a:pt x="102" y="241"/>
                  </a:lnTo>
                  <a:lnTo>
                    <a:pt x="102" y="241"/>
                  </a:lnTo>
                  <a:lnTo>
                    <a:pt x="85" y="236"/>
                  </a:lnTo>
                  <a:lnTo>
                    <a:pt x="69" y="228"/>
                  </a:lnTo>
                  <a:lnTo>
                    <a:pt x="54" y="217"/>
                  </a:lnTo>
                  <a:lnTo>
                    <a:pt x="41" y="203"/>
                  </a:lnTo>
                  <a:lnTo>
                    <a:pt x="32" y="187"/>
                  </a:lnTo>
                  <a:lnTo>
                    <a:pt x="24" y="169"/>
                  </a:lnTo>
                  <a:lnTo>
                    <a:pt x="21" y="152"/>
                  </a:lnTo>
                  <a:lnTo>
                    <a:pt x="18" y="131"/>
                  </a:lnTo>
                  <a:lnTo>
                    <a:pt x="18" y="131"/>
                  </a:lnTo>
                  <a:lnTo>
                    <a:pt x="19" y="120"/>
                  </a:lnTo>
                  <a:lnTo>
                    <a:pt x="21" y="109"/>
                  </a:lnTo>
                  <a:lnTo>
                    <a:pt x="22" y="97"/>
                  </a:lnTo>
                  <a:lnTo>
                    <a:pt x="27" y="88"/>
                  </a:lnTo>
                  <a:lnTo>
                    <a:pt x="30" y="78"/>
                  </a:lnTo>
                  <a:lnTo>
                    <a:pt x="35" y="69"/>
                  </a:lnTo>
                  <a:lnTo>
                    <a:pt x="41" y="61"/>
                  </a:lnTo>
                  <a:lnTo>
                    <a:pt x="48" y="53"/>
                  </a:lnTo>
                  <a:lnTo>
                    <a:pt x="56" y="45"/>
                  </a:lnTo>
                  <a:lnTo>
                    <a:pt x="64" y="38"/>
                  </a:lnTo>
                  <a:lnTo>
                    <a:pt x="72" y="32"/>
                  </a:lnTo>
                  <a:lnTo>
                    <a:pt x="80" y="29"/>
                  </a:lnTo>
                  <a:lnTo>
                    <a:pt x="89" y="24"/>
                  </a:lnTo>
                  <a:lnTo>
                    <a:pt x="99" y="21"/>
                  </a:lnTo>
                  <a:lnTo>
                    <a:pt x="110" y="19"/>
                  </a:lnTo>
                  <a:lnTo>
                    <a:pt x="120" y="19"/>
                  </a:lnTo>
                  <a:lnTo>
                    <a:pt x="232" y="19"/>
                  </a:lnTo>
                  <a:lnTo>
                    <a:pt x="232" y="19"/>
                  </a:lnTo>
                  <a:lnTo>
                    <a:pt x="243" y="19"/>
                  </a:lnTo>
                  <a:lnTo>
                    <a:pt x="252" y="21"/>
                  </a:lnTo>
                  <a:lnTo>
                    <a:pt x="262" y="24"/>
                  </a:lnTo>
                  <a:lnTo>
                    <a:pt x="271" y="29"/>
                  </a:lnTo>
                  <a:lnTo>
                    <a:pt x="281" y="32"/>
                  </a:lnTo>
                  <a:lnTo>
                    <a:pt x="289" y="38"/>
                  </a:lnTo>
                  <a:lnTo>
                    <a:pt x="297" y="45"/>
                  </a:lnTo>
                  <a:lnTo>
                    <a:pt x="303" y="53"/>
                  </a:lnTo>
                  <a:lnTo>
                    <a:pt x="310" y="61"/>
                  </a:lnTo>
                  <a:lnTo>
                    <a:pt x="316" y="69"/>
                  </a:lnTo>
                  <a:lnTo>
                    <a:pt x="321" y="78"/>
                  </a:lnTo>
                  <a:lnTo>
                    <a:pt x="326" y="88"/>
                  </a:lnTo>
                  <a:lnTo>
                    <a:pt x="329" y="97"/>
                  </a:lnTo>
                  <a:lnTo>
                    <a:pt x="332" y="109"/>
                  </a:lnTo>
                  <a:lnTo>
                    <a:pt x="334" y="120"/>
                  </a:lnTo>
                  <a:lnTo>
                    <a:pt x="334" y="131"/>
                  </a:lnTo>
                  <a:lnTo>
                    <a:pt x="334" y="131"/>
                  </a:lnTo>
                  <a:lnTo>
                    <a:pt x="334" y="142"/>
                  </a:lnTo>
                  <a:lnTo>
                    <a:pt x="332" y="153"/>
                  </a:lnTo>
                  <a:lnTo>
                    <a:pt x="329" y="165"/>
                  </a:lnTo>
                  <a:lnTo>
                    <a:pt x="326" y="174"/>
                  </a:lnTo>
                  <a:lnTo>
                    <a:pt x="321" y="184"/>
                  </a:lnTo>
                  <a:lnTo>
                    <a:pt x="316" y="193"/>
                  </a:lnTo>
                  <a:lnTo>
                    <a:pt x="310" y="203"/>
                  </a:lnTo>
                  <a:lnTo>
                    <a:pt x="303" y="211"/>
                  </a:lnTo>
                  <a:lnTo>
                    <a:pt x="297" y="217"/>
                  </a:lnTo>
                  <a:lnTo>
                    <a:pt x="289" y="224"/>
                  </a:lnTo>
                  <a:lnTo>
                    <a:pt x="281" y="230"/>
                  </a:lnTo>
                  <a:lnTo>
                    <a:pt x="271" y="235"/>
                  </a:lnTo>
                  <a:lnTo>
                    <a:pt x="262" y="238"/>
                  </a:lnTo>
                  <a:lnTo>
                    <a:pt x="252" y="241"/>
                  </a:lnTo>
                  <a:lnTo>
                    <a:pt x="243" y="243"/>
                  </a:lnTo>
                  <a:lnTo>
                    <a:pt x="232" y="243"/>
                  </a:lnTo>
                  <a:lnTo>
                    <a:pt x="196" y="24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0000"/>
                </a:solidFill>
              </a:endParaRPr>
            </a:p>
          </p:txBody>
        </p:sp>
        <p:sp>
          <p:nvSpPr>
            <p:cNvPr id="27" name="Freeform 158"/>
            <p:cNvSpPr>
              <a:spLocks/>
            </p:cNvSpPr>
            <p:nvPr/>
          </p:nvSpPr>
          <p:spPr bwMode="auto">
            <a:xfrm>
              <a:off x="2862892" y="2240898"/>
              <a:ext cx="190500" cy="193675"/>
            </a:xfrm>
            <a:custGeom>
              <a:avLst/>
              <a:gdLst>
                <a:gd name="T0" fmla="*/ 152 w 240"/>
                <a:gd name="T1" fmla="*/ 0 h 244"/>
                <a:gd name="T2" fmla="*/ 146 w 240"/>
                <a:gd name="T3" fmla="*/ 3 h 244"/>
                <a:gd name="T4" fmla="*/ 143 w 240"/>
                <a:gd name="T5" fmla="*/ 9 h 244"/>
                <a:gd name="T6" fmla="*/ 144 w 240"/>
                <a:gd name="T7" fmla="*/ 12 h 244"/>
                <a:gd name="T8" fmla="*/ 149 w 240"/>
                <a:gd name="T9" fmla="*/ 17 h 244"/>
                <a:gd name="T10" fmla="*/ 152 w 240"/>
                <a:gd name="T11" fmla="*/ 19 h 244"/>
                <a:gd name="T12" fmla="*/ 179 w 240"/>
                <a:gd name="T13" fmla="*/ 25 h 244"/>
                <a:gd name="T14" fmla="*/ 202 w 240"/>
                <a:gd name="T15" fmla="*/ 41 h 244"/>
                <a:gd name="T16" fmla="*/ 216 w 240"/>
                <a:gd name="T17" fmla="*/ 65 h 244"/>
                <a:gd name="T18" fmla="*/ 221 w 240"/>
                <a:gd name="T19" fmla="*/ 95 h 244"/>
                <a:gd name="T20" fmla="*/ 221 w 240"/>
                <a:gd name="T21" fmla="*/ 110 h 244"/>
                <a:gd name="T22" fmla="*/ 210 w 240"/>
                <a:gd name="T23" fmla="*/ 137 h 244"/>
                <a:gd name="T24" fmla="*/ 192 w 240"/>
                <a:gd name="T25" fmla="*/ 158 h 244"/>
                <a:gd name="T26" fmla="*/ 168 w 240"/>
                <a:gd name="T27" fmla="*/ 169 h 244"/>
                <a:gd name="T28" fmla="*/ 154 w 240"/>
                <a:gd name="T29" fmla="*/ 172 h 244"/>
                <a:gd name="T30" fmla="*/ 147 w 240"/>
                <a:gd name="T31" fmla="*/ 174 h 244"/>
                <a:gd name="T32" fmla="*/ 146 w 240"/>
                <a:gd name="T33" fmla="*/ 182 h 244"/>
                <a:gd name="T34" fmla="*/ 111 w 240"/>
                <a:gd name="T35" fmla="*/ 175 h 244"/>
                <a:gd name="T36" fmla="*/ 107 w 240"/>
                <a:gd name="T37" fmla="*/ 172 h 244"/>
                <a:gd name="T38" fmla="*/ 72 w 240"/>
                <a:gd name="T39" fmla="*/ 172 h 244"/>
                <a:gd name="T40" fmla="*/ 64 w 240"/>
                <a:gd name="T41" fmla="*/ 170 h 244"/>
                <a:gd name="T42" fmla="*/ 48 w 240"/>
                <a:gd name="T43" fmla="*/ 167 h 244"/>
                <a:gd name="T44" fmla="*/ 35 w 240"/>
                <a:gd name="T45" fmla="*/ 159 h 244"/>
                <a:gd name="T46" fmla="*/ 23 w 240"/>
                <a:gd name="T47" fmla="*/ 148 h 244"/>
                <a:gd name="T48" fmla="*/ 18 w 240"/>
                <a:gd name="T49" fmla="*/ 142 h 244"/>
                <a:gd name="T50" fmla="*/ 12 w 240"/>
                <a:gd name="T51" fmla="*/ 137 h 244"/>
                <a:gd name="T52" fmla="*/ 4 w 240"/>
                <a:gd name="T53" fmla="*/ 139 h 244"/>
                <a:gd name="T54" fmla="*/ 2 w 240"/>
                <a:gd name="T55" fmla="*/ 142 h 244"/>
                <a:gd name="T56" fmla="*/ 0 w 240"/>
                <a:gd name="T57" fmla="*/ 148 h 244"/>
                <a:gd name="T58" fmla="*/ 2 w 240"/>
                <a:gd name="T59" fmla="*/ 151 h 244"/>
                <a:gd name="T60" fmla="*/ 16 w 240"/>
                <a:gd name="T61" fmla="*/ 167 h 244"/>
                <a:gd name="T62" fmla="*/ 32 w 240"/>
                <a:gd name="T63" fmla="*/ 180 h 244"/>
                <a:gd name="T64" fmla="*/ 51 w 240"/>
                <a:gd name="T65" fmla="*/ 188 h 244"/>
                <a:gd name="T66" fmla="*/ 72 w 240"/>
                <a:gd name="T67" fmla="*/ 191 h 244"/>
                <a:gd name="T68" fmla="*/ 147 w 240"/>
                <a:gd name="T69" fmla="*/ 242 h 244"/>
                <a:gd name="T70" fmla="*/ 150 w 240"/>
                <a:gd name="T71" fmla="*/ 244 h 244"/>
                <a:gd name="T72" fmla="*/ 155 w 240"/>
                <a:gd name="T73" fmla="*/ 244 h 244"/>
                <a:gd name="T74" fmla="*/ 158 w 240"/>
                <a:gd name="T75" fmla="*/ 244 h 244"/>
                <a:gd name="T76" fmla="*/ 165 w 240"/>
                <a:gd name="T77" fmla="*/ 234 h 244"/>
                <a:gd name="T78" fmla="*/ 165 w 240"/>
                <a:gd name="T79" fmla="*/ 190 h 244"/>
                <a:gd name="T80" fmla="*/ 194 w 240"/>
                <a:gd name="T81" fmla="*/ 178 h 244"/>
                <a:gd name="T82" fmla="*/ 219 w 240"/>
                <a:gd name="T83" fmla="*/ 158 h 244"/>
                <a:gd name="T84" fmla="*/ 235 w 240"/>
                <a:gd name="T85" fmla="*/ 129 h 244"/>
                <a:gd name="T86" fmla="*/ 240 w 240"/>
                <a:gd name="T87" fmla="*/ 95 h 244"/>
                <a:gd name="T88" fmla="*/ 238 w 240"/>
                <a:gd name="T89" fmla="*/ 76 h 244"/>
                <a:gd name="T90" fmla="*/ 226 w 240"/>
                <a:gd name="T91" fmla="*/ 41 h 244"/>
                <a:gd name="T92" fmla="*/ 202 w 240"/>
                <a:gd name="T93" fmla="*/ 16 h 244"/>
                <a:gd name="T94" fmla="*/ 170 w 240"/>
                <a:gd name="T95" fmla="*/ 1 h 244"/>
                <a:gd name="T96" fmla="*/ 152 w 240"/>
                <a:gd name="T9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0" h="244">
                  <a:moveTo>
                    <a:pt x="152" y="0"/>
                  </a:moveTo>
                  <a:lnTo>
                    <a:pt x="152" y="0"/>
                  </a:lnTo>
                  <a:lnTo>
                    <a:pt x="149" y="0"/>
                  </a:lnTo>
                  <a:lnTo>
                    <a:pt x="146" y="3"/>
                  </a:lnTo>
                  <a:lnTo>
                    <a:pt x="144" y="6"/>
                  </a:lnTo>
                  <a:lnTo>
                    <a:pt x="143" y="9"/>
                  </a:lnTo>
                  <a:lnTo>
                    <a:pt x="143" y="9"/>
                  </a:lnTo>
                  <a:lnTo>
                    <a:pt x="144" y="12"/>
                  </a:lnTo>
                  <a:lnTo>
                    <a:pt x="146" y="16"/>
                  </a:lnTo>
                  <a:lnTo>
                    <a:pt x="149" y="17"/>
                  </a:lnTo>
                  <a:lnTo>
                    <a:pt x="152" y="19"/>
                  </a:lnTo>
                  <a:lnTo>
                    <a:pt x="152" y="19"/>
                  </a:lnTo>
                  <a:lnTo>
                    <a:pt x="166" y="20"/>
                  </a:lnTo>
                  <a:lnTo>
                    <a:pt x="179" y="25"/>
                  </a:lnTo>
                  <a:lnTo>
                    <a:pt x="190" y="32"/>
                  </a:lnTo>
                  <a:lnTo>
                    <a:pt x="202" y="41"/>
                  </a:lnTo>
                  <a:lnTo>
                    <a:pt x="210" y="52"/>
                  </a:lnTo>
                  <a:lnTo>
                    <a:pt x="216" y="65"/>
                  </a:lnTo>
                  <a:lnTo>
                    <a:pt x="221" y="79"/>
                  </a:lnTo>
                  <a:lnTo>
                    <a:pt x="221" y="95"/>
                  </a:lnTo>
                  <a:lnTo>
                    <a:pt x="221" y="95"/>
                  </a:lnTo>
                  <a:lnTo>
                    <a:pt x="221" y="110"/>
                  </a:lnTo>
                  <a:lnTo>
                    <a:pt x="216" y="124"/>
                  </a:lnTo>
                  <a:lnTo>
                    <a:pt x="210" y="137"/>
                  </a:lnTo>
                  <a:lnTo>
                    <a:pt x="202" y="148"/>
                  </a:lnTo>
                  <a:lnTo>
                    <a:pt x="192" y="158"/>
                  </a:lnTo>
                  <a:lnTo>
                    <a:pt x="181" y="166"/>
                  </a:lnTo>
                  <a:lnTo>
                    <a:pt x="168" y="169"/>
                  </a:lnTo>
                  <a:lnTo>
                    <a:pt x="154" y="172"/>
                  </a:lnTo>
                  <a:lnTo>
                    <a:pt x="154" y="172"/>
                  </a:lnTo>
                  <a:lnTo>
                    <a:pt x="150" y="172"/>
                  </a:lnTo>
                  <a:lnTo>
                    <a:pt x="147" y="174"/>
                  </a:lnTo>
                  <a:lnTo>
                    <a:pt x="146" y="177"/>
                  </a:lnTo>
                  <a:lnTo>
                    <a:pt x="146" y="182"/>
                  </a:lnTo>
                  <a:lnTo>
                    <a:pt x="146" y="212"/>
                  </a:lnTo>
                  <a:lnTo>
                    <a:pt x="111" y="175"/>
                  </a:lnTo>
                  <a:lnTo>
                    <a:pt x="111" y="175"/>
                  </a:lnTo>
                  <a:lnTo>
                    <a:pt x="107" y="172"/>
                  </a:lnTo>
                  <a:lnTo>
                    <a:pt x="103" y="172"/>
                  </a:lnTo>
                  <a:lnTo>
                    <a:pt x="72" y="172"/>
                  </a:lnTo>
                  <a:lnTo>
                    <a:pt x="72" y="172"/>
                  </a:lnTo>
                  <a:lnTo>
                    <a:pt x="64" y="170"/>
                  </a:lnTo>
                  <a:lnTo>
                    <a:pt x="56" y="169"/>
                  </a:lnTo>
                  <a:lnTo>
                    <a:pt x="48" y="167"/>
                  </a:lnTo>
                  <a:lnTo>
                    <a:pt x="42" y="164"/>
                  </a:lnTo>
                  <a:lnTo>
                    <a:pt x="35" y="159"/>
                  </a:lnTo>
                  <a:lnTo>
                    <a:pt x="29" y="155"/>
                  </a:lnTo>
                  <a:lnTo>
                    <a:pt x="23" y="148"/>
                  </a:lnTo>
                  <a:lnTo>
                    <a:pt x="18" y="142"/>
                  </a:lnTo>
                  <a:lnTo>
                    <a:pt x="18" y="142"/>
                  </a:lnTo>
                  <a:lnTo>
                    <a:pt x="15" y="139"/>
                  </a:lnTo>
                  <a:lnTo>
                    <a:pt x="12" y="137"/>
                  </a:lnTo>
                  <a:lnTo>
                    <a:pt x="8" y="137"/>
                  </a:lnTo>
                  <a:lnTo>
                    <a:pt x="4" y="139"/>
                  </a:lnTo>
                  <a:lnTo>
                    <a:pt x="4" y="139"/>
                  </a:lnTo>
                  <a:lnTo>
                    <a:pt x="2" y="142"/>
                  </a:lnTo>
                  <a:lnTo>
                    <a:pt x="0" y="145"/>
                  </a:lnTo>
                  <a:lnTo>
                    <a:pt x="0" y="148"/>
                  </a:lnTo>
                  <a:lnTo>
                    <a:pt x="2" y="151"/>
                  </a:lnTo>
                  <a:lnTo>
                    <a:pt x="2" y="151"/>
                  </a:lnTo>
                  <a:lnTo>
                    <a:pt x="8" y="161"/>
                  </a:lnTo>
                  <a:lnTo>
                    <a:pt x="16" y="167"/>
                  </a:lnTo>
                  <a:lnTo>
                    <a:pt x="24" y="175"/>
                  </a:lnTo>
                  <a:lnTo>
                    <a:pt x="32" y="180"/>
                  </a:lnTo>
                  <a:lnTo>
                    <a:pt x="42" y="185"/>
                  </a:lnTo>
                  <a:lnTo>
                    <a:pt x="51" y="188"/>
                  </a:lnTo>
                  <a:lnTo>
                    <a:pt x="63" y="190"/>
                  </a:lnTo>
                  <a:lnTo>
                    <a:pt x="72" y="191"/>
                  </a:lnTo>
                  <a:lnTo>
                    <a:pt x="99" y="191"/>
                  </a:lnTo>
                  <a:lnTo>
                    <a:pt x="147" y="242"/>
                  </a:lnTo>
                  <a:lnTo>
                    <a:pt x="147" y="242"/>
                  </a:lnTo>
                  <a:lnTo>
                    <a:pt x="150" y="244"/>
                  </a:lnTo>
                  <a:lnTo>
                    <a:pt x="155" y="244"/>
                  </a:lnTo>
                  <a:lnTo>
                    <a:pt x="155" y="244"/>
                  </a:lnTo>
                  <a:lnTo>
                    <a:pt x="158" y="244"/>
                  </a:lnTo>
                  <a:lnTo>
                    <a:pt x="158" y="244"/>
                  </a:lnTo>
                  <a:lnTo>
                    <a:pt x="163" y="241"/>
                  </a:lnTo>
                  <a:lnTo>
                    <a:pt x="165" y="234"/>
                  </a:lnTo>
                  <a:lnTo>
                    <a:pt x="165" y="190"/>
                  </a:lnTo>
                  <a:lnTo>
                    <a:pt x="165" y="190"/>
                  </a:lnTo>
                  <a:lnTo>
                    <a:pt x="179" y="186"/>
                  </a:lnTo>
                  <a:lnTo>
                    <a:pt x="194" y="178"/>
                  </a:lnTo>
                  <a:lnTo>
                    <a:pt x="208" y="170"/>
                  </a:lnTo>
                  <a:lnTo>
                    <a:pt x="219" y="158"/>
                  </a:lnTo>
                  <a:lnTo>
                    <a:pt x="227" y="145"/>
                  </a:lnTo>
                  <a:lnTo>
                    <a:pt x="235" y="129"/>
                  </a:lnTo>
                  <a:lnTo>
                    <a:pt x="238" y="113"/>
                  </a:lnTo>
                  <a:lnTo>
                    <a:pt x="240" y="95"/>
                  </a:lnTo>
                  <a:lnTo>
                    <a:pt x="240" y="95"/>
                  </a:lnTo>
                  <a:lnTo>
                    <a:pt x="238" y="76"/>
                  </a:lnTo>
                  <a:lnTo>
                    <a:pt x="234" y="59"/>
                  </a:lnTo>
                  <a:lnTo>
                    <a:pt x="226" y="41"/>
                  </a:lnTo>
                  <a:lnTo>
                    <a:pt x="214" y="27"/>
                  </a:lnTo>
                  <a:lnTo>
                    <a:pt x="202" y="16"/>
                  </a:lnTo>
                  <a:lnTo>
                    <a:pt x="187" y="8"/>
                  </a:lnTo>
                  <a:lnTo>
                    <a:pt x="170" y="1"/>
                  </a:lnTo>
                  <a:lnTo>
                    <a:pt x="162" y="0"/>
                  </a:lnTo>
                  <a:lnTo>
                    <a:pt x="152" y="0"/>
                  </a:lnTo>
                  <a:lnTo>
                    <a:pt x="15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0000"/>
                </a:solidFill>
              </a:endParaRPr>
            </a:p>
          </p:txBody>
        </p:sp>
        <p:sp>
          <p:nvSpPr>
            <p:cNvPr id="28" name="Freeform 159"/>
            <p:cNvSpPr>
              <a:spLocks/>
            </p:cNvSpPr>
            <p:nvPr/>
          </p:nvSpPr>
          <p:spPr bwMode="auto">
            <a:xfrm>
              <a:off x="2747004" y="2202799"/>
              <a:ext cx="149225" cy="15875"/>
            </a:xfrm>
            <a:custGeom>
              <a:avLst/>
              <a:gdLst>
                <a:gd name="T0" fmla="*/ 189 w 189"/>
                <a:gd name="T1" fmla="*/ 9 h 19"/>
                <a:gd name="T2" fmla="*/ 189 w 189"/>
                <a:gd name="T3" fmla="*/ 9 h 19"/>
                <a:gd name="T4" fmla="*/ 187 w 189"/>
                <a:gd name="T5" fmla="*/ 6 h 19"/>
                <a:gd name="T6" fmla="*/ 186 w 189"/>
                <a:gd name="T7" fmla="*/ 3 h 19"/>
                <a:gd name="T8" fmla="*/ 182 w 189"/>
                <a:gd name="T9" fmla="*/ 1 h 19"/>
                <a:gd name="T10" fmla="*/ 179 w 189"/>
                <a:gd name="T11" fmla="*/ 0 h 19"/>
                <a:gd name="T12" fmla="*/ 10 w 189"/>
                <a:gd name="T13" fmla="*/ 0 h 19"/>
                <a:gd name="T14" fmla="*/ 10 w 189"/>
                <a:gd name="T15" fmla="*/ 0 h 19"/>
                <a:gd name="T16" fmla="*/ 7 w 189"/>
                <a:gd name="T17" fmla="*/ 1 h 19"/>
                <a:gd name="T18" fmla="*/ 4 w 189"/>
                <a:gd name="T19" fmla="*/ 3 h 19"/>
                <a:gd name="T20" fmla="*/ 2 w 189"/>
                <a:gd name="T21" fmla="*/ 6 h 19"/>
                <a:gd name="T22" fmla="*/ 0 w 189"/>
                <a:gd name="T23" fmla="*/ 9 h 19"/>
                <a:gd name="T24" fmla="*/ 0 w 189"/>
                <a:gd name="T25" fmla="*/ 9 h 19"/>
                <a:gd name="T26" fmla="*/ 2 w 189"/>
                <a:gd name="T27" fmla="*/ 14 h 19"/>
                <a:gd name="T28" fmla="*/ 4 w 189"/>
                <a:gd name="T29" fmla="*/ 16 h 19"/>
                <a:gd name="T30" fmla="*/ 7 w 189"/>
                <a:gd name="T31" fmla="*/ 19 h 19"/>
                <a:gd name="T32" fmla="*/ 10 w 189"/>
                <a:gd name="T33" fmla="*/ 19 h 19"/>
                <a:gd name="T34" fmla="*/ 179 w 189"/>
                <a:gd name="T35" fmla="*/ 19 h 19"/>
                <a:gd name="T36" fmla="*/ 179 w 189"/>
                <a:gd name="T37" fmla="*/ 19 h 19"/>
                <a:gd name="T38" fmla="*/ 182 w 189"/>
                <a:gd name="T39" fmla="*/ 19 h 19"/>
                <a:gd name="T40" fmla="*/ 186 w 189"/>
                <a:gd name="T41" fmla="*/ 16 h 19"/>
                <a:gd name="T42" fmla="*/ 187 w 189"/>
                <a:gd name="T43" fmla="*/ 14 h 19"/>
                <a:gd name="T44" fmla="*/ 189 w 189"/>
                <a:gd name="T45" fmla="*/ 9 h 19"/>
                <a:gd name="T46" fmla="*/ 189 w 189"/>
                <a:gd name="T47"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9" h="19">
                  <a:moveTo>
                    <a:pt x="189" y="9"/>
                  </a:moveTo>
                  <a:lnTo>
                    <a:pt x="189" y="9"/>
                  </a:lnTo>
                  <a:lnTo>
                    <a:pt x="187" y="6"/>
                  </a:lnTo>
                  <a:lnTo>
                    <a:pt x="186" y="3"/>
                  </a:lnTo>
                  <a:lnTo>
                    <a:pt x="182" y="1"/>
                  </a:lnTo>
                  <a:lnTo>
                    <a:pt x="179" y="0"/>
                  </a:lnTo>
                  <a:lnTo>
                    <a:pt x="10" y="0"/>
                  </a:lnTo>
                  <a:lnTo>
                    <a:pt x="10" y="0"/>
                  </a:lnTo>
                  <a:lnTo>
                    <a:pt x="7" y="1"/>
                  </a:lnTo>
                  <a:lnTo>
                    <a:pt x="4" y="3"/>
                  </a:lnTo>
                  <a:lnTo>
                    <a:pt x="2" y="6"/>
                  </a:lnTo>
                  <a:lnTo>
                    <a:pt x="0" y="9"/>
                  </a:lnTo>
                  <a:lnTo>
                    <a:pt x="0" y="9"/>
                  </a:lnTo>
                  <a:lnTo>
                    <a:pt x="2" y="14"/>
                  </a:lnTo>
                  <a:lnTo>
                    <a:pt x="4" y="16"/>
                  </a:lnTo>
                  <a:lnTo>
                    <a:pt x="7" y="19"/>
                  </a:lnTo>
                  <a:lnTo>
                    <a:pt x="10" y="19"/>
                  </a:lnTo>
                  <a:lnTo>
                    <a:pt x="179" y="19"/>
                  </a:lnTo>
                  <a:lnTo>
                    <a:pt x="179" y="19"/>
                  </a:lnTo>
                  <a:lnTo>
                    <a:pt x="182" y="19"/>
                  </a:lnTo>
                  <a:lnTo>
                    <a:pt x="186" y="16"/>
                  </a:lnTo>
                  <a:lnTo>
                    <a:pt x="187" y="14"/>
                  </a:lnTo>
                  <a:lnTo>
                    <a:pt x="189" y="9"/>
                  </a:lnTo>
                  <a:lnTo>
                    <a:pt x="189" y="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0000"/>
                </a:solidFill>
              </a:endParaRPr>
            </a:p>
          </p:txBody>
        </p:sp>
        <p:sp>
          <p:nvSpPr>
            <p:cNvPr id="29" name="Freeform 160"/>
            <p:cNvSpPr>
              <a:spLocks/>
            </p:cNvSpPr>
            <p:nvPr/>
          </p:nvSpPr>
          <p:spPr bwMode="auto">
            <a:xfrm>
              <a:off x="2747004" y="2252010"/>
              <a:ext cx="80963" cy="14288"/>
            </a:xfrm>
            <a:custGeom>
              <a:avLst/>
              <a:gdLst>
                <a:gd name="T0" fmla="*/ 93 w 103"/>
                <a:gd name="T1" fmla="*/ 0 h 20"/>
                <a:gd name="T2" fmla="*/ 10 w 103"/>
                <a:gd name="T3" fmla="*/ 0 h 20"/>
                <a:gd name="T4" fmla="*/ 10 w 103"/>
                <a:gd name="T5" fmla="*/ 0 h 20"/>
                <a:gd name="T6" fmla="*/ 7 w 103"/>
                <a:gd name="T7" fmla="*/ 0 h 20"/>
                <a:gd name="T8" fmla="*/ 4 w 103"/>
                <a:gd name="T9" fmla="*/ 4 h 20"/>
                <a:gd name="T10" fmla="*/ 2 w 103"/>
                <a:gd name="T11" fmla="*/ 7 h 20"/>
                <a:gd name="T12" fmla="*/ 0 w 103"/>
                <a:gd name="T13" fmla="*/ 10 h 20"/>
                <a:gd name="T14" fmla="*/ 0 w 103"/>
                <a:gd name="T15" fmla="*/ 10 h 20"/>
                <a:gd name="T16" fmla="*/ 2 w 103"/>
                <a:gd name="T17" fmla="*/ 13 h 20"/>
                <a:gd name="T18" fmla="*/ 4 w 103"/>
                <a:gd name="T19" fmla="*/ 16 h 20"/>
                <a:gd name="T20" fmla="*/ 7 w 103"/>
                <a:gd name="T21" fmla="*/ 18 h 20"/>
                <a:gd name="T22" fmla="*/ 10 w 103"/>
                <a:gd name="T23" fmla="*/ 20 h 20"/>
                <a:gd name="T24" fmla="*/ 93 w 103"/>
                <a:gd name="T25" fmla="*/ 20 h 20"/>
                <a:gd name="T26" fmla="*/ 93 w 103"/>
                <a:gd name="T27" fmla="*/ 20 h 20"/>
                <a:gd name="T28" fmla="*/ 96 w 103"/>
                <a:gd name="T29" fmla="*/ 18 h 20"/>
                <a:gd name="T30" fmla="*/ 99 w 103"/>
                <a:gd name="T31" fmla="*/ 16 h 20"/>
                <a:gd name="T32" fmla="*/ 101 w 103"/>
                <a:gd name="T33" fmla="*/ 13 h 20"/>
                <a:gd name="T34" fmla="*/ 103 w 103"/>
                <a:gd name="T35" fmla="*/ 10 h 20"/>
                <a:gd name="T36" fmla="*/ 103 w 103"/>
                <a:gd name="T37" fmla="*/ 10 h 20"/>
                <a:gd name="T38" fmla="*/ 101 w 103"/>
                <a:gd name="T39" fmla="*/ 7 h 20"/>
                <a:gd name="T40" fmla="*/ 99 w 103"/>
                <a:gd name="T41" fmla="*/ 4 h 20"/>
                <a:gd name="T42" fmla="*/ 96 w 103"/>
                <a:gd name="T43" fmla="*/ 0 h 20"/>
                <a:gd name="T44" fmla="*/ 93 w 103"/>
                <a:gd name="T45" fmla="*/ 0 h 20"/>
                <a:gd name="T46" fmla="*/ 93 w 103"/>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3" h="20">
                  <a:moveTo>
                    <a:pt x="93" y="0"/>
                  </a:moveTo>
                  <a:lnTo>
                    <a:pt x="10" y="0"/>
                  </a:lnTo>
                  <a:lnTo>
                    <a:pt x="10" y="0"/>
                  </a:lnTo>
                  <a:lnTo>
                    <a:pt x="7" y="0"/>
                  </a:lnTo>
                  <a:lnTo>
                    <a:pt x="4" y="4"/>
                  </a:lnTo>
                  <a:lnTo>
                    <a:pt x="2" y="7"/>
                  </a:lnTo>
                  <a:lnTo>
                    <a:pt x="0" y="10"/>
                  </a:lnTo>
                  <a:lnTo>
                    <a:pt x="0" y="10"/>
                  </a:lnTo>
                  <a:lnTo>
                    <a:pt x="2" y="13"/>
                  </a:lnTo>
                  <a:lnTo>
                    <a:pt x="4" y="16"/>
                  </a:lnTo>
                  <a:lnTo>
                    <a:pt x="7" y="18"/>
                  </a:lnTo>
                  <a:lnTo>
                    <a:pt x="10" y="20"/>
                  </a:lnTo>
                  <a:lnTo>
                    <a:pt x="93" y="20"/>
                  </a:lnTo>
                  <a:lnTo>
                    <a:pt x="93" y="20"/>
                  </a:lnTo>
                  <a:lnTo>
                    <a:pt x="96" y="18"/>
                  </a:lnTo>
                  <a:lnTo>
                    <a:pt x="99" y="16"/>
                  </a:lnTo>
                  <a:lnTo>
                    <a:pt x="101" y="13"/>
                  </a:lnTo>
                  <a:lnTo>
                    <a:pt x="103" y="10"/>
                  </a:lnTo>
                  <a:lnTo>
                    <a:pt x="103" y="10"/>
                  </a:lnTo>
                  <a:lnTo>
                    <a:pt x="101" y="7"/>
                  </a:lnTo>
                  <a:lnTo>
                    <a:pt x="99" y="4"/>
                  </a:lnTo>
                  <a:lnTo>
                    <a:pt x="96" y="0"/>
                  </a:lnTo>
                  <a:lnTo>
                    <a:pt x="93" y="0"/>
                  </a:lnTo>
                  <a:lnTo>
                    <a:pt x="93"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0000"/>
                </a:solidFill>
              </a:endParaRPr>
            </a:p>
          </p:txBody>
        </p:sp>
      </p:grpSp>
      <p:sp>
        <p:nvSpPr>
          <p:cNvPr id="50" name="Freeform 49"/>
          <p:cNvSpPr>
            <a:spLocks/>
          </p:cNvSpPr>
          <p:nvPr/>
        </p:nvSpPr>
        <p:spPr bwMode="auto">
          <a:xfrm>
            <a:off x="10240474" y="4089622"/>
            <a:ext cx="582056" cy="532455"/>
          </a:xfrm>
          <a:custGeom>
            <a:avLst/>
            <a:gdLst/>
            <a:ahLst/>
            <a:cxnLst/>
            <a:rect l="l" t="t" r="r" b="b"/>
            <a:pathLst>
              <a:path w="310149" h="299015">
                <a:moveTo>
                  <a:pt x="231101" y="150303"/>
                </a:moveTo>
                <a:cubicBezTo>
                  <a:pt x="283800" y="150303"/>
                  <a:pt x="308267" y="186102"/>
                  <a:pt x="310149" y="272772"/>
                </a:cubicBezTo>
                <a:cubicBezTo>
                  <a:pt x="296975" y="272772"/>
                  <a:pt x="234865" y="272772"/>
                  <a:pt x="223573" y="272772"/>
                </a:cubicBezTo>
                <a:cubicBezTo>
                  <a:pt x="223573" y="236973"/>
                  <a:pt x="217926" y="191754"/>
                  <a:pt x="197223" y="157840"/>
                </a:cubicBezTo>
                <a:close/>
                <a:moveTo>
                  <a:pt x="101540" y="129626"/>
                </a:moveTo>
                <a:cubicBezTo>
                  <a:pt x="186156" y="129626"/>
                  <a:pt x="201199" y="204910"/>
                  <a:pt x="201199" y="299015"/>
                </a:cubicBezTo>
                <a:lnTo>
                  <a:pt x="0" y="299015"/>
                </a:lnTo>
                <a:cubicBezTo>
                  <a:pt x="0" y="204910"/>
                  <a:pt x="15043" y="129626"/>
                  <a:pt x="101540" y="129626"/>
                </a:cubicBezTo>
                <a:close/>
                <a:moveTo>
                  <a:pt x="230226" y="45329"/>
                </a:moveTo>
                <a:cubicBezTo>
                  <a:pt x="255480" y="45329"/>
                  <a:pt x="275953" y="65446"/>
                  <a:pt x="275953" y="90261"/>
                </a:cubicBezTo>
                <a:cubicBezTo>
                  <a:pt x="275953" y="115076"/>
                  <a:pt x="255480" y="135193"/>
                  <a:pt x="230226" y="135193"/>
                </a:cubicBezTo>
                <a:cubicBezTo>
                  <a:pt x="204972" y="135193"/>
                  <a:pt x="184499" y="115076"/>
                  <a:pt x="184499" y="90261"/>
                </a:cubicBezTo>
                <a:cubicBezTo>
                  <a:pt x="184499" y="65446"/>
                  <a:pt x="204972" y="45329"/>
                  <a:pt x="230226" y="45329"/>
                </a:cubicBezTo>
                <a:close/>
                <a:moveTo>
                  <a:pt x="101395" y="0"/>
                </a:moveTo>
                <a:cubicBezTo>
                  <a:pt x="134555" y="0"/>
                  <a:pt x="161437" y="26882"/>
                  <a:pt x="161437" y="60042"/>
                </a:cubicBezTo>
                <a:cubicBezTo>
                  <a:pt x="161437" y="93202"/>
                  <a:pt x="134555" y="120084"/>
                  <a:pt x="101395" y="120084"/>
                </a:cubicBezTo>
                <a:cubicBezTo>
                  <a:pt x="68235" y="120084"/>
                  <a:pt x="41353" y="93202"/>
                  <a:pt x="41353" y="60042"/>
                </a:cubicBezTo>
                <a:cubicBezTo>
                  <a:pt x="41353" y="26882"/>
                  <a:pt x="68235" y="0"/>
                  <a:pt x="101395" y="0"/>
                </a:cubicBezTo>
                <a:close/>
              </a:path>
            </a:pathLst>
          </a:custGeom>
          <a:solidFill>
            <a:schemeClr val="tx1"/>
          </a:solidFill>
          <a:ln w="19050">
            <a:solidFill>
              <a:schemeClr val="accent1"/>
            </a:solid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defTabSz="839330">
              <a:defRPr/>
            </a:pPr>
            <a:endParaRPr lang="en-US" sz="2244" kern="0" spc="-138" dirty="0">
              <a:solidFill>
                <a:schemeClr val="accent3"/>
              </a:solidFill>
              <a:latin typeface="Segoe Light" pitchFamily="34" charset="0"/>
            </a:endParaRPr>
          </a:p>
        </p:txBody>
      </p:sp>
      <p:grpSp>
        <p:nvGrpSpPr>
          <p:cNvPr id="52" name="Group 51"/>
          <p:cNvGrpSpPr>
            <a:grpSpLocks noChangeAspect="1"/>
          </p:cNvGrpSpPr>
          <p:nvPr/>
        </p:nvGrpSpPr>
        <p:grpSpPr>
          <a:xfrm>
            <a:off x="7272738" y="3038920"/>
            <a:ext cx="676467" cy="533381"/>
            <a:chOff x="5590536" y="499723"/>
            <a:chExt cx="759467" cy="598825"/>
          </a:xfrm>
          <a:solidFill>
            <a:schemeClr val="tx1"/>
          </a:solidFill>
        </p:grpSpPr>
        <p:sp>
          <p:nvSpPr>
            <p:cNvPr id="53" name="Freeform 26"/>
            <p:cNvSpPr>
              <a:spLocks/>
            </p:cNvSpPr>
            <p:nvPr/>
          </p:nvSpPr>
          <p:spPr bwMode="auto">
            <a:xfrm>
              <a:off x="5763106" y="499723"/>
              <a:ext cx="586897" cy="565424"/>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a:solidFill>
                <a:schemeClr val="bg1"/>
              </a:solid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defTabSz="839330">
                <a:defRPr/>
              </a:pPr>
              <a:endParaRPr lang="en-US" sz="2244" kern="0" spc="-138" dirty="0">
                <a:solidFill>
                  <a:schemeClr val="accent3"/>
                </a:solidFill>
                <a:latin typeface="Segoe Light" pitchFamily="34" charset="0"/>
              </a:endParaRPr>
            </a:p>
          </p:txBody>
        </p:sp>
        <p:sp>
          <p:nvSpPr>
            <p:cNvPr id="54" name="Freeform 27"/>
            <p:cNvSpPr>
              <a:spLocks noEditPoints="1"/>
            </p:cNvSpPr>
            <p:nvPr/>
          </p:nvSpPr>
          <p:spPr bwMode="auto">
            <a:xfrm>
              <a:off x="5590536" y="706489"/>
              <a:ext cx="554292" cy="392059"/>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a:solidFill>
                <a:schemeClr val="bg1"/>
              </a:solid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defTabSz="839330">
                <a:defRPr/>
              </a:pPr>
              <a:endParaRPr lang="en-US" sz="2244" kern="0" spc="-138" dirty="0">
                <a:solidFill>
                  <a:schemeClr val="accent3"/>
                </a:solidFill>
                <a:latin typeface="Segoe Light" pitchFamily="34" charset="0"/>
              </a:endParaRPr>
            </a:p>
          </p:txBody>
        </p:sp>
        <p:sp>
          <p:nvSpPr>
            <p:cNvPr id="55" name="Freeform 28"/>
            <p:cNvSpPr>
              <a:spLocks/>
            </p:cNvSpPr>
            <p:nvPr/>
          </p:nvSpPr>
          <p:spPr bwMode="auto">
            <a:xfrm>
              <a:off x="5693919" y="906892"/>
              <a:ext cx="201199" cy="169389"/>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a:solidFill>
                <a:schemeClr val="bg1"/>
              </a:solid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defTabSz="839330">
                <a:defRPr/>
              </a:pPr>
              <a:endParaRPr lang="en-US" sz="2244" kern="0" spc="-138" dirty="0">
                <a:solidFill>
                  <a:schemeClr val="accent3"/>
                </a:solidFill>
                <a:latin typeface="Segoe Light" pitchFamily="34" charset="0"/>
              </a:endParaRPr>
            </a:p>
          </p:txBody>
        </p:sp>
        <p:sp>
          <p:nvSpPr>
            <p:cNvPr id="56" name="Freeform 29"/>
            <p:cNvSpPr>
              <a:spLocks/>
            </p:cNvSpPr>
            <p:nvPr/>
          </p:nvSpPr>
          <p:spPr bwMode="auto">
            <a:xfrm>
              <a:off x="5891142" y="927569"/>
              <a:ext cx="112926" cy="122469"/>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a:solidFill>
                <a:schemeClr val="bg1"/>
              </a:solid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defTabSz="839330">
                <a:defRPr/>
              </a:pPr>
              <a:endParaRPr lang="en-US" sz="2244" kern="0" spc="-138" dirty="0">
                <a:solidFill>
                  <a:schemeClr val="accent3"/>
                </a:solidFill>
                <a:latin typeface="Segoe Light" pitchFamily="34" charset="0"/>
              </a:endParaRPr>
            </a:p>
          </p:txBody>
        </p:sp>
        <p:sp>
          <p:nvSpPr>
            <p:cNvPr id="57" name="Oval 30"/>
            <p:cNvSpPr>
              <a:spLocks noChangeArrowheads="1"/>
            </p:cNvSpPr>
            <p:nvPr/>
          </p:nvSpPr>
          <p:spPr bwMode="auto">
            <a:xfrm>
              <a:off x="5735272" y="777266"/>
              <a:ext cx="120083" cy="120083"/>
            </a:xfrm>
            <a:prstGeom prst="ellipse">
              <a:avLst/>
            </a:prstGeom>
            <a:grpFill/>
            <a:ln w="12700">
              <a:solidFill>
                <a:schemeClr val="bg1"/>
              </a:solid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defTabSz="839330">
                <a:defRPr/>
              </a:pPr>
              <a:endParaRPr lang="en-US" sz="2244" kern="0" spc="-138" dirty="0">
                <a:solidFill>
                  <a:schemeClr val="accent3"/>
                </a:solidFill>
                <a:latin typeface="Segoe Light" pitchFamily="34" charset="0"/>
              </a:endParaRPr>
            </a:p>
          </p:txBody>
        </p:sp>
        <p:sp>
          <p:nvSpPr>
            <p:cNvPr id="58" name="Oval 31"/>
            <p:cNvSpPr>
              <a:spLocks noChangeArrowheads="1"/>
            </p:cNvSpPr>
            <p:nvPr/>
          </p:nvSpPr>
          <p:spPr bwMode="auto">
            <a:xfrm>
              <a:off x="5878418" y="822595"/>
              <a:ext cx="91454" cy="89864"/>
            </a:xfrm>
            <a:prstGeom prst="ellipse">
              <a:avLst/>
            </a:prstGeom>
            <a:grpFill/>
            <a:ln w="12700">
              <a:solidFill>
                <a:schemeClr val="bg1"/>
              </a:solid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defTabSz="839330">
                <a:defRPr/>
              </a:pPr>
              <a:endParaRPr lang="en-US" sz="2244" kern="0" spc="-138" dirty="0">
                <a:solidFill>
                  <a:schemeClr val="accent3"/>
                </a:solidFill>
                <a:latin typeface="Segoe Light" pitchFamily="34" charset="0"/>
              </a:endParaRPr>
            </a:p>
          </p:txBody>
        </p:sp>
      </p:grpSp>
      <p:grpSp>
        <p:nvGrpSpPr>
          <p:cNvPr id="59" name="Group 58"/>
          <p:cNvGrpSpPr/>
          <p:nvPr/>
        </p:nvGrpSpPr>
        <p:grpSpPr>
          <a:xfrm>
            <a:off x="8192729" y="1644315"/>
            <a:ext cx="632521" cy="684005"/>
            <a:chOff x="2425165" y="4255211"/>
            <a:chExt cx="587874" cy="743970"/>
          </a:xfrm>
          <a:solidFill>
            <a:schemeClr val="tx1"/>
          </a:solidFill>
        </p:grpSpPr>
        <p:sp>
          <p:nvSpPr>
            <p:cNvPr id="60" name="Rectangle 59"/>
            <p:cNvSpPr/>
            <p:nvPr/>
          </p:nvSpPr>
          <p:spPr bwMode="auto">
            <a:xfrm>
              <a:off x="2427381" y="4855335"/>
              <a:ext cx="132575" cy="143845"/>
            </a:xfrm>
            <a:prstGeom prst="rect">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06" tIns="47453" rIns="47453" bIns="94906" numCol="1" spcCol="0" rtlCol="0" fromWordArt="0" anchor="b" anchorCtr="0" forceAA="0" compatLnSpc="1">
              <a:prstTxWarp prst="textNoShape">
                <a:avLst/>
              </a:prstTxWarp>
              <a:noAutofit/>
            </a:bodyPr>
            <a:lstStyle/>
            <a:p>
              <a:pPr algn="ctr" defTabSz="929965" fontAlgn="base">
                <a:spcBef>
                  <a:spcPct val="0"/>
                </a:spcBef>
                <a:spcAft>
                  <a:spcPct val="0"/>
                </a:spcAft>
                <a:defRPr/>
              </a:pPr>
              <a:endParaRPr lang="en-US" sz="1428" kern="0" spc="-51" dirty="0">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p:cNvSpPr/>
            <p:nvPr/>
          </p:nvSpPr>
          <p:spPr bwMode="auto">
            <a:xfrm>
              <a:off x="2577525" y="4781122"/>
              <a:ext cx="132575" cy="218058"/>
            </a:xfrm>
            <a:prstGeom prst="rect">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06" tIns="47453" rIns="47453" bIns="94906" numCol="1" spcCol="0" rtlCol="0" fromWordArt="0" anchor="b" anchorCtr="0" forceAA="0" compatLnSpc="1">
              <a:prstTxWarp prst="textNoShape">
                <a:avLst/>
              </a:prstTxWarp>
              <a:noAutofit/>
            </a:bodyPr>
            <a:lstStyle/>
            <a:p>
              <a:pPr algn="ctr" defTabSz="929965" fontAlgn="base">
                <a:spcBef>
                  <a:spcPct val="0"/>
                </a:spcBef>
                <a:spcAft>
                  <a:spcPct val="0"/>
                </a:spcAft>
                <a:defRPr/>
              </a:pPr>
              <a:endParaRPr lang="en-US" sz="1428" kern="0" spc="-51" dirty="0">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p:nvSpPr>
          <p:spPr bwMode="auto">
            <a:xfrm>
              <a:off x="2730154" y="4626769"/>
              <a:ext cx="132575" cy="372412"/>
            </a:xfrm>
            <a:prstGeom prst="rect">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06" tIns="47453" rIns="47453" bIns="94906" numCol="1" spcCol="0" rtlCol="0" fromWordArt="0" anchor="b" anchorCtr="0" forceAA="0" compatLnSpc="1">
              <a:prstTxWarp prst="textNoShape">
                <a:avLst/>
              </a:prstTxWarp>
              <a:noAutofit/>
            </a:bodyPr>
            <a:lstStyle/>
            <a:p>
              <a:pPr algn="ctr" defTabSz="929965" fontAlgn="base">
                <a:spcBef>
                  <a:spcPct val="0"/>
                </a:spcBef>
                <a:spcAft>
                  <a:spcPct val="0"/>
                </a:spcAft>
                <a:defRPr/>
              </a:pPr>
              <a:endParaRPr lang="en-US" sz="1428" kern="0" spc="-51" dirty="0">
                <a:gradFill>
                  <a:gsLst>
                    <a:gs pos="0">
                      <a:srgbClr val="FFFFFF"/>
                    </a:gs>
                    <a:gs pos="100000">
                      <a:srgbClr val="FFFFFF"/>
                    </a:gs>
                  </a:gsLst>
                  <a:lin ang="5400000" scaled="0"/>
                </a:gradFill>
                <a:ea typeface="Segoe UI" pitchFamily="34" charset="0"/>
                <a:cs typeface="Segoe UI" pitchFamily="34" charset="0"/>
              </a:endParaRPr>
            </a:p>
          </p:txBody>
        </p:sp>
        <p:sp>
          <p:nvSpPr>
            <p:cNvPr id="63" name="Rectangle 62"/>
            <p:cNvSpPr/>
            <p:nvPr/>
          </p:nvSpPr>
          <p:spPr bwMode="auto">
            <a:xfrm>
              <a:off x="2880464" y="4376615"/>
              <a:ext cx="132575" cy="622565"/>
            </a:xfrm>
            <a:prstGeom prst="rect">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06" tIns="47453" rIns="47453" bIns="94906" numCol="1" spcCol="0" rtlCol="0" fromWordArt="0" anchor="b" anchorCtr="0" forceAA="0" compatLnSpc="1">
              <a:prstTxWarp prst="textNoShape">
                <a:avLst/>
              </a:prstTxWarp>
              <a:noAutofit/>
            </a:bodyPr>
            <a:lstStyle/>
            <a:p>
              <a:pPr algn="ctr" defTabSz="929965" fontAlgn="base">
                <a:spcBef>
                  <a:spcPct val="0"/>
                </a:spcBef>
                <a:spcAft>
                  <a:spcPct val="0"/>
                </a:spcAft>
                <a:defRPr/>
              </a:pPr>
              <a:endParaRPr lang="en-US" sz="1428" kern="0" spc="-51" dirty="0">
                <a:gradFill>
                  <a:gsLst>
                    <a:gs pos="0">
                      <a:srgbClr val="FFFFFF"/>
                    </a:gs>
                    <a:gs pos="100000">
                      <a:srgbClr val="FFFFFF"/>
                    </a:gs>
                  </a:gsLst>
                  <a:lin ang="5400000" scaled="0"/>
                </a:gradFill>
                <a:ea typeface="Segoe UI" pitchFamily="34" charset="0"/>
                <a:cs typeface="Segoe UI" pitchFamily="34" charset="0"/>
              </a:endParaRPr>
            </a:p>
          </p:txBody>
        </p:sp>
        <p:sp>
          <p:nvSpPr>
            <p:cNvPr id="64" name="Freeform 63"/>
            <p:cNvSpPr/>
            <p:nvPr/>
          </p:nvSpPr>
          <p:spPr bwMode="auto">
            <a:xfrm>
              <a:off x="2425165" y="4255211"/>
              <a:ext cx="423373" cy="574431"/>
            </a:xfrm>
            <a:custGeom>
              <a:avLst/>
              <a:gdLst>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7144 w 437661"/>
                <a:gd name="connsiteY6" fmla="*/ 528577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7144 w 437661"/>
                <a:gd name="connsiteY6" fmla="*/ 528577 h 574431"/>
                <a:gd name="connsiteX7" fmla="*/ 0 w 437661"/>
                <a:gd name="connsiteY7" fmla="*/ 574431 h 574431"/>
                <a:gd name="connsiteX0" fmla="*/ 0 w 423373"/>
                <a:gd name="connsiteY0" fmla="*/ 574431 h 574431"/>
                <a:gd name="connsiteX1" fmla="*/ 379046 w 423373"/>
                <a:gd name="connsiteY1" fmla="*/ 93785 h 574431"/>
                <a:gd name="connsiteX2" fmla="*/ 423373 w 423373"/>
                <a:gd name="connsiteY2" fmla="*/ 97692 h 574431"/>
                <a:gd name="connsiteX3" fmla="*/ 355600 w 423373"/>
                <a:gd name="connsiteY3" fmla="*/ 0 h 574431"/>
                <a:gd name="connsiteX4" fmla="*/ 293076 w 423373"/>
                <a:gd name="connsiteY4" fmla="*/ 97692 h 574431"/>
                <a:gd name="connsiteX5" fmla="*/ 324338 w 423373"/>
                <a:gd name="connsiteY5" fmla="*/ 89877 h 574431"/>
                <a:gd name="connsiteX6" fmla="*/ 7144 w 423373"/>
                <a:gd name="connsiteY6" fmla="*/ 528577 h 574431"/>
                <a:gd name="connsiteX7" fmla="*/ 0 w 423373"/>
                <a:gd name="connsiteY7" fmla="*/ 574431 h 574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3373" h="574431">
                  <a:moveTo>
                    <a:pt x="0" y="574431"/>
                  </a:moveTo>
                  <a:cubicBezTo>
                    <a:pt x="298287" y="496278"/>
                    <a:pt x="315220" y="324339"/>
                    <a:pt x="379046" y="93785"/>
                  </a:cubicBezTo>
                  <a:lnTo>
                    <a:pt x="423373" y="97692"/>
                  </a:lnTo>
                  <a:lnTo>
                    <a:pt x="355600" y="0"/>
                  </a:lnTo>
                  <a:lnTo>
                    <a:pt x="293076" y="97692"/>
                  </a:lnTo>
                  <a:lnTo>
                    <a:pt x="324338" y="89877"/>
                  </a:lnTo>
                  <a:cubicBezTo>
                    <a:pt x="290471" y="379046"/>
                    <a:pt x="139680" y="500796"/>
                    <a:pt x="7144" y="528577"/>
                  </a:cubicBezTo>
                  <a:lnTo>
                    <a:pt x="0" y="574431"/>
                  </a:lnTo>
                  <a:close/>
                </a:path>
              </a:pathLst>
            </a:cu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06" tIns="47453" rIns="47453" bIns="94906" numCol="1" spcCol="0" rtlCol="0" fromWordArt="0" anchor="b" anchorCtr="0" forceAA="0" compatLnSpc="1">
              <a:prstTxWarp prst="textNoShape">
                <a:avLst/>
              </a:prstTxWarp>
              <a:noAutofit/>
            </a:bodyPr>
            <a:lstStyle/>
            <a:p>
              <a:pPr algn="ctr" defTabSz="929965" fontAlgn="base">
                <a:spcBef>
                  <a:spcPct val="0"/>
                </a:spcBef>
                <a:spcAft>
                  <a:spcPct val="0"/>
                </a:spcAft>
                <a:defRPr/>
              </a:pPr>
              <a:endParaRPr lang="en-US" sz="1428" kern="0" spc="-51" dirty="0">
                <a:gradFill>
                  <a:gsLst>
                    <a:gs pos="0">
                      <a:srgbClr val="FFFFFF"/>
                    </a:gs>
                    <a:gs pos="100000">
                      <a:srgbClr val="FFFFFF"/>
                    </a:gs>
                  </a:gsLst>
                  <a:lin ang="5400000" scaled="0"/>
                </a:gradFill>
                <a:ea typeface="Segoe UI" pitchFamily="34" charset="0"/>
                <a:cs typeface="Segoe UI" pitchFamily="34" charset="0"/>
              </a:endParaRPr>
            </a:p>
          </p:txBody>
        </p:sp>
      </p:grpSp>
      <p:sp>
        <p:nvSpPr>
          <p:cNvPr id="46" name="Oval 45"/>
          <p:cNvSpPr/>
          <p:nvPr/>
        </p:nvSpPr>
        <p:spPr bwMode="auto">
          <a:xfrm>
            <a:off x="7924341" y="1408874"/>
            <a:ext cx="1285982" cy="1285982"/>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448" kern="0" dirty="0">
              <a:solidFill>
                <a:schemeClr val="tx1"/>
              </a:solidFill>
              <a:ea typeface="Segoe UI" pitchFamily="34" charset="0"/>
              <a:cs typeface="Segoe UI" pitchFamily="34" charset="0"/>
            </a:endParaRPr>
          </a:p>
        </p:txBody>
      </p:sp>
      <p:sp>
        <p:nvSpPr>
          <p:cNvPr id="82" name="Oval 81"/>
          <p:cNvSpPr/>
          <p:nvPr/>
        </p:nvSpPr>
        <p:spPr bwMode="auto">
          <a:xfrm>
            <a:off x="8531130" y="2822790"/>
            <a:ext cx="897003" cy="897003"/>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448" kern="0" dirty="0">
              <a:solidFill>
                <a:schemeClr val="tx1"/>
              </a:solidFill>
              <a:ea typeface="Segoe UI" pitchFamily="34" charset="0"/>
              <a:cs typeface="Segoe UI" pitchFamily="34" charset="0"/>
            </a:endParaRPr>
          </a:p>
        </p:txBody>
      </p:sp>
      <p:sp>
        <p:nvSpPr>
          <p:cNvPr id="83" name="Oval 82"/>
          <p:cNvSpPr/>
          <p:nvPr/>
        </p:nvSpPr>
        <p:spPr bwMode="auto">
          <a:xfrm>
            <a:off x="9667017" y="1940438"/>
            <a:ext cx="1654744" cy="1654744"/>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448" kern="0" dirty="0">
              <a:solidFill>
                <a:schemeClr val="tx1"/>
              </a:solidFill>
              <a:ea typeface="Segoe UI" pitchFamily="34" charset="0"/>
              <a:cs typeface="Segoe UI" pitchFamily="34" charset="0"/>
            </a:endParaRPr>
          </a:p>
        </p:txBody>
      </p:sp>
      <p:sp>
        <p:nvSpPr>
          <p:cNvPr id="88" name="Oval 87"/>
          <p:cNvSpPr/>
          <p:nvPr/>
        </p:nvSpPr>
        <p:spPr bwMode="auto">
          <a:xfrm>
            <a:off x="10068196" y="3936954"/>
            <a:ext cx="897003" cy="897003"/>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448" kern="0" dirty="0">
              <a:solidFill>
                <a:schemeClr val="tx1"/>
              </a:solidFill>
              <a:ea typeface="Segoe UI" pitchFamily="34" charset="0"/>
              <a:cs typeface="Segoe UI" pitchFamily="34" charset="0"/>
            </a:endParaRPr>
          </a:p>
        </p:txBody>
      </p:sp>
      <p:sp>
        <p:nvSpPr>
          <p:cNvPr id="89" name="Oval 88"/>
          <p:cNvSpPr/>
          <p:nvPr/>
        </p:nvSpPr>
        <p:spPr bwMode="auto">
          <a:xfrm>
            <a:off x="6902327" y="2694855"/>
            <a:ext cx="1285982" cy="1285982"/>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448" kern="0" dirty="0">
              <a:solidFill>
                <a:schemeClr val="tx1"/>
              </a:solidFill>
              <a:ea typeface="Segoe UI" pitchFamily="34" charset="0"/>
              <a:cs typeface="Segoe UI" pitchFamily="34" charset="0"/>
            </a:endParaRPr>
          </a:p>
        </p:txBody>
      </p:sp>
      <p:cxnSp>
        <p:nvCxnSpPr>
          <p:cNvPr id="48" name="Straight Connector 47"/>
          <p:cNvCxnSpPr/>
          <p:nvPr/>
        </p:nvCxnSpPr>
        <p:spPr>
          <a:xfrm flipH="1" flipV="1">
            <a:off x="8773711" y="2671969"/>
            <a:ext cx="51539" cy="17410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82" idx="6"/>
          </p:cNvCxnSpPr>
          <p:nvPr/>
        </p:nvCxnSpPr>
        <p:spPr>
          <a:xfrm flipV="1">
            <a:off x="9428133" y="3164439"/>
            <a:ext cx="342820" cy="106853"/>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83" idx="4"/>
            <a:endCxn id="88" idx="0"/>
          </p:cNvCxnSpPr>
          <p:nvPr/>
        </p:nvCxnSpPr>
        <p:spPr>
          <a:xfrm>
            <a:off x="10494389" y="3595182"/>
            <a:ext cx="22309" cy="341772"/>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endCxn id="46" idx="3"/>
          </p:cNvCxnSpPr>
          <p:nvPr/>
        </p:nvCxnSpPr>
        <p:spPr>
          <a:xfrm flipV="1">
            <a:off x="7851639" y="2506528"/>
            <a:ext cx="261030" cy="271188"/>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8" name="Group 107"/>
          <p:cNvGrpSpPr/>
          <p:nvPr/>
        </p:nvGrpSpPr>
        <p:grpSpPr>
          <a:xfrm>
            <a:off x="8349258" y="4341046"/>
            <a:ext cx="997731" cy="1764613"/>
            <a:chOff x="7768802" y="4042774"/>
            <a:chExt cx="978256" cy="1730170"/>
          </a:xfrm>
        </p:grpSpPr>
        <p:sp>
          <p:nvSpPr>
            <p:cNvPr id="34" name="Freeform 33"/>
            <p:cNvSpPr>
              <a:spLocks noChangeArrowheads="1"/>
            </p:cNvSpPr>
            <p:nvPr/>
          </p:nvSpPr>
          <p:spPr bwMode="auto">
            <a:xfrm>
              <a:off x="8342246" y="4042774"/>
              <a:ext cx="404812" cy="404814"/>
            </a:xfrm>
            <a:custGeom>
              <a:avLst/>
              <a:gdLst>
                <a:gd name="connsiteX0" fmla="*/ 202407 w 404812"/>
                <a:gd name="connsiteY0" fmla="*/ 77787 h 404814"/>
                <a:gd name="connsiteX1" fmla="*/ 77788 w 404812"/>
                <a:gd name="connsiteY1" fmla="*/ 201612 h 404814"/>
                <a:gd name="connsiteX2" fmla="*/ 202407 w 404812"/>
                <a:gd name="connsiteY2" fmla="*/ 325437 h 404814"/>
                <a:gd name="connsiteX3" fmla="*/ 327026 w 404812"/>
                <a:gd name="connsiteY3" fmla="*/ 201612 h 404814"/>
                <a:gd name="connsiteX4" fmla="*/ 202407 w 404812"/>
                <a:gd name="connsiteY4" fmla="*/ 77787 h 404814"/>
                <a:gd name="connsiteX5" fmla="*/ 202406 w 404812"/>
                <a:gd name="connsiteY5" fmla="*/ 0 h 404814"/>
                <a:gd name="connsiteX6" fmla="*/ 404812 w 404812"/>
                <a:gd name="connsiteY6" fmla="*/ 202407 h 404814"/>
                <a:gd name="connsiteX7" fmla="*/ 202406 w 404812"/>
                <a:gd name="connsiteY7" fmla="*/ 404814 h 404814"/>
                <a:gd name="connsiteX8" fmla="*/ 0 w 404812"/>
                <a:gd name="connsiteY8" fmla="*/ 202407 h 404814"/>
                <a:gd name="connsiteX9" fmla="*/ 202406 w 404812"/>
                <a:gd name="connsiteY9" fmla="*/ 0 h 404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812" h="404814">
                  <a:moveTo>
                    <a:pt x="202407" y="77787"/>
                  </a:moveTo>
                  <a:cubicBezTo>
                    <a:pt x="133582" y="77787"/>
                    <a:pt x="77788" y="133225"/>
                    <a:pt x="77788" y="201612"/>
                  </a:cubicBezTo>
                  <a:cubicBezTo>
                    <a:pt x="77788" y="269999"/>
                    <a:pt x="133582" y="325437"/>
                    <a:pt x="202407" y="325437"/>
                  </a:cubicBezTo>
                  <a:cubicBezTo>
                    <a:pt x="271232" y="325437"/>
                    <a:pt x="327026" y="269999"/>
                    <a:pt x="327026" y="201612"/>
                  </a:cubicBezTo>
                  <a:cubicBezTo>
                    <a:pt x="327026" y="133225"/>
                    <a:pt x="271232" y="77787"/>
                    <a:pt x="202407" y="77787"/>
                  </a:cubicBezTo>
                  <a:close/>
                  <a:moveTo>
                    <a:pt x="202406" y="0"/>
                  </a:moveTo>
                  <a:cubicBezTo>
                    <a:pt x="314192" y="0"/>
                    <a:pt x="404812" y="90621"/>
                    <a:pt x="404812" y="202407"/>
                  </a:cubicBezTo>
                  <a:cubicBezTo>
                    <a:pt x="404812" y="314193"/>
                    <a:pt x="314192" y="404814"/>
                    <a:pt x="202406" y="404814"/>
                  </a:cubicBezTo>
                  <a:cubicBezTo>
                    <a:pt x="90620" y="404814"/>
                    <a:pt x="0" y="314193"/>
                    <a:pt x="0" y="202407"/>
                  </a:cubicBezTo>
                  <a:cubicBezTo>
                    <a:pt x="0" y="90621"/>
                    <a:pt x="90620" y="0"/>
                    <a:pt x="202406" y="0"/>
                  </a:cubicBezTo>
                  <a:close/>
                </a:path>
              </a:pathLst>
            </a:custGeom>
            <a:solidFill>
              <a:schemeClr val="bg1"/>
            </a:solidFill>
            <a:ln w="47625">
              <a:solidFill>
                <a:schemeClr val="tx1"/>
              </a:solidFill>
            </a:ln>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ysClr val="windowText" lastClr="000000"/>
                </a:solidFill>
              </a:endParaRPr>
            </a:p>
          </p:txBody>
        </p:sp>
        <p:sp>
          <p:nvSpPr>
            <p:cNvPr id="35" name="Freeform 34"/>
            <p:cNvSpPr>
              <a:spLocks noEditPoints="1"/>
            </p:cNvSpPr>
            <p:nvPr/>
          </p:nvSpPr>
          <p:spPr bwMode="auto">
            <a:xfrm>
              <a:off x="7911240" y="4553951"/>
              <a:ext cx="633412" cy="334963"/>
            </a:xfrm>
            <a:custGeom>
              <a:avLst/>
              <a:gdLst>
                <a:gd name="T0" fmla="*/ 183 w 291"/>
                <a:gd name="T1" fmla="*/ 154 h 154"/>
                <a:gd name="T2" fmla="*/ 89 w 291"/>
                <a:gd name="T3" fmla="*/ 93 h 154"/>
                <a:gd name="T4" fmla="*/ 9 w 291"/>
                <a:gd name="T5" fmla="*/ 34 h 154"/>
                <a:gd name="T6" fmla="*/ 6 w 291"/>
                <a:gd name="T7" fmla="*/ 9 h 154"/>
                <a:gd name="T8" fmla="*/ 31 w 291"/>
                <a:gd name="T9" fmla="*/ 6 h 154"/>
                <a:gd name="T10" fmla="*/ 181 w 291"/>
                <a:gd name="T11" fmla="*/ 114 h 154"/>
                <a:gd name="T12" fmla="*/ 258 w 291"/>
                <a:gd name="T13" fmla="*/ 39 h 154"/>
                <a:gd name="T14" fmla="*/ 284 w 291"/>
                <a:gd name="T15" fmla="*/ 40 h 154"/>
                <a:gd name="T16" fmla="*/ 283 w 291"/>
                <a:gd name="T17" fmla="*/ 65 h 154"/>
                <a:gd name="T18" fmla="*/ 198 w 291"/>
                <a:gd name="T19" fmla="*/ 147 h 154"/>
                <a:gd name="T20" fmla="*/ 187 w 291"/>
                <a:gd name="T21" fmla="*/ 154 h 154"/>
                <a:gd name="T22" fmla="*/ 183 w 291"/>
                <a:gd name="T23" fmla="*/ 154 h 154"/>
                <a:gd name="T24" fmla="*/ 199 w 291"/>
                <a:gd name="T25" fmla="*/ 146 h 154"/>
                <a:gd name="T26" fmla="*/ 198 w 291"/>
                <a:gd name="T27" fmla="*/ 147 h 154"/>
                <a:gd name="T28" fmla="*/ 199 w 291"/>
                <a:gd name="T29" fmla="*/ 146 h 154"/>
                <a:gd name="T30" fmla="*/ 171 w 291"/>
                <a:gd name="T31" fmla="*/ 123 h 154"/>
                <a:gd name="T32" fmla="*/ 169 w 291"/>
                <a:gd name="T33" fmla="*/ 126 h 154"/>
                <a:gd name="T34" fmla="*/ 171 w 291"/>
                <a:gd name="T35" fmla="*/ 123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1" h="154">
                  <a:moveTo>
                    <a:pt x="183" y="154"/>
                  </a:moveTo>
                  <a:cubicBezTo>
                    <a:pt x="175" y="154"/>
                    <a:pt x="163" y="147"/>
                    <a:pt x="89" y="93"/>
                  </a:cubicBezTo>
                  <a:cubicBezTo>
                    <a:pt x="49" y="64"/>
                    <a:pt x="10" y="35"/>
                    <a:pt x="9" y="34"/>
                  </a:cubicBezTo>
                  <a:cubicBezTo>
                    <a:pt x="1" y="29"/>
                    <a:pt x="0" y="17"/>
                    <a:pt x="6" y="9"/>
                  </a:cubicBezTo>
                  <a:cubicBezTo>
                    <a:pt x="11" y="1"/>
                    <a:pt x="23" y="0"/>
                    <a:pt x="31" y="6"/>
                  </a:cubicBezTo>
                  <a:cubicBezTo>
                    <a:pt x="81" y="43"/>
                    <a:pt x="154" y="96"/>
                    <a:pt x="181" y="114"/>
                  </a:cubicBezTo>
                  <a:cubicBezTo>
                    <a:pt x="192" y="103"/>
                    <a:pt x="214" y="81"/>
                    <a:pt x="258" y="39"/>
                  </a:cubicBezTo>
                  <a:cubicBezTo>
                    <a:pt x="265" y="32"/>
                    <a:pt x="277" y="32"/>
                    <a:pt x="284" y="40"/>
                  </a:cubicBezTo>
                  <a:cubicBezTo>
                    <a:pt x="291" y="47"/>
                    <a:pt x="290" y="58"/>
                    <a:pt x="283" y="65"/>
                  </a:cubicBezTo>
                  <a:cubicBezTo>
                    <a:pt x="253" y="94"/>
                    <a:pt x="204" y="141"/>
                    <a:pt x="198" y="147"/>
                  </a:cubicBezTo>
                  <a:cubicBezTo>
                    <a:pt x="195" y="151"/>
                    <a:pt x="191" y="153"/>
                    <a:pt x="187" y="154"/>
                  </a:cubicBezTo>
                  <a:cubicBezTo>
                    <a:pt x="186" y="154"/>
                    <a:pt x="184" y="154"/>
                    <a:pt x="183" y="154"/>
                  </a:cubicBezTo>
                  <a:close/>
                  <a:moveTo>
                    <a:pt x="199" y="146"/>
                  </a:moveTo>
                  <a:cubicBezTo>
                    <a:pt x="199" y="146"/>
                    <a:pt x="198" y="147"/>
                    <a:pt x="198" y="147"/>
                  </a:cubicBezTo>
                  <a:cubicBezTo>
                    <a:pt x="199" y="147"/>
                    <a:pt x="199" y="146"/>
                    <a:pt x="199" y="146"/>
                  </a:cubicBezTo>
                  <a:close/>
                  <a:moveTo>
                    <a:pt x="171" y="123"/>
                  </a:moveTo>
                  <a:cubicBezTo>
                    <a:pt x="171" y="124"/>
                    <a:pt x="170" y="125"/>
                    <a:pt x="169" y="126"/>
                  </a:cubicBezTo>
                  <a:cubicBezTo>
                    <a:pt x="170" y="125"/>
                    <a:pt x="170" y="124"/>
                    <a:pt x="171" y="123"/>
                  </a:cubicBezTo>
                  <a:close/>
                </a:path>
              </a:pathLst>
            </a:custGeom>
            <a:solidFill>
              <a:schemeClr val="bg1"/>
            </a:solidFill>
            <a:ln w="47625">
              <a:solidFill>
                <a:schemeClr val="tx1"/>
              </a:solid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6" name="Freeform 35"/>
            <p:cNvSpPr>
              <a:spLocks/>
            </p:cNvSpPr>
            <p:nvPr/>
          </p:nvSpPr>
          <p:spPr bwMode="auto">
            <a:xfrm>
              <a:off x="8368440" y="4447588"/>
              <a:ext cx="357187" cy="757238"/>
            </a:xfrm>
            <a:custGeom>
              <a:avLst/>
              <a:gdLst>
                <a:gd name="T0" fmla="*/ 82 w 164"/>
                <a:gd name="T1" fmla="*/ 348 h 348"/>
                <a:gd name="T2" fmla="*/ 61 w 164"/>
                <a:gd name="T3" fmla="*/ 346 h 348"/>
                <a:gd name="T4" fmla="*/ 48 w 164"/>
                <a:gd name="T5" fmla="*/ 324 h 348"/>
                <a:gd name="T6" fmla="*/ 70 w 164"/>
                <a:gd name="T7" fmla="*/ 311 h 348"/>
                <a:gd name="T8" fmla="*/ 82 w 164"/>
                <a:gd name="T9" fmla="*/ 312 h 348"/>
                <a:gd name="T10" fmla="*/ 128 w 164"/>
                <a:gd name="T11" fmla="*/ 266 h 348"/>
                <a:gd name="T12" fmla="*/ 128 w 164"/>
                <a:gd name="T13" fmla="*/ 82 h 348"/>
                <a:gd name="T14" fmla="*/ 82 w 164"/>
                <a:gd name="T15" fmla="*/ 36 h 348"/>
                <a:gd name="T16" fmla="*/ 36 w 164"/>
                <a:gd name="T17" fmla="*/ 82 h 348"/>
                <a:gd name="T18" fmla="*/ 18 w 164"/>
                <a:gd name="T19" fmla="*/ 100 h 348"/>
                <a:gd name="T20" fmla="*/ 0 w 164"/>
                <a:gd name="T21" fmla="*/ 82 h 348"/>
                <a:gd name="T22" fmla="*/ 82 w 164"/>
                <a:gd name="T23" fmla="*/ 0 h 348"/>
                <a:gd name="T24" fmla="*/ 164 w 164"/>
                <a:gd name="T25" fmla="*/ 82 h 348"/>
                <a:gd name="T26" fmla="*/ 164 w 164"/>
                <a:gd name="T27" fmla="*/ 266 h 348"/>
                <a:gd name="T28" fmla="*/ 82 w 164"/>
                <a:gd name="T29" fmla="*/ 34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4" h="348">
                  <a:moveTo>
                    <a:pt x="82" y="348"/>
                  </a:moveTo>
                  <a:cubicBezTo>
                    <a:pt x="75" y="348"/>
                    <a:pt x="68" y="347"/>
                    <a:pt x="61" y="346"/>
                  </a:cubicBezTo>
                  <a:cubicBezTo>
                    <a:pt x="51" y="343"/>
                    <a:pt x="45" y="333"/>
                    <a:pt x="48" y="324"/>
                  </a:cubicBezTo>
                  <a:cubicBezTo>
                    <a:pt x="51" y="314"/>
                    <a:pt x="60" y="308"/>
                    <a:pt x="70" y="311"/>
                  </a:cubicBezTo>
                  <a:cubicBezTo>
                    <a:pt x="74" y="312"/>
                    <a:pt x="78" y="312"/>
                    <a:pt x="82" y="312"/>
                  </a:cubicBezTo>
                  <a:cubicBezTo>
                    <a:pt x="107" y="312"/>
                    <a:pt x="128" y="292"/>
                    <a:pt x="128" y="266"/>
                  </a:cubicBezTo>
                  <a:cubicBezTo>
                    <a:pt x="128" y="82"/>
                    <a:pt x="128" y="82"/>
                    <a:pt x="128" y="82"/>
                  </a:cubicBezTo>
                  <a:cubicBezTo>
                    <a:pt x="128" y="57"/>
                    <a:pt x="107" y="36"/>
                    <a:pt x="82" y="36"/>
                  </a:cubicBezTo>
                  <a:cubicBezTo>
                    <a:pt x="57" y="36"/>
                    <a:pt x="36" y="57"/>
                    <a:pt x="36" y="82"/>
                  </a:cubicBezTo>
                  <a:cubicBezTo>
                    <a:pt x="36" y="92"/>
                    <a:pt x="28" y="100"/>
                    <a:pt x="18" y="100"/>
                  </a:cubicBezTo>
                  <a:cubicBezTo>
                    <a:pt x="8" y="100"/>
                    <a:pt x="0" y="92"/>
                    <a:pt x="0" y="82"/>
                  </a:cubicBezTo>
                  <a:cubicBezTo>
                    <a:pt x="0" y="37"/>
                    <a:pt x="37" y="0"/>
                    <a:pt x="82" y="0"/>
                  </a:cubicBezTo>
                  <a:cubicBezTo>
                    <a:pt x="127" y="0"/>
                    <a:pt x="164" y="37"/>
                    <a:pt x="164" y="82"/>
                  </a:cubicBezTo>
                  <a:cubicBezTo>
                    <a:pt x="164" y="266"/>
                    <a:pt x="164" y="266"/>
                    <a:pt x="164" y="266"/>
                  </a:cubicBezTo>
                  <a:cubicBezTo>
                    <a:pt x="164" y="312"/>
                    <a:pt x="127" y="348"/>
                    <a:pt x="82" y="348"/>
                  </a:cubicBezTo>
                  <a:close/>
                </a:path>
              </a:pathLst>
            </a:custGeom>
            <a:solidFill>
              <a:schemeClr val="bg1"/>
            </a:solidFill>
            <a:ln w="47625">
              <a:solidFill>
                <a:schemeClr val="tx1"/>
              </a:solid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cxnSp>
          <p:nvCxnSpPr>
            <p:cNvPr id="38" name="Straight Connector 37"/>
            <p:cNvCxnSpPr/>
            <p:nvPr/>
          </p:nvCxnSpPr>
          <p:spPr>
            <a:xfrm flipH="1">
              <a:off x="8418940" y="4852402"/>
              <a:ext cx="11186" cy="920542"/>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8611357" y="5148099"/>
              <a:ext cx="7056" cy="624845"/>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0" name="Group 99"/>
            <p:cNvGrpSpPr/>
            <p:nvPr/>
          </p:nvGrpSpPr>
          <p:grpSpPr>
            <a:xfrm>
              <a:off x="7768802" y="4185293"/>
              <a:ext cx="229896" cy="369406"/>
              <a:chOff x="8945393" y="5397566"/>
              <a:chExt cx="449432" cy="722166"/>
            </a:xfrm>
            <a:solidFill>
              <a:schemeClr val="accent1"/>
            </a:solidFill>
          </p:grpSpPr>
          <p:sp>
            <p:nvSpPr>
              <p:cNvPr id="104" name="Rectangle 195"/>
              <p:cNvSpPr>
                <a:spLocks noChangeArrowheads="1"/>
              </p:cNvSpPr>
              <p:nvPr/>
            </p:nvSpPr>
            <p:spPr bwMode="auto">
              <a:xfrm>
                <a:off x="8968436" y="5935350"/>
                <a:ext cx="403336" cy="46096"/>
              </a:xfrm>
              <a:prstGeom prst="rect">
                <a:avLst/>
              </a:prstGeom>
              <a:grpFill/>
              <a:ln w="6350">
                <a:noFill/>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05" name="Freeform 196"/>
              <p:cNvSpPr>
                <a:spLocks/>
              </p:cNvSpPr>
              <p:nvPr/>
            </p:nvSpPr>
            <p:spPr bwMode="auto">
              <a:xfrm>
                <a:off x="9106723" y="6004494"/>
                <a:ext cx="126763" cy="46096"/>
              </a:xfrm>
              <a:custGeom>
                <a:avLst/>
                <a:gdLst>
                  <a:gd name="T0" fmla="*/ 54 w 66"/>
                  <a:gd name="T1" fmla="*/ 24 h 24"/>
                  <a:gd name="T2" fmla="*/ 12 w 66"/>
                  <a:gd name="T3" fmla="*/ 24 h 24"/>
                  <a:gd name="T4" fmla="*/ 12 w 66"/>
                  <a:gd name="T5" fmla="*/ 24 h 24"/>
                  <a:gd name="T6" fmla="*/ 8 w 66"/>
                  <a:gd name="T7" fmla="*/ 24 h 24"/>
                  <a:gd name="T8" fmla="*/ 4 w 66"/>
                  <a:gd name="T9" fmla="*/ 22 h 24"/>
                  <a:gd name="T10" fmla="*/ 2 w 66"/>
                  <a:gd name="T11" fmla="*/ 18 h 24"/>
                  <a:gd name="T12" fmla="*/ 0 w 66"/>
                  <a:gd name="T13" fmla="*/ 12 h 24"/>
                  <a:gd name="T14" fmla="*/ 0 w 66"/>
                  <a:gd name="T15" fmla="*/ 12 h 24"/>
                  <a:gd name="T16" fmla="*/ 2 w 66"/>
                  <a:gd name="T17" fmla="*/ 8 h 24"/>
                  <a:gd name="T18" fmla="*/ 4 w 66"/>
                  <a:gd name="T19" fmla="*/ 4 h 24"/>
                  <a:gd name="T20" fmla="*/ 8 w 66"/>
                  <a:gd name="T21" fmla="*/ 2 h 24"/>
                  <a:gd name="T22" fmla="*/ 12 w 66"/>
                  <a:gd name="T23" fmla="*/ 0 h 24"/>
                  <a:gd name="T24" fmla="*/ 54 w 66"/>
                  <a:gd name="T25" fmla="*/ 0 h 24"/>
                  <a:gd name="T26" fmla="*/ 54 w 66"/>
                  <a:gd name="T27" fmla="*/ 0 h 24"/>
                  <a:gd name="T28" fmla="*/ 58 w 66"/>
                  <a:gd name="T29" fmla="*/ 2 h 24"/>
                  <a:gd name="T30" fmla="*/ 62 w 66"/>
                  <a:gd name="T31" fmla="*/ 4 h 24"/>
                  <a:gd name="T32" fmla="*/ 66 w 66"/>
                  <a:gd name="T33" fmla="*/ 8 h 24"/>
                  <a:gd name="T34" fmla="*/ 66 w 66"/>
                  <a:gd name="T35" fmla="*/ 12 h 24"/>
                  <a:gd name="T36" fmla="*/ 66 w 66"/>
                  <a:gd name="T37" fmla="*/ 12 h 24"/>
                  <a:gd name="T38" fmla="*/ 66 w 66"/>
                  <a:gd name="T39" fmla="*/ 18 h 24"/>
                  <a:gd name="T40" fmla="*/ 62 w 66"/>
                  <a:gd name="T41" fmla="*/ 22 h 24"/>
                  <a:gd name="T42" fmla="*/ 58 w 66"/>
                  <a:gd name="T43" fmla="*/ 24 h 24"/>
                  <a:gd name="T44" fmla="*/ 54 w 66"/>
                  <a:gd name="T45" fmla="*/ 24 h 24"/>
                  <a:gd name="T46" fmla="*/ 54 w 66"/>
                  <a:gd name="T4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 h="24">
                    <a:moveTo>
                      <a:pt x="54" y="24"/>
                    </a:moveTo>
                    <a:lnTo>
                      <a:pt x="12" y="24"/>
                    </a:lnTo>
                    <a:lnTo>
                      <a:pt x="12" y="24"/>
                    </a:lnTo>
                    <a:lnTo>
                      <a:pt x="8" y="24"/>
                    </a:lnTo>
                    <a:lnTo>
                      <a:pt x="4" y="22"/>
                    </a:lnTo>
                    <a:lnTo>
                      <a:pt x="2" y="18"/>
                    </a:lnTo>
                    <a:lnTo>
                      <a:pt x="0" y="12"/>
                    </a:lnTo>
                    <a:lnTo>
                      <a:pt x="0" y="12"/>
                    </a:lnTo>
                    <a:lnTo>
                      <a:pt x="2" y="8"/>
                    </a:lnTo>
                    <a:lnTo>
                      <a:pt x="4" y="4"/>
                    </a:lnTo>
                    <a:lnTo>
                      <a:pt x="8" y="2"/>
                    </a:lnTo>
                    <a:lnTo>
                      <a:pt x="12" y="0"/>
                    </a:lnTo>
                    <a:lnTo>
                      <a:pt x="54" y="0"/>
                    </a:lnTo>
                    <a:lnTo>
                      <a:pt x="54" y="0"/>
                    </a:lnTo>
                    <a:lnTo>
                      <a:pt x="58" y="2"/>
                    </a:lnTo>
                    <a:lnTo>
                      <a:pt x="62" y="4"/>
                    </a:lnTo>
                    <a:lnTo>
                      <a:pt x="66" y="8"/>
                    </a:lnTo>
                    <a:lnTo>
                      <a:pt x="66" y="12"/>
                    </a:lnTo>
                    <a:lnTo>
                      <a:pt x="66" y="12"/>
                    </a:lnTo>
                    <a:lnTo>
                      <a:pt x="66" y="18"/>
                    </a:lnTo>
                    <a:lnTo>
                      <a:pt x="62" y="22"/>
                    </a:lnTo>
                    <a:lnTo>
                      <a:pt x="58" y="24"/>
                    </a:lnTo>
                    <a:lnTo>
                      <a:pt x="54" y="24"/>
                    </a:lnTo>
                    <a:lnTo>
                      <a:pt x="54" y="24"/>
                    </a:lnTo>
                    <a:close/>
                  </a:path>
                </a:pathLst>
              </a:custGeom>
              <a:grpFill/>
              <a:ln w="6350">
                <a:no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06" name="Freeform 199"/>
              <p:cNvSpPr>
                <a:spLocks noEditPoints="1"/>
              </p:cNvSpPr>
              <p:nvPr/>
            </p:nvSpPr>
            <p:spPr bwMode="auto">
              <a:xfrm>
                <a:off x="8945393" y="5397566"/>
                <a:ext cx="449432" cy="722166"/>
              </a:xfrm>
              <a:custGeom>
                <a:avLst/>
                <a:gdLst>
                  <a:gd name="T0" fmla="*/ 202 w 234"/>
                  <a:gd name="T1" fmla="*/ 376 h 376"/>
                  <a:gd name="T2" fmla="*/ 32 w 234"/>
                  <a:gd name="T3" fmla="*/ 376 h 376"/>
                  <a:gd name="T4" fmla="*/ 32 w 234"/>
                  <a:gd name="T5" fmla="*/ 376 h 376"/>
                  <a:gd name="T6" fmla="*/ 26 w 234"/>
                  <a:gd name="T7" fmla="*/ 374 h 376"/>
                  <a:gd name="T8" fmla="*/ 20 w 234"/>
                  <a:gd name="T9" fmla="*/ 372 h 376"/>
                  <a:gd name="T10" fmla="*/ 10 w 234"/>
                  <a:gd name="T11" fmla="*/ 366 h 376"/>
                  <a:gd name="T12" fmla="*/ 2 w 234"/>
                  <a:gd name="T13" fmla="*/ 356 h 376"/>
                  <a:gd name="T14" fmla="*/ 2 w 234"/>
                  <a:gd name="T15" fmla="*/ 350 h 376"/>
                  <a:gd name="T16" fmla="*/ 0 w 234"/>
                  <a:gd name="T17" fmla="*/ 344 h 376"/>
                  <a:gd name="T18" fmla="*/ 0 w 234"/>
                  <a:gd name="T19" fmla="*/ 32 h 376"/>
                  <a:gd name="T20" fmla="*/ 0 w 234"/>
                  <a:gd name="T21" fmla="*/ 32 h 376"/>
                  <a:gd name="T22" fmla="*/ 2 w 234"/>
                  <a:gd name="T23" fmla="*/ 24 h 376"/>
                  <a:gd name="T24" fmla="*/ 2 w 234"/>
                  <a:gd name="T25" fmla="*/ 18 h 376"/>
                  <a:gd name="T26" fmla="*/ 10 w 234"/>
                  <a:gd name="T27" fmla="*/ 8 h 376"/>
                  <a:gd name="T28" fmla="*/ 20 w 234"/>
                  <a:gd name="T29" fmla="*/ 2 h 376"/>
                  <a:gd name="T30" fmla="*/ 26 w 234"/>
                  <a:gd name="T31" fmla="*/ 0 h 376"/>
                  <a:gd name="T32" fmla="*/ 32 w 234"/>
                  <a:gd name="T33" fmla="*/ 0 h 376"/>
                  <a:gd name="T34" fmla="*/ 202 w 234"/>
                  <a:gd name="T35" fmla="*/ 0 h 376"/>
                  <a:gd name="T36" fmla="*/ 202 w 234"/>
                  <a:gd name="T37" fmla="*/ 0 h 376"/>
                  <a:gd name="T38" fmla="*/ 208 w 234"/>
                  <a:gd name="T39" fmla="*/ 0 h 376"/>
                  <a:gd name="T40" fmla="*/ 214 w 234"/>
                  <a:gd name="T41" fmla="*/ 2 h 376"/>
                  <a:gd name="T42" fmla="*/ 224 w 234"/>
                  <a:gd name="T43" fmla="*/ 8 h 376"/>
                  <a:gd name="T44" fmla="*/ 232 w 234"/>
                  <a:gd name="T45" fmla="*/ 18 h 376"/>
                  <a:gd name="T46" fmla="*/ 234 w 234"/>
                  <a:gd name="T47" fmla="*/ 24 h 376"/>
                  <a:gd name="T48" fmla="*/ 234 w 234"/>
                  <a:gd name="T49" fmla="*/ 32 h 376"/>
                  <a:gd name="T50" fmla="*/ 234 w 234"/>
                  <a:gd name="T51" fmla="*/ 344 h 376"/>
                  <a:gd name="T52" fmla="*/ 234 w 234"/>
                  <a:gd name="T53" fmla="*/ 344 h 376"/>
                  <a:gd name="T54" fmla="*/ 234 w 234"/>
                  <a:gd name="T55" fmla="*/ 350 h 376"/>
                  <a:gd name="T56" fmla="*/ 232 w 234"/>
                  <a:gd name="T57" fmla="*/ 356 h 376"/>
                  <a:gd name="T58" fmla="*/ 224 w 234"/>
                  <a:gd name="T59" fmla="*/ 366 h 376"/>
                  <a:gd name="T60" fmla="*/ 214 w 234"/>
                  <a:gd name="T61" fmla="*/ 372 h 376"/>
                  <a:gd name="T62" fmla="*/ 208 w 234"/>
                  <a:gd name="T63" fmla="*/ 374 h 376"/>
                  <a:gd name="T64" fmla="*/ 202 w 234"/>
                  <a:gd name="T65" fmla="*/ 376 h 376"/>
                  <a:gd name="T66" fmla="*/ 202 w 234"/>
                  <a:gd name="T67" fmla="*/ 376 h 376"/>
                  <a:gd name="T68" fmla="*/ 32 w 234"/>
                  <a:gd name="T69" fmla="*/ 24 h 376"/>
                  <a:gd name="T70" fmla="*/ 32 w 234"/>
                  <a:gd name="T71" fmla="*/ 24 h 376"/>
                  <a:gd name="T72" fmla="*/ 30 w 234"/>
                  <a:gd name="T73" fmla="*/ 24 h 376"/>
                  <a:gd name="T74" fmla="*/ 26 w 234"/>
                  <a:gd name="T75" fmla="*/ 26 h 376"/>
                  <a:gd name="T76" fmla="*/ 26 w 234"/>
                  <a:gd name="T77" fmla="*/ 28 h 376"/>
                  <a:gd name="T78" fmla="*/ 24 w 234"/>
                  <a:gd name="T79" fmla="*/ 32 h 376"/>
                  <a:gd name="T80" fmla="*/ 24 w 234"/>
                  <a:gd name="T81" fmla="*/ 344 h 376"/>
                  <a:gd name="T82" fmla="*/ 24 w 234"/>
                  <a:gd name="T83" fmla="*/ 344 h 376"/>
                  <a:gd name="T84" fmla="*/ 26 w 234"/>
                  <a:gd name="T85" fmla="*/ 346 h 376"/>
                  <a:gd name="T86" fmla="*/ 26 w 234"/>
                  <a:gd name="T87" fmla="*/ 350 h 376"/>
                  <a:gd name="T88" fmla="*/ 30 w 234"/>
                  <a:gd name="T89" fmla="*/ 350 h 376"/>
                  <a:gd name="T90" fmla="*/ 32 w 234"/>
                  <a:gd name="T91" fmla="*/ 352 h 376"/>
                  <a:gd name="T92" fmla="*/ 202 w 234"/>
                  <a:gd name="T93" fmla="*/ 352 h 376"/>
                  <a:gd name="T94" fmla="*/ 202 w 234"/>
                  <a:gd name="T95" fmla="*/ 352 h 376"/>
                  <a:gd name="T96" fmla="*/ 206 w 234"/>
                  <a:gd name="T97" fmla="*/ 350 h 376"/>
                  <a:gd name="T98" fmla="*/ 208 w 234"/>
                  <a:gd name="T99" fmla="*/ 350 h 376"/>
                  <a:gd name="T100" fmla="*/ 210 w 234"/>
                  <a:gd name="T101" fmla="*/ 346 h 376"/>
                  <a:gd name="T102" fmla="*/ 210 w 234"/>
                  <a:gd name="T103" fmla="*/ 344 h 376"/>
                  <a:gd name="T104" fmla="*/ 210 w 234"/>
                  <a:gd name="T105" fmla="*/ 32 h 376"/>
                  <a:gd name="T106" fmla="*/ 210 w 234"/>
                  <a:gd name="T107" fmla="*/ 32 h 376"/>
                  <a:gd name="T108" fmla="*/ 210 w 234"/>
                  <a:gd name="T109" fmla="*/ 28 h 376"/>
                  <a:gd name="T110" fmla="*/ 208 w 234"/>
                  <a:gd name="T111" fmla="*/ 26 h 376"/>
                  <a:gd name="T112" fmla="*/ 206 w 234"/>
                  <a:gd name="T113" fmla="*/ 24 h 376"/>
                  <a:gd name="T114" fmla="*/ 202 w 234"/>
                  <a:gd name="T115" fmla="*/ 24 h 376"/>
                  <a:gd name="T116" fmla="*/ 32 w 234"/>
                  <a:gd name="T117" fmla="*/ 24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4" h="376">
                    <a:moveTo>
                      <a:pt x="202" y="376"/>
                    </a:moveTo>
                    <a:lnTo>
                      <a:pt x="32" y="376"/>
                    </a:lnTo>
                    <a:lnTo>
                      <a:pt x="32" y="376"/>
                    </a:lnTo>
                    <a:lnTo>
                      <a:pt x="26" y="374"/>
                    </a:lnTo>
                    <a:lnTo>
                      <a:pt x="20" y="372"/>
                    </a:lnTo>
                    <a:lnTo>
                      <a:pt x="10" y="366"/>
                    </a:lnTo>
                    <a:lnTo>
                      <a:pt x="2" y="356"/>
                    </a:lnTo>
                    <a:lnTo>
                      <a:pt x="2" y="350"/>
                    </a:lnTo>
                    <a:lnTo>
                      <a:pt x="0" y="344"/>
                    </a:lnTo>
                    <a:lnTo>
                      <a:pt x="0" y="32"/>
                    </a:lnTo>
                    <a:lnTo>
                      <a:pt x="0" y="32"/>
                    </a:lnTo>
                    <a:lnTo>
                      <a:pt x="2" y="24"/>
                    </a:lnTo>
                    <a:lnTo>
                      <a:pt x="2" y="18"/>
                    </a:lnTo>
                    <a:lnTo>
                      <a:pt x="10" y="8"/>
                    </a:lnTo>
                    <a:lnTo>
                      <a:pt x="20" y="2"/>
                    </a:lnTo>
                    <a:lnTo>
                      <a:pt x="26" y="0"/>
                    </a:lnTo>
                    <a:lnTo>
                      <a:pt x="32" y="0"/>
                    </a:lnTo>
                    <a:lnTo>
                      <a:pt x="202" y="0"/>
                    </a:lnTo>
                    <a:lnTo>
                      <a:pt x="202" y="0"/>
                    </a:lnTo>
                    <a:lnTo>
                      <a:pt x="208" y="0"/>
                    </a:lnTo>
                    <a:lnTo>
                      <a:pt x="214" y="2"/>
                    </a:lnTo>
                    <a:lnTo>
                      <a:pt x="224" y="8"/>
                    </a:lnTo>
                    <a:lnTo>
                      <a:pt x="232" y="18"/>
                    </a:lnTo>
                    <a:lnTo>
                      <a:pt x="234" y="24"/>
                    </a:lnTo>
                    <a:lnTo>
                      <a:pt x="234" y="32"/>
                    </a:lnTo>
                    <a:lnTo>
                      <a:pt x="234" y="344"/>
                    </a:lnTo>
                    <a:lnTo>
                      <a:pt x="234" y="344"/>
                    </a:lnTo>
                    <a:lnTo>
                      <a:pt x="234" y="350"/>
                    </a:lnTo>
                    <a:lnTo>
                      <a:pt x="232" y="356"/>
                    </a:lnTo>
                    <a:lnTo>
                      <a:pt x="224" y="366"/>
                    </a:lnTo>
                    <a:lnTo>
                      <a:pt x="214" y="372"/>
                    </a:lnTo>
                    <a:lnTo>
                      <a:pt x="208" y="374"/>
                    </a:lnTo>
                    <a:lnTo>
                      <a:pt x="202" y="376"/>
                    </a:lnTo>
                    <a:lnTo>
                      <a:pt x="202" y="376"/>
                    </a:lnTo>
                    <a:close/>
                    <a:moveTo>
                      <a:pt x="32" y="24"/>
                    </a:moveTo>
                    <a:lnTo>
                      <a:pt x="32" y="24"/>
                    </a:lnTo>
                    <a:lnTo>
                      <a:pt x="30" y="24"/>
                    </a:lnTo>
                    <a:lnTo>
                      <a:pt x="26" y="26"/>
                    </a:lnTo>
                    <a:lnTo>
                      <a:pt x="26" y="28"/>
                    </a:lnTo>
                    <a:lnTo>
                      <a:pt x="24" y="32"/>
                    </a:lnTo>
                    <a:lnTo>
                      <a:pt x="24" y="344"/>
                    </a:lnTo>
                    <a:lnTo>
                      <a:pt x="24" y="344"/>
                    </a:lnTo>
                    <a:lnTo>
                      <a:pt x="26" y="346"/>
                    </a:lnTo>
                    <a:lnTo>
                      <a:pt x="26" y="350"/>
                    </a:lnTo>
                    <a:lnTo>
                      <a:pt x="30" y="350"/>
                    </a:lnTo>
                    <a:lnTo>
                      <a:pt x="32" y="352"/>
                    </a:lnTo>
                    <a:lnTo>
                      <a:pt x="202" y="352"/>
                    </a:lnTo>
                    <a:lnTo>
                      <a:pt x="202" y="352"/>
                    </a:lnTo>
                    <a:lnTo>
                      <a:pt x="206" y="350"/>
                    </a:lnTo>
                    <a:lnTo>
                      <a:pt x="208" y="350"/>
                    </a:lnTo>
                    <a:lnTo>
                      <a:pt x="210" y="346"/>
                    </a:lnTo>
                    <a:lnTo>
                      <a:pt x="210" y="344"/>
                    </a:lnTo>
                    <a:lnTo>
                      <a:pt x="210" y="32"/>
                    </a:lnTo>
                    <a:lnTo>
                      <a:pt x="210" y="32"/>
                    </a:lnTo>
                    <a:lnTo>
                      <a:pt x="210" y="28"/>
                    </a:lnTo>
                    <a:lnTo>
                      <a:pt x="208" y="26"/>
                    </a:lnTo>
                    <a:lnTo>
                      <a:pt x="206" y="24"/>
                    </a:lnTo>
                    <a:lnTo>
                      <a:pt x="202" y="24"/>
                    </a:lnTo>
                    <a:lnTo>
                      <a:pt x="32" y="24"/>
                    </a:lnTo>
                    <a:close/>
                  </a:path>
                </a:pathLst>
              </a:custGeom>
              <a:grpFill/>
              <a:ln w="6350">
                <a:no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sp>
        <p:nvSpPr>
          <p:cNvPr id="114" name="Oval 113"/>
          <p:cNvSpPr/>
          <p:nvPr/>
        </p:nvSpPr>
        <p:spPr bwMode="auto">
          <a:xfrm>
            <a:off x="8088579" y="4307387"/>
            <a:ext cx="734769" cy="734769"/>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448" kern="0" dirty="0">
              <a:solidFill>
                <a:schemeClr val="tx1"/>
              </a:solidFill>
              <a:ea typeface="Segoe UI" pitchFamily="34" charset="0"/>
              <a:cs typeface="Segoe UI" pitchFamily="34" charset="0"/>
            </a:endParaRPr>
          </a:p>
        </p:txBody>
      </p:sp>
      <p:cxnSp>
        <p:nvCxnSpPr>
          <p:cNvPr id="111" name="Straight Connector 110"/>
          <p:cNvCxnSpPr/>
          <p:nvPr/>
        </p:nvCxnSpPr>
        <p:spPr>
          <a:xfrm>
            <a:off x="9770953" y="4341046"/>
            <a:ext cx="932603" cy="93260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a:stCxn id="114" idx="1"/>
          </p:cNvCxnSpPr>
          <p:nvPr/>
        </p:nvCxnSpPr>
        <p:spPr>
          <a:xfrm flipH="1" flipV="1">
            <a:off x="7826936" y="3886615"/>
            <a:ext cx="369247" cy="528376"/>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24009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Transform data into intelligent action with</a:t>
            </a:r>
            <a:br>
              <a:rPr lang="en-US" dirty="0"/>
            </a:br>
            <a:r>
              <a:rPr lang="en-US" dirty="0"/>
              <a:t>Cortana Intelligence</a:t>
            </a:r>
          </a:p>
        </p:txBody>
      </p:sp>
      <p:sp>
        <p:nvSpPr>
          <p:cNvPr id="6" name="Rectangle 5"/>
          <p:cNvSpPr/>
          <p:nvPr/>
        </p:nvSpPr>
        <p:spPr bwMode="auto">
          <a:xfrm>
            <a:off x="8500786" y="5992051"/>
            <a:ext cx="4001796" cy="4464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endParaRPr lang="en-US" sz="3264" kern="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4" name="Arc 43"/>
          <p:cNvSpPr/>
          <p:nvPr/>
        </p:nvSpPr>
        <p:spPr>
          <a:xfrm>
            <a:off x="3884280" y="1647975"/>
            <a:ext cx="4564638" cy="4564638"/>
          </a:xfrm>
          <a:prstGeom prst="arc">
            <a:avLst>
              <a:gd name="adj1" fmla="val 11756046"/>
              <a:gd name="adj2" fmla="val 18940699"/>
            </a:avLst>
          </a:prstGeom>
          <a:ln w="920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kern="0" dirty="0">
              <a:solidFill>
                <a:sysClr val="windowText" lastClr="000000"/>
              </a:solidFill>
            </a:endParaRPr>
          </a:p>
        </p:txBody>
      </p:sp>
      <p:sp>
        <p:nvSpPr>
          <p:cNvPr id="45" name="Arc 44"/>
          <p:cNvSpPr/>
          <p:nvPr/>
        </p:nvSpPr>
        <p:spPr>
          <a:xfrm>
            <a:off x="3884280" y="1647975"/>
            <a:ext cx="4564638" cy="4564638"/>
          </a:xfrm>
          <a:prstGeom prst="arc">
            <a:avLst>
              <a:gd name="adj1" fmla="val 20185085"/>
              <a:gd name="adj2" fmla="val 1604317"/>
            </a:avLst>
          </a:prstGeom>
          <a:ln w="920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kern="0" dirty="0">
              <a:solidFill>
                <a:sysClr val="windowText" lastClr="000000"/>
              </a:solidFill>
            </a:endParaRPr>
          </a:p>
        </p:txBody>
      </p:sp>
      <p:sp>
        <p:nvSpPr>
          <p:cNvPr id="46" name="Arc 45"/>
          <p:cNvSpPr/>
          <p:nvPr/>
        </p:nvSpPr>
        <p:spPr>
          <a:xfrm>
            <a:off x="3884280" y="1647975"/>
            <a:ext cx="4564638" cy="4564638"/>
          </a:xfrm>
          <a:prstGeom prst="arc">
            <a:avLst>
              <a:gd name="adj1" fmla="val 3310948"/>
              <a:gd name="adj2" fmla="val 9856361"/>
            </a:avLst>
          </a:prstGeom>
          <a:ln w="920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kern="0" dirty="0">
              <a:solidFill>
                <a:sysClr val="windowText" lastClr="000000"/>
              </a:solidFill>
            </a:endParaRPr>
          </a:p>
        </p:txBody>
      </p:sp>
      <p:grpSp>
        <p:nvGrpSpPr>
          <p:cNvPr id="51" name="Group 50"/>
          <p:cNvGrpSpPr/>
          <p:nvPr/>
        </p:nvGrpSpPr>
        <p:grpSpPr>
          <a:xfrm>
            <a:off x="3396129" y="3484331"/>
            <a:ext cx="970544" cy="888950"/>
            <a:chOff x="1809120" y="2381553"/>
            <a:chExt cx="951600" cy="871599"/>
          </a:xfrm>
          <a:solidFill>
            <a:schemeClr val="accent1"/>
          </a:solidFill>
        </p:grpSpPr>
        <p:sp>
          <p:nvSpPr>
            <p:cNvPr id="52" name="Freeform 49"/>
            <p:cNvSpPr>
              <a:spLocks/>
            </p:cNvSpPr>
            <p:nvPr/>
          </p:nvSpPr>
          <p:spPr bwMode="auto">
            <a:xfrm>
              <a:off x="1832467" y="2381553"/>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grp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3" name="Freeform 50"/>
            <p:cNvSpPr>
              <a:spLocks noChangeAspect="1" noEditPoints="1"/>
            </p:cNvSpPr>
            <p:nvPr/>
          </p:nvSpPr>
          <p:spPr bwMode="auto">
            <a:xfrm>
              <a:off x="2019117" y="2381553"/>
              <a:ext cx="73152" cy="115354"/>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4" name="Freeform 51"/>
            <p:cNvSpPr>
              <a:spLocks/>
            </p:cNvSpPr>
            <p:nvPr/>
          </p:nvSpPr>
          <p:spPr bwMode="auto">
            <a:xfrm>
              <a:off x="2246754" y="2381553"/>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grp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5" name="Freeform 52"/>
            <p:cNvSpPr>
              <a:spLocks noChangeAspect="1" noEditPoints="1"/>
            </p:cNvSpPr>
            <p:nvPr/>
          </p:nvSpPr>
          <p:spPr bwMode="auto">
            <a:xfrm>
              <a:off x="2459800" y="2381553"/>
              <a:ext cx="73152" cy="115354"/>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6" name="Freeform 53"/>
            <p:cNvSpPr>
              <a:spLocks/>
            </p:cNvSpPr>
            <p:nvPr/>
          </p:nvSpPr>
          <p:spPr bwMode="auto">
            <a:xfrm>
              <a:off x="2684520" y="2381553"/>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grp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7" name="Freeform 21"/>
            <p:cNvSpPr>
              <a:spLocks noChangeAspect="1" noEditPoints="1"/>
            </p:cNvSpPr>
            <p:nvPr/>
          </p:nvSpPr>
          <p:spPr bwMode="auto">
            <a:xfrm>
              <a:off x="1809120" y="2631326"/>
              <a:ext cx="73152" cy="115354"/>
            </a:xfrm>
            <a:custGeom>
              <a:avLst/>
              <a:gdLst>
                <a:gd name="T0" fmla="*/ 8 w 52"/>
                <a:gd name="T1" fmla="*/ 8 h 82"/>
                <a:gd name="T2" fmla="*/ 8 w 52"/>
                <a:gd name="T3" fmla="*/ 8 h 82"/>
                <a:gd name="T4" fmla="*/ 6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8 w 52"/>
                <a:gd name="T17" fmla="*/ 72 h 82"/>
                <a:gd name="T18" fmla="*/ 8 w 52"/>
                <a:gd name="T19" fmla="*/ 72 h 82"/>
                <a:gd name="T20" fmla="*/ 12 w 52"/>
                <a:gd name="T21" fmla="*/ 76 h 82"/>
                <a:gd name="T22" fmla="*/ 16 w 52"/>
                <a:gd name="T23" fmla="*/ 80 h 82"/>
                <a:gd name="T24" fmla="*/ 22 w 52"/>
                <a:gd name="T25" fmla="*/ 80 h 82"/>
                <a:gd name="T26" fmla="*/ 26 w 52"/>
                <a:gd name="T27" fmla="*/ 82 h 82"/>
                <a:gd name="T28" fmla="*/ 26 w 52"/>
                <a:gd name="T29" fmla="*/ 82 h 82"/>
                <a:gd name="T30" fmla="*/ 38 w 52"/>
                <a:gd name="T31" fmla="*/ 80 h 82"/>
                <a:gd name="T32" fmla="*/ 42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6 w 52"/>
                <a:gd name="T51" fmla="*/ 8 h 82"/>
                <a:gd name="T52" fmla="*/ 46 w 52"/>
                <a:gd name="T53" fmla="*/ 8 h 82"/>
                <a:gd name="T54" fmla="*/ 42 w 52"/>
                <a:gd name="T55" fmla="*/ 4 h 82"/>
                <a:gd name="T56" fmla="*/ 38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6 w 52"/>
                <a:gd name="T77" fmla="*/ 22 h 82"/>
                <a:gd name="T78" fmla="*/ 36 w 52"/>
                <a:gd name="T79" fmla="*/ 22 h 82"/>
                <a:gd name="T80" fmla="*/ 36 w 52"/>
                <a:gd name="T81" fmla="*/ 40 h 82"/>
                <a:gd name="T82" fmla="*/ 36 w 52"/>
                <a:gd name="T83" fmla="*/ 40 h 82"/>
                <a:gd name="T84" fmla="*/ 36 w 52"/>
                <a:gd name="T85" fmla="*/ 60 h 82"/>
                <a:gd name="T86" fmla="*/ 36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6" y="14"/>
                  </a:lnTo>
                  <a:lnTo>
                    <a:pt x="2" y="20"/>
                  </a:lnTo>
                  <a:lnTo>
                    <a:pt x="0" y="40"/>
                  </a:lnTo>
                  <a:lnTo>
                    <a:pt x="0" y="40"/>
                  </a:lnTo>
                  <a:lnTo>
                    <a:pt x="2" y="60"/>
                  </a:lnTo>
                  <a:lnTo>
                    <a:pt x="4" y="68"/>
                  </a:lnTo>
                  <a:lnTo>
                    <a:pt x="8" y="72"/>
                  </a:lnTo>
                  <a:lnTo>
                    <a:pt x="8" y="72"/>
                  </a:lnTo>
                  <a:lnTo>
                    <a:pt x="12" y="76"/>
                  </a:lnTo>
                  <a:lnTo>
                    <a:pt x="16" y="80"/>
                  </a:lnTo>
                  <a:lnTo>
                    <a:pt x="22" y="80"/>
                  </a:lnTo>
                  <a:lnTo>
                    <a:pt x="26" y="82"/>
                  </a:lnTo>
                  <a:lnTo>
                    <a:pt x="26" y="82"/>
                  </a:lnTo>
                  <a:lnTo>
                    <a:pt x="38" y="80"/>
                  </a:lnTo>
                  <a:lnTo>
                    <a:pt x="42" y="76"/>
                  </a:lnTo>
                  <a:lnTo>
                    <a:pt x="44" y="74"/>
                  </a:lnTo>
                  <a:lnTo>
                    <a:pt x="44" y="74"/>
                  </a:lnTo>
                  <a:lnTo>
                    <a:pt x="48" y="68"/>
                  </a:lnTo>
                  <a:lnTo>
                    <a:pt x="50" y="60"/>
                  </a:lnTo>
                  <a:lnTo>
                    <a:pt x="52" y="40"/>
                  </a:lnTo>
                  <a:lnTo>
                    <a:pt x="52" y="40"/>
                  </a:lnTo>
                  <a:lnTo>
                    <a:pt x="50" y="20"/>
                  </a:lnTo>
                  <a:lnTo>
                    <a:pt x="48" y="14"/>
                  </a:lnTo>
                  <a:lnTo>
                    <a:pt x="46" y="8"/>
                  </a:lnTo>
                  <a:lnTo>
                    <a:pt x="46" y="8"/>
                  </a:lnTo>
                  <a:lnTo>
                    <a:pt x="42" y="4"/>
                  </a:lnTo>
                  <a:lnTo>
                    <a:pt x="38" y="2"/>
                  </a:lnTo>
                  <a:lnTo>
                    <a:pt x="26" y="0"/>
                  </a:lnTo>
                  <a:lnTo>
                    <a:pt x="26" y="0"/>
                  </a:lnTo>
                  <a:lnTo>
                    <a:pt x="16" y="2"/>
                  </a:lnTo>
                  <a:lnTo>
                    <a:pt x="12" y="4"/>
                  </a:lnTo>
                  <a:lnTo>
                    <a:pt x="8" y="8"/>
                  </a:lnTo>
                  <a:lnTo>
                    <a:pt x="8" y="8"/>
                  </a:lnTo>
                  <a:lnTo>
                    <a:pt x="8" y="8"/>
                  </a:lnTo>
                  <a:close/>
                  <a:moveTo>
                    <a:pt x="32" y="14"/>
                  </a:moveTo>
                  <a:lnTo>
                    <a:pt x="32" y="14"/>
                  </a:lnTo>
                  <a:lnTo>
                    <a:pt x="36" y="22"/>
                  </a:lnTo>
                  <a:lnTo>
                    <a:pt x="36" y="22"/>
                  </a:lnTo>
                  <a:lnTo>
                    <a:pt x="36" y="40"/>
                  </a:lnTo>
                  <a:lnTo>
                    <a:pt x="36" y="40"/>
                  </a:lnTo>
                  <a:lnTo>
                    <a:pt x="36" y="60"/>
                  </a:lnTo>
                  <a:lnTo>
                    <a:pt x="36"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8" name="Freeform 22"/>
            <p:cNvSpPr>
              <a:spLocks/>
            </p:cNvSpPr>
            <p:nvPr/>
          </p:nvSpPr>
          <p:spPr bwMode="auto">
            <a:xfrm>
              <a:off x="2036759" y="2631326"/>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8 h 80"/>
                <a:gd name="T14" fmla="*/ 0 w 34"/>
                <a:gd name="T15" fmla="*/ 20 h 80"/>
                <a:gd name="T16" fmla="*/ 0 w 34"/>
                <a:gd name="T17" fmla="*/ 34 h 80"/>
                <a:gd name="T18" fmla="*/ 0 w 34"/>
                <a:gd name="T19" fmla="*/ 34 h 80"/>
                <a:gd name="T20" fmla="*/ 10 w 34"/>
                <a:gd name="T21" fmla="*/ 30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8"/>
                  </a:lnTo>
                  <a:lnTo>
                    <a:pt x="0" y="20"/>
                  </a:lnTo>
                  <a:lnTo>
                    <a:pt x="0" y="34"/>
                  </a:lnTo>
                  <a:lnTo>
                    <a:pt x="0" y="34"/>
                  </a:lnTo>
                  <a:lnTo>
                    <a:pt x="10" y="30"/>
                  </a:lnTo>
                  <a:lnTo>
                    <a:pt x="20" y="22"/>
                  </a:lnTo>
                  <a:lnTo>
                    <a:pt x="20" y="80"/>
                  </a:lnTo>
                  <a:lnTo>
                    <a:pt x="34" y="80"/>
                  </a:lnTo>
                  <a:lnTo>
                    <a:pt x="34" y="0"/>
                  </a:lnTo>
                  <a:lnTo>
                    <a:pt x="34" y="0"/>
                  </a:lnTo>
                  <a:close/>
                </a:path>
              </a:pathLst>
            </a:custGeom>
            <a:grp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9" name="Freeform 23"/>
            <p:cNvSpPr>
              <a:spLocks noChangeAspect="1" noEditPoints="1"/>
            </p:cNvSpPr>
            <p:nvPr/>
          </p:nvSpPr>
          <p:spPr bwMode="auto">
            <a:xfrm>
              <a:off x="2249804" y="2631326"/>
              <a:ext cx="73152" cy="115354"/>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6 w 52"/>
                <a:gd name="T17" fmla="*/ 72 h 82"/>
                <a:gd name="T18" fmla="*/ 6 w 52"/>
                <a:gd name="T19" fmla="*/ 72 h 82"/>
                <a:gd name="T20" fmla="*/ 10 w 52"/>
                <a:gd name="T21" fmla="*/ 76 h 82"/>
                <a:gd name="T22" fmla="*/ 16 w 52"/>
                <a:gd name="T23" fmla="*/ 80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0 w 52"/>
                <a:gd name="T73" fmla="*/ 14 h 82"/>
                <a:gd name="T74" fmla="*/ 30 w 52"/>
                <a:gd name="T75" fmla="*/ 14 h 82"/>
                <a:gd name="T76" fmla="*/ 34 w 52"/>
                <a:gd name="T77" fmla="*/ 22 h 82"/>
                <a:gd name="T78" fmla="*/ 34 w 52"/>
                <a:gd name="T79" fmla="*/ 22 h 82"/>
                <a:gd name="T80" fmla="*/ 36 w 52"/>
                <a:gd name="T81" fmla="*/ 40 h 82"/>
                <a:gd name="T82" fmla="*/ 36 w 52"/>
                <a:gd name="T83" fmla="*/ 40 h 82"/>
                <a:gd name="T84" fmla="*/ 34 w 52"/>
                <a:gd name="T85" fmla="*/ 60 h 82"/>
                <a:gd name="T86" fmla="*/ 34 w 52"/>
                <a:gd name="T87" fmla="*/ 60 h 82"/>
                <a:gd name="T88" fmla="*/ 30 w 52"/>
                <a:gd name="T89" fmla="*/ 66 h 82"/>
                <a:gd name="T90" fmla="*/ 30 w 52"/>
                <a:gd name="T91" fmla="*/ 66 h 82"/>
                <a:gd name="T92" fmla="*/ 26 w 52"/>
                <a:gd name="T93" fmla="*/ 68 h 82"/>
                <a:gd name="T94" fmla="*/ 26 w 52"/>
                <a:gd name="T95" fmla="*/ 68 h 82"/>
                <a:gd name="T96" fmla="*/ 20 w 52"/>
                <a:gd name="T97" fmla="*/ 66 h 82"/>
                <a:gd name="T98" fmla="*/ 20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0 w 52"/>
                <a:gd name="T113" fmla="*/ 14 h 82"/>
                <a:gd name="T114" fmla="*/ 20 w 52"/>
                <a:gd name="T115" fmla="*/ 14 h 82"/>
                <a:gd name="T116" fmla="*/ 26 w 52"/>
                <a:gd name="T117" fmla="*/ 12 h 82"/>
                <a:gd name="T118" fmla="*/ 26 w 52"/>
                <a:gd name="T119" fmla="*/ 12 h 82"/>
                <a:gd name="T120" fmla="*/ 30 w 52"/>
                <a:gd name="T121" fmla="*/ 14 h 82"/>
                <a:gd name="T122" fmla="*/ 30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8"/>
                  </a:lnTo>
                  <a:lnTo>
                    <a:pt x="6" y="72"/>
                  </a:lnTo>
                  <a:lnTo>
                    <a:pt x="6" y="72"/>
                  </a:lnTo>
                  <a:lnTo>
                    <a:pt x="10" y="76"/>
                  </a:lnTo>
                  <a:lnTo>
                    <a:pt x="16" y="80"/>
                  </a:lnTo>
                  <a:lnTo>
                    <a:pt x="20" y="80"/>
                  </a:lnTo>
                  <a:lnTo>
                    <a:pt x="26" y="82"/>
                  </a:lnTo>
                  <a:lnTo>
                    <a:pt x="26" y="82"/>
                  </a:lnTo>
                  <a:lnTo>
                    <a:pt x="36" y="80"/>
                  </a:lnTo>
                  <a:lnTo>
                    <a:pt x="40" y="76"/>
                  </a:lnTo>
                  <a:lnTo>
                    <a:pt x="44" y="74"/>
                  </a:lnTo>
                  <a:lnTo>
                    <a:pt x="44" y="74"/>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0" y="14"/>
                  </a:moveTo>
                  <a:lnTo>
                    <a:pt x="30" y="14"/>
                  </a:lnTo>
                  <a:lnTo>
                    <a:pt x="34" y="22"/>
                  </a:lnTo>
                  <a:lnTo>
                    <a:pt x="34" y="22"/>
                  </a:lnTo>
                  <a:lnTo>
                    <a:pt x="36" y="40"/>
                  </a:lnTo>
                  <a:lnTo>
                    <a:pt x="36" y="40"/>
                  </a:lnTo>
                  <a:lnTo>
                    <a:pt x="34" y="60"/>
                  </a:lnTo>
                  <a:lnTo>
                    <a:pt x="34" y="60"/>
                  </a:lnTo>
                  <a:lnTo>
                    <a:pt x="30" y="66"/>
                  </a:lnTo>
                  <a:lnTo>
                    <a:pt x="30" y="66"/>
                  </a:lnTo>
                  <a:lnTo>
                    <a:pt x="26" y="68"/>
                  </a:lnTo>
                  <a:lnTo>
                    <a:pt x="26" y="68"/>
                  </a:lnTo>
                  <a:lnTo>
                    <a:pt x="20" y="66"/>
                  </a:lnTo>
                  <a:lnTo>
                    <a:pt x="20" y="66"/>
                  </a:lnTo>
                  <a:lnTo>
                    <a:pt x="18" y="60"/>
                  </a:lnTo>
                  <a:lnTo>
                    <a:pt x="18" y="60"/>
                  </a:lnTo>
                  <a:lnTo>
                    <a:pt x="16" y="40"/>
                  </a:lnTo>
                  <a:lnTo>
                    <a:pt x="16" y="40"/>
                  </a:lnTo>
                  <a:lnTo>
                    <a:pt x="18" y="20"/>
                  </a:lnTo>
                  <a:lnTo>
                    <a:pt x="18" y="20"/>
                  </a:lnTo>
                  <a:lnTo>
                    <a:pt x="20" y="14"/>
                  </a:lnTo>
                  <a:lnTo>
                    <a:pt x="20" y="14"/>
                  </a:lnTo>
                  <a:lnTo>
                    <a:pt x="26" y="12"/>
                  </a:lnTo>
                  <a:lnTo>
                    <a:pt x="26" y="12"/>
                  </a:lnTo>
                  <a:lnTo>
                    <a:pt x="30" y="14"/>
                  </a:lnTo>
                  <a:lnTo>
                    <a:pt x="30" y="14"/>
                  </a:lnTo>
                  <a:close/>
                </a:path>
              </a:pathLst>
            </a:custGeom>
            <a:solidFill>
              <a:schemeClr val="bg2"/>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60" name="Freeform 24"/>
            <p:cNvSpPr>
              <a:spLocks/>
            </p:cNvSpPr>
            <p:nvPr/>
          </p:nvSpPr>
          <p:spPr bwMode="auto">
            <a:xfrm>
              <a:off x="2474523" y="2631326"/>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6 w 36"/>
                <a:gd name="T13" fmla="*/ 18 h 80"/>
                <a:gd name="T14" fmla="*/ 0 w 36"/>
                <a:gd name="T15" fmla="*/ 20 h 80"/>
                <a:gd name="T16" fmla="*/ 0 w 36"/>
                <a:gd name="T17" fmla="*/ 34 h 80"/>
                <a:gd name="T18" fmla="*/ 0 w 36"/>
                <a:gd name="T19" fmla="*/ 34 h 80"/>
                <a:gd name="T20" fmla="*/ 12 w 36"/>
                <a:gd name="T21" fmla="*/ 30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6" y="18"/>
                  </a:lnTo>
                  <a:lnTo>
                    <a:pt x="0" y="20"/>
                  </a:lnTo>
                  <a:lnTo>
                    <a:pt x="0" y="34"/>
                  </a:lnTo>
                  <a:lnTo>
                    <a:pt x="0" y="34"/>
                  </a:lnTo>
                  <a:lnTo>
                    <a:pt x="12" y="30"/>
                  </a:lnTo>
                  <a:lnTo>
                    <a:pt x="20" y="22"/>
                  </a:lnTo>
                  <a:lnTo>
                    <a:pt x="20" y="80"/>
                  </a:lnTo>
                  <a:lnTo>
                    <a:pt x="36" y="80"/>
                  </a:lnTo>
                  <a:lnTo>
                    <a:pt x="36" y="0"/>
                  </a:lnTo>
                  <a:lnTo>
                    <a:pt x="36" y="0"/>
                  </a:lnTo>
                  <a:close/>
                </a:path>
              </a:pathLst>
            </a:custGeom>
            <a:grp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75" name="Freeform 25"/>
            <p:cNvSpPr>
              <a:spLocks noChangeAspect="1" noEditPoints="1"/>
            </p:cNvSpPr>
            <p:nvPr/>
          </p:nvSpPr>
          <p:spPr bwMode="auto">
            <a:xfrm>
              <a:off x="2687568" y="2631326"/>
              <a:ext cx="73152" cy="111084"/>
            </a:xfrm>
            <a:custGeom>
              <a:avLst/>
              <a:gdLst>
                <a:gd name="T0" fmla="*/ 8 w 54"/>
                <a:gd name="T1" fmla="*/ 8 h 82"/>
                <a:gd name="T2" fmla="*/ 8 w 54"/>
                <a:gd name="T3" fmla="*/ 8 h 82"/>
                <a:gd name="T4" fmla="*/ 6 w 54"/>
                <a:gd name="T5" fmla="*/ 14 h 82"/>
                <a:gd name="T6" fmla="*/ 2 w 54"/>
                <a:gd name="T7" fmla="*/ 20 h 82"/>
                <a:gd name="T8" fmla="*/ 0 w 54"/>
                <a:gd name="T9" fmla="*/ 40 h 82"/>
                <a:gd name="T10" fmla="*/ 0 w 54"/>
                <a:gd name="T11" fmla="*/ 40 h 82"/>
                <a:gd name="T12" fmla="*/ 2 w 54"/>
                <a:gd name="T13" fmla="*/ 60 h 82"/>
                <a:gd name="T14" fmla="*/ 4 w 54"/>
                <a:gd name="T15" fmla="*/ 68 h 82"/>
                <a:gd name="T16" fmla="*/ 8 w 54"/>
                <a:gd name="T17" fmla="*/ 72 h 82"/>
                <a:gd name="T18" fmla="*/ 8 w 54"/>
                <a:gd name="T19" fmla="*/ 72 h 82"/>
                <a:gd name="T20" fmla="*/ 12 w 54"/>
                <a:gd name="T21" fmla="*/ 76 h 82"/>
                <a:gd name="T22" fmla="*/ 16 w 54"/>
                <a:gd name="T23" fmla="*/ 80 h 82"/>
                <a:gd name="T24" fmla="*/ 22 w 54"/>
                <a:gd name="T25" fmla="*/ 80 h 82"/>
                <a:gd name="T26" fmla="*/ 28 w 54"/>
                <a:gd name="T27" fmla="*/ 82 h 82"/>
                <a:gd name="T28" fmla="*/ 28 w 54"/>
                <a:gd name="T29" fmla="*/ 82 h 82"/>
                <a:gd name="T30" fmla="*/ 38 w 54"/>
                <a:gd name="T31" fmla="*/ 80 h 82"/>
                <a:gd name="T32" fmla="*/ 42 w 54"/>
                <a:gd name="T33" fmla="*/ 76 h 82"/>
                <a:gd name="T34" fmla="*/ 46 w 54"/>
                <a:gd name="T35" fmla="*/ 74 h 82"/>
                <a:gd name="T36" fmla="*/ 46 w 54"/>
                <a:gd name="T37" fmla="*/ 74 h 82"/>
                <a:gd name="T38" fmla="*/ 48 w 54"/>
                <a:gd name="T39" fmla="*/ 68 h 82"/>
                <a:gd name="T40" fmla="*/ 52 w 54"/>
                <a:gd name="T41" fmla="*/ 60 h 82"/>
                <a:gd name="T42" fmla="*/ 54 w 54"/>
                <a:gd name="T43" fmla="*/ 40 h 82"/>
                <a:gd name="T44" fmla="*/ 54 w 54"/>
                <a:gd name="T45" fmla="*/ 40 h 82"/>
                <a:gd name="T46" fmla="*/ 52 w 54"/>
                <a:gd name="T47" fmla="*/ 20 h 82"/>
                <a:gd name="T48" fmla="*/ 48 w 54"/>
                <a:gd name="T49" fmla="*/ 14 h 82"/>
                <a:gd name="T50" fmla="*/ 46 w 54"/>
                <a:gd name="T51" fmla="*/ 8 h 82"/>
                <a:gd name="T52" fmla="*/ 46 w 54"/>
                <a:gd name="T53" fmla="*/ 8 h 82"/>
                <a:gd name="T54" fmla="*/ 42 w 54"/>
                <a:gd name="T55" fmla="*/ 4 h 82"/>
                <a:gd name="T56" fmla="*/ 38 w 54"/>
                <a:gd name="T57" fmla="*/ 2 h 82"/>
                <a:gd name="T58" fmla="*/ 28 w 54"/>
                <a:gd name="T59" fmla="*/ 0 h 82"/>
                <a:gd name="T60" fmla="*/ 28 w 54"/>
                <a:gd name="T61" fmla="*/ 0 h 82"/>
                <a:gd name="T62" fmla="*/ 16 w 54"/>
                <a:gd name="T63" fmla="*/ 2 h 82"/>
                <a:gd name="T64" fmla="*/ 12 w 54"/>
                <a:gd name="T65" fmla="*/ 4 h 82"/>
                <a:gd name="T66" fmla="*/ 8 w 54"/>
                <a:gd name="T67" fmla="*/ 8 h 82"/>
                <a:gd name="T68" fmla="*/ 8 w 54"/>
                <a:gd name="T69" fmla="*/ 8 h 82"/>
                <a:gd name="T70" fmla="*/ 8 w 54"/>
                <a:gd name="T71" fmla="*/ 8 h 82"/>
                <a:gd name="T72" fmla="*/ 32 w 54"/>
                <a:gd name="T73" fmla="*/ 14 h 82"/>
                <a:gd name="T74" fmla="*/ 32 w 54"/>
                <a:gd name="T75" fmla="*/ 14 h 82"/>
                <a:gd name="T76" fmla="*/ 36 w 54"/>
                <a:gd name="T77" fmla="*/ 22 h 82"/>
                <a:gd name="T78" fmla="*/ 36 w 54"/>
                <a:gd name="T79" fmla="*/ 22 h 82"/>
                <a:gd name="T80" fmla="*/ 38 w 54"/>
                <a:gd name="T81" fmla="*/ 40 h 82"/>
                <a:gd name="T82" fmla="*/ 38 w 54"/>
                <a:gd name="T83" fmla="*/ 40 h 82"/>
                <a:gd name="T84" fmla="*/ 36 w 54"/>
                <a:gd name="T85" fmla="*/ 60 h 82"/>
                <a:gd name="T86" fmla="*/ 36 w 54"/>
                <a:gd name="T87" fmla="*/ 60 h 82"/>
                <a:gd name="T88" fmla="*/ 32 w 54"/>
                <a:gd name="T89" fmla="*/ 66 h 82"/>
                <a:gd name="T90" fmla="*/ 32 w 54"/>
                <a:gd name="T91" fmla="*/ 66 h 82"/>
                <a:gd name="T92" fmla="*/ 28 w 54"/>
                <a:gd name="T93" fmla="*/ 68 h 82"/>
                <a:gd name="T94" fmla="*/ 28 w 54"/>
                <a:gd name="T95" fmla="*/ 68 h 82"/>
                <a:gd name="T96" fmla="*/ 22 w 54"/>
                <a:gd name="T97" fmla="*/ 66 h 82"/>
                <a:gd name="T98" fmla="*/ 22 w 54"/>
                <a:gd name="T99" fmla="*/ 66 h 82"/>
                <a:gd name="T100" fmla="*/ 18 w 54"/>
                <a:gd name="T101" fmla="*/ 60 h 82"/>
                <a:gd name="T102" fmla="*/ 18 w 54"/>
                <a:gd name="T103" fmla="*/ 60 h 82"/>
                <a:gd name="T104" fmla="*/ 18 w 54"/>
                <a:gd name="T105" fmla="*/ 40 h 82"/>
                <a:gd name="T106" fmla="*/ 18 w 54"/>
                <a:gd name="T107" fmla="*/ 40 h 82"/>
                <a:gd name="T108" fmla="*/ 18 w 54"/>
                <a:gd name="T109" fmla="*/ 20 h 82"/>
                <a:gd name="T110" fmla="*/ 18 w 54"/>
                <a:gd name="T111" fmla="*/ 20 h 82"/>
                <a:gd name="T112" fmla="*/ 22 w 54"/>
                <a:gd name="T113" fmla="*/ 14 h 82"/>
                <a:gd name="T114" fmla="*/ 22 w 54"/>
                <a:gd name="T115" fmla="*/ 14 h 82"/>
                <a:gd name="T116" fmla="*/ 28 w 54"/>
                <a:gd name="T117" fmla="*/ 12 h 82"/>
                <a:gd name="T118" fmla="*/ 28 w 54"/>
                <a:gd name="T119" fmla="*/ 12 h 82"/>
                <a:gd name="T120" fmla="*/ 32 w 54"/>
                <a:gd name="T121" fmla="*/ 14 h 82"/>
                <a:gd name="T122" fmla="*/ 32 w 54"/>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82">
                  <a:moveTo>
                    <a:pt x="8" y="8"/>
                  </a:moveTo>
                  <a:lnTo>
                    <a:pt x="8" y="8"/>
                  </a:lnTo>
                  <a:lnTo>
                    <a:pt x="6" y="14"/>
                  </a:lnTo>
                  <a:lnTo>
                    <a:pt x="2" y="20"/>
                  </a:lnTo>
                  <a:lnTo>
                    <a:pt x="0" y="40"/>
                  </a:lnTo>
                  <a:lnTo>
                    <a:pt x="0" y="40"/>
                  </a:lnTo>
                  <a:lnTo>
                    <a:pt x="2" y="60"/>
                  </a:lnTo>
                  <a:lnTo>
                    <a:pt x="4" y="68"/>
                  </a:lnTo>
                  <a:lnTo>
                    <a:pt x="8" y="72"/>
                  </a:lnTo>
                  <a:lnTo>
                    <a:pt x="8" y="72"/>
                  </a:lnTo>
                  <a:lnTo>
                    <a:pt x="12" y="76"/>
                  </a:lnTo>
                  <a:lnTo>
                    <a:pt x="16" y="80"/>
                  </a:lnTo>
                  <a:lnTo>
                    <a:pt x="22" y="80"/>
                  </a:lnTo>
                  <a:lnTo>
                    <a:pt x="28" y="82"/>
                  </a:lnTo>
                  <a:lnTo>
                    <a:pt x="28" y="82"/>
                  </a:lnTo>
                  <a:lnTo>
                    <a:pt x="38" y="80"/>
                  </a:lnTo>
                  <a:lnTo>
                    <a:pt x="42" y="76"/>
                  </a:lnTo>
                  <a:lnTo>
                    <a:pt x="46" y="74"/>
                  </a:lnTo>
                  <a:lnTo>
                    <a:pt x="46" y="74"/>
                  </a:lnTo>
                  <a:lnTo>
                    <a:pt x="48" y="68"/>
                  </a:lnTo>
                  <a:lnTo>
                    <a:pt x="52" y="60"/>
                  </a:lnTo>
                  <a:lnTo>
                    <a:pt x="54" y="40"/>
                  </a:lnTo>
                  <a:lnTo>
                    <a:pt x="54" y="40"/>
                  </a:lnTo>
                  <a:lnTo>
                    <a:pt x="52" y="20"/>
                  </a:lnTo>
                  <a:lnTo>
                    <a:pt x="48" y="14"/>
                  </a:lnTo>
                  <a:lnTo>
                    <a:pt x="46" y="8"/>
                  </a:lnTo>
                  <a:lnTo>
                    <a:pt x="46" y="8"/>
                  </a:lnTo>
                  <a:lnTo>
                    <a:pt x="42" y="4"/>
                  </a:lnTo>
                  <a:lnTo>
                    <a:pt x="38" y="2"/>
                  </a:lnTo>
                  <a:lnTo>
                    <a:pt x="28" y="0"/>
                  </a:lnTo>
                  <a:lnTo>
                    <a:pt x="28" y="0"/>
                  </a:lnTo>
                  <a:lnTo>
                    <a:pt x="16" y="2"/>
                  </a:lnTo>
                  <a:lnTo>
                    <a:pt x="12" y="4"/>
                  </a:lnTo>
                  <a:lnTo>
                    <a:pt x="8" y="8"/>
                  </a:lnTo>
                  <a:lnTo>
                    <a:pt x="8" y="8"/>
                  </a:lnTo>
                  <a:lnTo>
                    <a:pt x="8" y="8"/>
                  </a:lnTo>
                  <a:close/>
                  <a:moveTo>
                    <a:pt x="32" y="14"/>
                  </a:moveTo>
                  <a:lnTo>
                    <a:pt x="32" y="14"/>
                  </a:lnTo>
                  <a:lnTo>
                    <a:pt x="36" y="22"/>
                  </a:lnTo>
                  <a:lnTo>
                    <a:pt x="36" y="22"/>
                  </a:lnTo>
                  <a:lnTo>
                    <a:pt x="38" y="40"/>
                  </a:lnTo>
                  <a:lnTo>
                    <a:pt x="38" y="40"/>
                  </a:lnTo>
                  <a:lnTo>
                    <a:pt x="36" y="60"/>
                  </a:lnTo>
                  <a:lnTo>
                    <a:pt x="36" y="60"/>
                  </a:lnTo>
                  <a:lnTo>
                    <a:pt x="32" y="66"/>
                  </a:lnTo>
                  <a:lnTo>
                    <a:pt x="32" y="66"/>
                  </a:lnTo>
                  <a:lnTo>
                    <a:pt x="28" y="68"/>
                  </a:lnTo>
                  <a:lnTo>
                    <a:pt x="28" y="68"/>
                  </a:lnTo>
                  <a:lnTo>
                    <a:pt x="22" y="66"/>
                  </a:lnTo>
                  <a:lnTo>
                    <a:pt x="22" y="66"/>
                  </a:lnTo>
                  <a:lnTo>
                    <a:pt x="18" y="60"/>
                  </a:lnTo>
                  <a:lnTo>
                    <a:pt x="18" y="60"/>
                  </a:lnTo>
                  <a:lnTo>
                    <a:pt x="18" y="40"/>
                  </a:lnTo>
                  <a:lnTo>
                    <a:pt x="18" y="40"/>
                  </a:lnTo>
                  <a:lnTo>
                    <a:pt x="18" y="20"/>
                  </a:lnTo>
                  <a:lnTo>
                    <a:pt x="18" y="20"/>
                  </a:lnTo>
                  <a:lnTo>
                    <a:pt x="22" y="14"/>
                  </a:lnTo>
                  <a:lnTo>
                    <a:pt x="22" y="14"/>
                  </a:lnTo>
                  <a:lnTo>
                    <a:pt x="28" y="12"/>
                  </a:lnTo>
                  <a:lnTo>
                    <a:pt x="28" y="12"/>
                  </a:lnTo>
                  <a:lnTo>
                    <a:pt x="32" y="14"/>
                  </a:lnTo>
                  <a:lnTo>
                    <a:pt x="32" y="14"/>
                  </a:lnTo>
                  <a:close/>
                </a:path>
              </a:pathLst>
            </a:custGeom>
            <a:solidFill>
              <a:schemeClr val="bg2"/>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82" name="Freeform 49"/>
            <p:cNvSpPr>
              <a:spLocks/>
            </p:cNvSpPr>
            <p:nvPr/>
          </p:nvSpPr>
          <p:spPr bwMode="auto">
            <a:xfrm>
              <a:off x="1832467" y="2886642"/>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grp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84" name="Freeform 50"/>
            <p:cNvSpPr>
              <a:spLocks noChangeAspect="1" noEditPoints="1"/>
            </p:cNvSpPr>
            <p:nvPr/>
          </p:nvSpPr>
          <p:spPr bwMode="auto">
            <a:xfrm>
              <a:off x="2019117" y="2886642"/>
              <a:ext cx="73152" cy="115354"/>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86" name="Freeform 51"/>
            <p:cNvSpPr>
              <a:spLocks/>
            </p:cNvSpPr>
            <p:nvPr/>
          </p:nvSpPr>
          <p:spPr bwMode="auto">
            <a:xfrm>
              <a:off x="2246754" y="2886642"/>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grp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87" name="Freeform 52"/>
            <p:cNvSpPr>
              <a:spLocks noChangeAspect="1" noEditPoints="1"/>
            </p:cNvSpPr>
            <p:nvPr/>
          </p:nvSpPr>
          <p:spPr bwMode="auto">
            <a:xfrm>
              <a:off x="2459800" y="2886642"/>
              <a:ext cx="73152" cy="115354"/>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89" name="Freeform 53"/>
            <p:cNvSpPr>
              <a:spLocks/>
            </p:cNvSpPr>
            <p:nvPr/>
          </p:nvSpPr>
          <p:spPr bwMode="auto">
            <a:xfrm>
              <a:off x="2684520" y="2886642"/>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grp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90" name="Freeform 21"/>
            <p:cNvSpPr>
              <a:spLocks noChangeAspect="1" noEditPoints="1"/>
            </p:cNvSpPr>
            <p:nvPr/>
          </p:nvSpPr>
          <p:spPr bwMode="auto">
            <a:xfrm>
              <a:off x="1809120" y="3136415"/>
              <a:ext cx="73152" cy="115354"/>
            </a:xfrm>
            <a:custGeom>
              <a:avLst/>
              <a:gdLst>
                <a:gd name="T0" fmla="*/ 8 w 52"/>
                <a:gd name="T1" fmla="*/ 8 h 82"/>
                <a:gd name="T2" fmla="*/ 8 w 52"/>
                <a:gd name="T3" fmla="*/ 8 h 82"/>
                <a:gd name="T4" fmla="*/ 6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8 w 52"/>
                <a:gd name="T17" fmla="*/ 72 h 82"/>
                <a:gd name="T18" fmla="*/ 8 w 52"/>
                <a:gd name="T19" fmla="*/ 72 h 82"/>
                <a:gd name="T20" fmla="*/ 12 w 52"/>
                <a:gd name="T21" fmla="*/ 76 h 82"/>
                <a:gd name="T22" fmla="*/ 16 w 52"/>
                <a:gd name="T23" fmla="*/ 80 h 82"/>
                <a:gd name="T24" fmla="*/ 22 w 52"/>
                <a:gd name="T25" fmla="*/ 80 h 82"/>
                <a:gd name="T26" fmla="*/ 26 w 52"/>
                <a:gd name="T27" fmla="*/ 82 h 82"/>
                <a:gd name="T28" fmla="*/ 26 w 52"/>
                <a:gd name="T29" fmla="*/ 82 h 82"/>
                <a:gd name="T30" fmla="*/ 38 w 52"/>
                <a:gd name="T31" fmla="*/ 80 h 82"/>
                <a:gd name="T32" fmla="*/ 42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6 w 52"/>
                <a:gd name="T51" fmla="*/ 8 h 82"/>
                <a:gd name="T52" fmla="*/ 46 w 52"/>
                <a:gd name="T53" fmla="*/ 8 h 82"/>
                <a:gd name="T54" fmla="*/ 42 w 52"/>
                <a:gd name="T55" fmla="*/ 4 h 82"/>
                <a:gd name="T56" fmla="*/ 38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6 w 52"/>
                <a:gd name="T77" fmla="*/ 22 h 82"/>
                <a:gd name="T78" fmla="*/ 36 w 52"/>
                <a:gd name="T79" fmla="*/ 22 h 82"/>
                <a:gd name="T80" fmla="*/ 36 w 52"/>
                <a:gd name="T81" fmla="*/ 40 h 82"/>
                <a:gd name="T82" fmla="*/ 36 w 52"/>
                <a:gd name="T83" fmla="*/ 40 h 82"/>
                <a:gd name="T84" fmla="*/ 36 w 52"/>
                <a:gd name="T85" fmla="*/ 60 h 82"/>
                <a:gd name="T86" fmla="*/ 36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6" y="14"/>
                  </a:lnTo>
                  <a:lnTo>
                    <a:pt x="2" y="20"/>
                  </a:lnTo>
                  <a:lnTo>
                    <a:pt x="0" y="40"/>
                  </a:lnTo>
                  <a:lnTo>
                    <a:pt x="0" y="40"/>
                  </a:lnTo>
                  <a:lnTo>
                    <a:pt x="2" y="60"/>
                  </a:lnTo>
                  <a:lnTo>
                    <a:pt x="4" y="68"/>
                  </a:lnTo>
                  <a:lnTo>
                    <a:pt x="8" y="72"/>
                  </a:lnTo>
                  <a:lnTo>
                    <a:pt x="8" y="72"/>
                  </a:lnTo>
                  <a:lnTo>
                    <a:pt x="12" y="76"/>
                  </a:lnTo>
                  <a:lnTo>
                    <a:pt x="16" y="80"/>
                  </a:lnTo>
                  <a:lnTo>
                    <a:pt x="22" y="80"/>
                  </a:lnTo>
                  <a:lnTo>
                    <a:pt x="26" y="82"/>
                  </a:lnTo>
                  <a:lnTo>
                    <a:pt x="26" y="82"/>
                  </a:lnTo>
                  <a:lnTo>
                    <a:pt x="38" y="80"/>
                  </a:lnTo>
                  <a:lnTo>
                    <a:pt x="42" y="76"/>
                  </a:lnTo>
                  <a:lnTo>
                    <a:pt x="44" y="74"/>
                  </a:lnTo>
                  <a:lnTo>
                    <a:pt x="44" y="74"/>
                  </a:lnTo>
                  <a:lnTo>
                    <a:pt x="48" y="68"/>
                  </a:lnTo>
                  <a:lnTo>
                    <a:pt x="50" y="60"/>
                  </a:lnTo>
                  <a:lnTo>
                    <a:pt x="52" y="40"/>
                  </a:lnTo>
                  <a:lnTo>
                    <a:pt x="52" y="40"/>
                  </a:lnTo>
                  <a:lnTo>
                    <a:pt x="50" y="20"/>
                  </a:lnTo>
                  <a:lnTo>
                    <a:pt x="48" y="14"/>
                  </a:lnTo>
                  <a:lnTo>
                    <a:pt x="46" y="8"/>
                  </a:lnTo>
                  <a:lnTo>
                    <a:pt x="46" y="8"/>
                  </a:lnTo>
                  <a:lnTo>
                    <a:pt x="42" y="4"/>
                  </a:lnTo>
                  <a:lnTo>
                    <a:pt x="38" y="2"/>
                  </a:lnTo>
                  <a:lnTo>
                    <a:pt x="26" y="0"/>
                  </a:lnTo>
                  <a:lnTo>
                    <a:pt x="26" y="0"/>
                  </a:lnTo>
                  <a:lnTo>
                    <a:pt x="16" y="2"/>
                  </a:lnTo>
                  <a:lnTo>
                    <a:pt x="12" y="4"/>
                  </a:lnTo>
                  <a:lnTo>
                    <a:pt x="8" y="8"/>
                  </a:lnTo>
                  <a:lnTo>
                    <a:pt x="8" y="8"/>
                  </a:lnTo>
                  <a:lnTo>
                    <a:pt x="8" y="8"/>
                  </a:lnTo>
                  <a:close/>
                  <a:moveTo>
                    <a:pt x="32" y="14"/>
                  </a:moveTo>
                  <a:lnTo>
                    <a:pt x="32" y="14"/>
                  </a:lnTo>
                  <a:lnTo>
                    <a:pt x="36" y="22"/>
                  </a:lnTo>
                  <a:lnTo>
                    <a:pt x="36" y="22"/>
                  </a:lnTo>
                  <a:lnTo>
                    <a:pt x="36" y="40"/>
                  </a:lnTo>
                  <a:lnTo>
                    <a:pt x="36" y="40"/>
                  </a:lnTo>
                  <a:lnTo>
                    <a:pt x="36" y="60"/>
                  </a:lnTo>
                  <a:lnTo>
                    <a:pt x="36"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91" name="Freeform 22"/>
            <p:cNvSpPr>
              <a:spLocks/>
            </p:cNvSpPr>
            <p:nvPr/>
          </p:nvSpPr>
          <p:spPr bwMode="auto">
            <a:xfrm>
              <a:off x="2036759" y="3136415"/>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8 h 80"/>
                <a:gd name="T14" fmla="*/ 0 w 34"/>
                <a:gd name="T15" fmla="*/ 20 h 80"/>
                <a:gd name="T16" fmla="*/ 0 w 34"/>
                <a:gd name="T17" fmla="*/ 34 h 80"/>
                <a:gd name="T18" fmla="*/ 0 w 34"/>
                <a:gd name="T19" fmla="*/ 34 h 80"/>
                <a:gd name="T20" fmla="*/ 10 w 34"/>
                <a:gd name="T21" fmla="*/ 30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8"/>
                  </a:lnTo>
                  <a:lnTo>
                    <a:pt x="0" y="20"/>
                  </a:lnTo>
                  <a:lnTo>
                    <a:pt x="0" y="34"/>
                  </a:lnTo>
                  <a:lnTo>
                    <a:pt x="0" y="34"/>
                  </a:lnTo>
                  <a:lnTo>
                    <a:pt x="10" y="30"/>
                  </a:lnTo>
                  <a:lnTo>
                    <a:pt x="20" y="22"/>
                  </a:lnTo>
                  <a:lnTo>
                    <a:pt x="20" y="80"/>
                  </a:lnTo>
                  <a:lnTo>
                    <a:pt x="34" y="80"/>
                  </a:lnTo>
                  <a:lnTo>
                    <a:pt x="34" y="0"/>
                  </a:lnTo>
                  <a:lnTo>
                    <a:pt x="34" y="0"/>
                  </a:lnTo>
                  <a:close/>
                </a:path>
              </a:pathLst>
            </a:custGeom>
            <a:grp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92" name="Freeform 23"/>
            <p:cNvSpPr>
              <a:spLocks noChangeAspect="1" noEditPoints="1"/>
            </p:cNvSpPr>
            <p:nvPr/>
          </p:nvSpPr>
          <p:spPr bwMode="auto">
            <a:xfrm>
              <a:off x="2249804" y="3136415"/>
              <a:ext cx="73152" cy="115354"/>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6 w 52"/>
                <a:gd name="T17" fmla="*/ 72 h 82"/>
                <a:gd name="T18" fmla="*/ 6 w 52"/>
                <a:gd name="T19" fmla="*/ 72 h 82"/>
                <a:gd name="T20" fmla="*/ 10 w 52"/>
                <a:gd name="T21" fmla="*/ 76 h 82"/>
                <a:gd name="T22" fmla="*/ 16 w 52"/>
                <a:gd name="T23" fmla="*/ 80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0 w 52"/>
                <a:gd name="T73" fmla="*/ 14 h 82"/>
                <a:gd name="T74" fmla="*/ 30 w 52"/>
                <a:gd name="T75" fmla="*/ 14 h 82"/>
                <a:gd name="T76" fmla="*/ 34 w 52"/>
                <a:gd name="T77" fmla="*/ 22 h 82"/>
                <a:gd name="T78" fmla="*/ 34 w 52"/>
                <a:gd name="T79" fmla="*/ 22 h 82"/>
                <a:gd name="T80" fmla="*/ 36 w 52"/>
                <a:gd name="T81" fmla="*/ 40 h 82"/>
                <a:gd name="T82" fmla="*/ 36 w 52"/>
                <a:gd name="T83" fmla="*/ 40 h 82"/>
                <a:gd name="T84" fmla="*/ 34 w 52"/>
                <a:gd name="T85" fmla="*/ 60 h 82"/>
                <a:gd name="T86" fmla="*/ 34 w 52"/>
                <a:gd name="T87" fmla="*/ 60 h 82"/>
                <a:gd name="T88" fmla="*/ 30 w 52"/>
                <a:gd name="T89" fmla="*/ 66 h 82"/>
                <a:gd name="T90" fmla="*/ 30 w 52"/>
                <a:gd name="T91" fmla="*/ 66 h 82"/>
                <a:gd name="T92" fmla="*/ 26 w 52"/>
                <a:gd name="T93" fmla="*/ 68 h 82"/>
                <a:gd name="T94" fmla="*/ 26 w 52"/>
                <a:gd name="T95" fmla="*/ 68 h 82"/>
                <a:gd name="T96" fmla="*/ 20 w 52"/>
                <a:gd name="T97" fmla="*/ 66 h 82"/>
                <a:gd name="T98" fmla="*/ 20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0 w 52"/>
                <a:gd name="T113" fmla="*/ 14 h 82"/>
                <a:gd name="T114" fmla="*/ 20 w 52"/>
                <a:gd name="T115" fmla="*/ 14 h 82"/>
                <a:gd name="T116" fmla="*/ 26 w 52"/>
                <a:gd name="T117" fmla="*/ 12 h 82"/>
                <a:gd name="T118" fmla="*/ 26 w 52"/>
                <a:gd name="T119" fmla="*/ 12 h 82"/>
                <a:gd name="T120" fmla="*/ 30 w 52"/>
                <a:gd name="T121" fmla="*/ 14 h 82"/>
                <a:gd name="T122" fmla="*/ 30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8"/>
                  </a:lnTo>
                  <a:lnTo>
                    <a:pt x="6" y="72"/>
                  </a:lnTo>
                  <a:lnTo>
                    <a:pt x="6" y="72"/>
                  </a:lnTo>
                  <a:lnTo>
                    <a:pt x="10" y="76"/>
                  </a:lnTo>
                  <a:lnTo>
                    <a:pt x="16" y="80"/>
                  </a:lnTo>
                  <a:lnTo>
                    <a:pt x="20" y="80"/>
                  </a:lnTo>
                  <a:lnTo>
                    <a:pt x="26" y="82"/>
                  </a:lnTo>
                  <a:lnTo>
                    <a:pt x="26" y="82"/>
                  </a:lnTo>
                  <a:lnTo>
                    <a:pt x="36" y="80"/>
                  </a:lnTo>
                  <a:lnTo>
                    <a:pt x="40" y="76"/>
                  </a:lnTo>
                  <a:lnTo>
                    <a:pt x="44" y="74"/>
                  </a:lnTo>
                  <a:lnTo>
                    <a:pt x="44" y="74"/>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0" y="14"/>
                  </a:moveTo>
                  <a:lnTo>
                    <a:pt x="30" y="14"/>
                  </a:lnTo>
                  <a:lnTo>
                    <a:pt x="34" y="22"/>
                  </a:lnTo>
                  <a:lnTo>
                    <a:pt x="34" y="22"/>
                  </a:lnTo>
                  <a:lnTo>
                    <a:pt x="36" y="40"/>
                  </a:lnTo>
                  <a:lnTo>
                    <a:pt x="36" y="40"/>
                  </a:lnTo>
                  <a:lnTo>
                    <a:pt x="34" y="60"/>
                  </a:lnTo>
                  <a:lnTo>
                    <a:pt x="34" y="60"/>
                  </a:lnTo>
                  <a:lnTo>
                    <a:pt x="30" y="66"/>
                  </a:lnTo>
                  <a:lnTo>
                    <a:pt x="30" y="66"/>
                  </a:lnTo>
                  <a:lnTo>
                    <a:pt x="26" y="68"/>
                  </a:lnTo>
                  <a:lnTo>
                    <a:pt x="26" y="68"/>
                  </a:lnTo>
                  <a:lnTo>
                    <a:pt x="20" y="66"/>
                  </a:lnTo>
                  <a:lnTo>
                    <a:pt x="20" y="66"/>
                  </a:lnTo>
                  <a:lnTo>
                    <a:pt x="18" y="60"/>
                  </a:lnTo>
                  <a:lnTo>
                    <a:pt x="18" y="60"/>
                  </a:lnTo>
                  <a:lnTo>
                    <a:pt x="16" y="40"/>
                  </a:lnTo>
                  <a:lnTo>
                    <a:pt x="16" y="40"/>
                  </a:lnTo>
                  <a:lnTo>
                    <a:pt x="18" y="20"/>
                  </a:lnTo>
                  <a:lnTo>
                    <a:pt x="18" y="20"/>
                  </a:lnTo>
                  <a:lnTo>
                    <a:pt x="20" y="14"/>
                  </a:lnTo>
                  <a:lnTo>
                    <a:pt x="20" y="14"/>
                  </a:lnTo>
                  <a:lnTo>
                    <a:pt x="26" y="12"/>
                  </a:lnTo>
                  <a:lnTo>
                    <a:pt x="26" y="12"/>
                  </a:lnTo>
                  <a:lnTo>
                    <a:pt x="30" y="14"/>
                  </a:lnTo>
                  <a:lnTo>
                    <a:pt x="30" y="14"/>
                  </a:lnTo>
                  <a:close/>
                </a:path>
              </a:pathLst>
            </a:custGeom>
            <a:solidFill>
              <a:schemeClr val="bg2"/>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93" name="Freeform 24"/>
            <p:cNvSpPr>
              <a:spLocks/>
            </p:cNvSpPr>
            <p:nvPr/>
          </p:nvSpPr>
          <p:spPr bwMode="auto">
            <a:xfrm>
              <a:off x="2474523" y="3136415"/>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6 w 36"/>
                <a:gd name="T13" fmla="*/ 18 h 80"/>
                <a:gd name="T14" fmla="*/ 0 w 36"/>
                <a:gd name="T15" fmla="*/ 20 h 80"/>
                <a:gd name="T16" fmla="*/ 0 w 36"/>
                <a:gd name="T17" fmla="*/ 34 h 80"/>
                <a:gd name="T18" fmla="*/ 0 w 36"/>
                <a:gd name="T19" fmla="*/ 34 h 80"/>
                <a:gd name="T20" fmla="*/ 12 w 36"/>
                <a:gd name="T21" fmla="*/ 30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6" y="18"/>
                  </a:lnTo>
                  <a:lnTo>
                    <a:pt x="0" y="20"/>
                  </a:lnTo>
                  <a:lnTo>
                    <a:pt x="0" y="34"/>
                  </a:lnTo>
                  <a:lnTo>
                    <a:pt x="0" y="34"/>
                  </a:lnTo>
                  <a:lnTo>
                    <a:pt x="12" y="30"/>
                  </a:lnTo>
                  <a:lnTo>
                    <a:pt x="20" y="22"/>
                  </a:lnTo>
                  <a:lnTo>
                    <a:pt x="20" y="80"/>
                  </a:lnTo>
                  <a:lnTo>
                    <a:pt x="36" y="80"/>
                  </a:lnTo>
                  <a:lnTo>
                    <a:pt x="36" y="0"/>
                  </a:lnTo>
                  <a:lnTo>
                    <a:pt x="36" y="0"/>
                  </a:lnTo>
                  <a:close/>
                </a:path>
              </a:pathLst>
            </a:custGeom>
            <a:grp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94" name="Freeform 25"/>
            <p:cNvSpPr>
              <a:spLocks noChangeAspect="1" noEditPoints="1"/>
            </p:cNvSpPr>
            <p:nvPr/>
          </p:nvSpPr>
          <p:spPr bwMode="auto">
            <a:xfrm>
              <a:off x="2687568" y="3136415"/>
              <a:ext cx="73152" cy="111084"/>
            </a:xfrm>
            <a:custGeom>
              <a:avLst/>
              <a:gdLst>
                <a:gd name="T0" fmla="*/ 8 w 54"/>
                <a:gd name="T1" fmla="*/ 8 h 82"/>
                <a:gd name="T2" fmla="*/ 8 w 54"/>
                <a:gd name="T3" fmla="*/ 8 h 82"/>
                <a:gd name="T4" fmla="*/ 6 w 54"/>
                <a:gd name="T5" fmla="*/ 14 h 82"/>
                <a:gd name="T6" fmla="*/ 2 w 54"/>
                <a:gd name="T7" fmla="*/ 20 h 82"/>
                <a:gd name="T8" fmla="*/ 0 w 54"/>
                <a:gd name="T9" fmla="*/ 40 h 82"/>
                <a:gd name="T10" fmla="*/ 0 w 54"/>
                <a:gd name="T11" fmla="*/ 40 h 82"/>
                <a:gd name="T12" fmla="*/ 2 w 54"/>
                <a:gd name="T13" fmla="*/ 60 h 82"/>
                <a:gd name="T14" fmla="*/ 4 w 54"/>
                <a:gd name="T15" fmla="*/ 68 h 82"/>
                <a:gd name="T16" fmla="*/ 8 w 54"/>
                <a:gd name="T17" fmla="*/ 72 h 82"/>
                <a:gd name="T18" fmla="*/ 8 w 54"/>
                <a:gd name="T19" fmla="*/ 72 h 82"/>
                <a:gd name="T20" fmla="*/ 12 w 54"/>
                <a:gd name="T21" fmla="*/ 76 h 82"/>
                <a:gd name="T22" fmla="*/ 16 w 54"/>
                <a:gd name="T23" fmla="*/ 80 h 82"/>
                <a:gd name="T24" fmla="*/ 22 w 54"/>
                <a:gd name="T25" fmla="*/ 80 h 82"/>
                <a:gd name="T26" fmla="*/ 28 w 54"/>
                <a:gd name="T27" fmla="*/ 82 h 82"/>
                <a:gd name="T28" fmla="*/ 28 w 54"/>
                <a:gd name="T29" fmla="*/ 82 h 82"/>
                <a:gd name="T30" fmla="*/ 38 w 54"/>
                <a:gd name="T31" fmla="*/ 80 h 82"/>
                <a:gd name="T32" fmla="*/ 42 w 54"/>
                <a:gd name="T33" fmla="*/ 76 h 82"/>
                <a:gd name="T34" fmla="*/ 46 w 54"/>
                <a:gd name="T35" fmla="*/ 74 h 82"/>
                <a:gd name="T36" fmla="*/ 46 w 54"/>
                <a:gd name="T37" fmla="*/ 74 h 82"/>
                <a:gd name="T38" fmla="*/ 48 w 54"/>
                <a:gd name="T39" fmla="*/ 68 h 82"/>
                <a:gd name="T40" fmla="*/ 52 w 54"/>
                <a:gd name="T41" fmla="*/ 60 h 82"/>
                <a:gd name="T42" fmla="*/ 54 w 54"/>
                <a:gd name="T43" fmla="*/ 40 h 82"/>
                <a:gd name="T44" fmla="*/ 54 w 54"/>
                <a:gd name="T45" fmla="*/ 40 h 82"/>
                <a:gd name="T46" fmla="*/ 52 w 54"/>
                <a:gd name="T47" fmla="*/ 20 h 82"/>
                <a:gd name="T48" fmla="*/ 48 w 54"/>
                <a:gd name="T49" fmla="*/ 14 h 82"/>
                <a:gd name="T50" fmla="*/ 46 w 54"/>
                <a:gd name="T51" fmla="*/ 8 h 82"/>
                <a:gd name="T52" fmla="*/ 46 w 54"/>
                <a:gd name="T53" fmla="*/ 8 h 82"/>
                <a:gd name="T54" fmla="*/ 42 w 54"/>
                <a:gd name="T55" fmla="*/ 4 h 82"/>
                <a:gd name="T56" fmla="*/ 38 w 54"/>
                <a:gd name="T57" fmla="*/ 2 h 82"/>
                <a:gd name="T58" fmla="*/ 28 w 54"/>
                <a:gd name="T59" fmla="*/ 0 h 82"/>
                <a:gd name="T60" fmla="*/ 28 w 54"/>
                <a:gd name="T61" fmla="*/ 0 h 82"/>
                <a:gd name="T62" fmla="*/ 16 w 54"/>
                <a:gd name="T63" fmla="*/ 2 h 82"/>
                <a:gd name="T64" fmla="*/ 12 w 54"/>
                <a:gd name="T65" fmla="*/ 4 h 82"/>
                <a:gd name="T66" fmla="*/ 8 w 54"/>
                <a:gd name="T67" fmla="*/ 8 h 82"/>
                <a:gd name="T68" fmla="*/ 8 w 54"/>
                <a:gd name="T69" fmla="*/ 8 h 82"/>
                <a:gd name="T70" fmla="*/ 8 w 54"/>
                <a:gd name="T71" fmla="*/ 8 h 82"/>
                <a:gd name="T72" fmla="*/ 32 w 54"/>
                <a:gd name="T73" fmla="*/ 14 h 82"/>
                <a:gd name="T74" fmla="*/ 32 w 54"/>
                <a:gd name="T75" fmla="*/ 14 h 82"/>
                <a:gd name="T76" fmla="*/ 36 w 54"/>
                <a:gd name="T77" fmla="*/ 22 h 82"/>
                <a:gd name="T78" fmla="*/ 36 w 54"/>
                <a:gd name="T79" fmla="*/ 22 h 82"/>
                <a:gd name="T80" fmla="*/ 38 w 54"/>
                <a:gd name="T81" fmla="*/ 40 h 82"/>
                <a:gd name="T82" fmla="*/ 38 w 54"/>
                <a:gd name="T83" fmla="*/ 40 h 82"/>
                <a:gd name="T84" fmla="*/ 36 w 54"/>
                <a:gd name="T85" fmla="*/ 60 h 82"/>
                <a:gd name="T86" fmla="*/ 36 w 54"/>
                <a:gd name="T87" fmla="*/ 60 h 82"/>
                <a:gd name="T88" fmla="*/ 32 w 54"/>
                <a:gd name="T89" fmla="*/ 66 h 82"/>
                <a:gd name="T90" fmla="*/ 32 w 54"/>
                <a:gd name="T91" fmla="*/ 66 h 82"/>
                <a:gd name="T92" fmla="*/ 28 w 54"/>
                <a:gd name="T93" fmla="*/ 68 h 82"/>
                <a:gd name="T94" fmla="*/ 28 w 54"/>
                <a:gd name="T95" fmla="*/ 68 h 82"/>
                <a:gd name="T96" fmla="*/ 22 w 54"/>
                <a:gd name="T97" fmla="*/ 66 h 82"/>
                <a:gd name="T98" fmla="*/ 22 w 54"/>
                <a:gd name="T99" fmla="*/ 66 h 82"/>
                <a:gd name="T100" fmla="*/ 18 w 54"/>
                <a:gd name="T101" fmla="*/ 60 h 82"/>
                <a:gd name="T102" fmla="*/ 18 w 54"/>
                <a:gd name="T103" fmla="*/ 60 h 82"/>
                <a:gd name="T104" fmla="*/ 18 w 54"/>
                <a:gd name="T105" fmla="*/ 40 h 82"/>
                <a:gd name="T106" fmla="*/ 18 w 54"/>
                <a:gd name="T107" fmla="*/ 40 h 82"/>
                <a:gd name="T108" fmla="*/ 18 w 54"/>
                <a:gd name="T109" fmla="*/ 20 h 82"/>
                <a:gd name="T110" fmla="*/ 18 w 54"/>
                <a:gd name="T111" fmla="*/ 20 h 82"/>
                <a:gd name="T112" fmla="*/ 22 w 54"/>
                <a:gd name="T113" fmla="*/ 14 h 82"/>
                <a:gd name="T114" fmla="*/ 22 w 54"/>
                <a:gd name="T115" fmla="*/ 14 h 82"/>
                <a:gd name="T116" fmla="*/ 28 w 54"/>
                <a:gd name="T117" fmla="*/ 12 h 82"/>
                <a:gd name="T118" fmla="*/ 28 w 54"/>
                <a:gd name="T119" fmla="*/ 12 h 82"/>
                <a:gd name="T120" fmla="*/ 32 w 54"/>
                <a:gd name="T121" fmla="*/ 14 h 82"/>
                <a:gd name="T122" fmla="*/ 32 w 54"/>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82">
                  <a:moveTo>
                    <a:pt x="8" y="8"/>
                  </a:moveTo>
                  <a:lnTo>
                    <a:pt x="8" y="8"/>
                  </a:lnTo>
                  <a:lnTo>
                    <a:pt x="6" y="14"/>
                  </a:lnTo>
                  <a:lnTo>
                    <a:pt x="2" y="20"/>
                  </a:lnTo>
                  <a:lnTo>
                    <a:pt x="0" y="40"/>
                  </a:lnTo>
                  <a:lnTo>
                    <a:pt x="0" y="40"/>
                  </a:lnTo>
                  <a:lnTo>
                    <a:pt x="2" y="60"/>
                  </a:lnTo>
                  <a:lnTo>
                    <a:pt x="4" y="68"/>
                  </a:lnTo>
                  <a:lnTo>
                    <a:pt x="8" y="72"/>
                  </a:lnTo>
                  <a:lnTo>
                    <a:pt x="8" y="72"/>
                  </a:lnTo>
                  <a:lnTo>
                    <a:pt x="12" y="76"/>
                  </a:lnTo>
                  <a:lnTo>
                    <a:pt x="16" y="80"/>
                  </a:lnTo>
                  <a:lnTo>
                    <a:pt x="22" y="80"/>
                  </a:lnTo>
                  <a:lnTo>
                    <a:pt x="28" y="82"/>
                  </a:lnTo>
                  <a:lnTo>
                    <a:pt x="28" y="82"/>
                  </a:lnTo>
                  <a:lnTo>
                    <a:pt x="38" y="80"/>
                  </a:lnTo>
                  <a:lnTo>
                    <a:pt x="42" y="76"/>
                  </a:lnTo>
                  <a:lnTo>
                    <a:pt x="46" y="74"/>
                  </a:lnTo>
                  <a:lnTo>
                    <a:pt x="46" y="74"/>
                  </a:lnTo>
                  <a:lnTo>
                    <a:pt x="48" y="68"/>
                  </a:lnTo>
                  <a:lnTo>
                    <a:pt x="52" y="60"/>
                  </a:lnTo>
                  <a:lnTo>
                    <a:pt x="54" y="40"/>
                  </a:lnTo>
                  <a:lnTo>
                    <a:pt x="54" y="40"/>
                  </a:lnTo>
                  <a:lnTo>
                    <a:pt x="52" y="20"/>
                  </a:lnTo>
                  <a:lnTo>
                    <a:pt x="48" y="14"/>
                  </a:lnTo>
                  <a:lnTo>
                    <a:pt x="46" y="8"/>
                  </a:lnTo>
                  <a:lnTo>
                    <a:pt x="46" y="8"/>
                  </a:lnTo>
                  <a:lnTo>
                    <a:pt x="42" y="4"/>
                  </a:lnTo>
                  <a:lnTo>
                    <a:pt x="38" y="2"/>
                  </a:lnTo>
                  <a:lnTo>
                    <a:pt x="28" y="0"/>
                  </a:lnTo>
                  <a:lnTo>
                    <a:pt x="28" y="0"/>
                  </a:lnTo>
                  <a:lnTo>
                    <a:pt x="16" y="2"/>
                  </a:lnTo>
                  <a:lnTo>
                    <a:pt x="12" y="4"/>
                  </a:lnTo>
                  <a:lnTo>
                    <a:pt x="8" y="8"/>
                  </a:lnTo>
                  <a:lnTo>
                    <a:pt x="8" y="8"/>
                  </a:lnTo>
                  <a:lnTo>
                    <a:pt x="8" y="8"/>
                  </a:lnTo>
                  <a:close/>
                  <a:moveTo>
                    <a:pt x="32" y="14"/>
                  </a:moveTo>
                  <a:lnTo>
                    <a:pt x="32" y="14"/>
                  </a:lnTo>
                  <a:lnTo>
                    <a:pt x="36" y="22"/>
                  </a:lnTo>
                  <a:lnTo>
                    <a:pt x="36" y="22"/>
                  </a:lnTo>
                  <a:lnTo>
                    <a:pt x="38" y="40"/>
                  </a:lnTo>
                  <a:lnTo>
                    <a:pt x="38" y="40"/>
                  </a:lnTo>
                  <a:lnTo>
                    <a:pt x="36" y="60"/>
                  </a:lnTo>
                  <a:lnTo>
                    <a:pt x="36" y="60"/>
                  </a:lnTo>
                  <a:lnTo>
                    <a:pt x="32" y="66"/>
                  </a:lnTo>
                  <a:lnTo>
                    <a:pt x="32" y="66"/>
                  </a:lnTo>
                  <a:lnTo>
                    <a:pt x="28" y="68"/>
                  </a:lnTo>
                  <a:lnTo>
                    <a:pt x="28" y="68"/>
                  </a:lnTo>
                  <a:lnTo>
                    <a:pt x="22" y="66"/>
                  </a:lnTo>
                  <a:lnTo>
                    <a:pt x="22" y="66"/>
                  </a:lnTo>
                  <a:lnTo>
                    <a:pt x="18" y="60"/>
                  </a:lnTo>
                  <a:lnTo>
                    <a:pt x="18" y="60"/>
                  </a:lnTo>
                  <a:lnTo>
                    <a:pt x="18" y="40"/>
                  </a:lnTo>
                  <a:lnTo>
                    <a:pt x="18" y="40"/>
                  </a:lnTo>
                  <a:lnTo>
                    <a:pt x="18" y="20"/>
                  </a:lnTo>
                  <a:lnTo>
                    <a:pt x="18" y="20"/>
                  </a:lnTo>
                  <a:lnTo>
                    <a:pt x="22" y="14"/>
                  </a:lnTo>
                  <a:lnTo>
                    <a:pt x="22" y="14"/>
                  </a:lnTo>
                  <a:lnTo>
                    <a:pt x="28" y="12"/>
                  </a:lnTo>
                  <a:lnTo>
                    <a:pt x="28" y="12"/>
                  </a:lnTo>
                  <a:lnTo>
                    <a:pt x="32" y="14"/>
                  </a:lnTo>
                  <a:lnTo>
                    <a:pt x="32" y="14"/>
                  </a:lnTo>
                  <a:close/>
                </a:path>
              </a:pathLst>
            </a:custGeom>
            <a:solidFill>
              <a:schemeClr val="bg2"/>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sp>
        <p:nvSpPr>
          <p:cNvPr id="95" name="Rectangle 94"/>
          <p:cNvSpPr/>
          <p:nvPr/>
        </p:nvSpPr>
        <p:spPr>
          <a:xfrm>
            <a:off x="1563937" y="3604727"/>
            <a:ext cx="1702274" cy="606488"/>
          </a:xfrm>
          <a:prstGeom prst="rect">
            <a:avLst/>
          </a:prstGeom>
          <a:solidFill>
            <a:schemeClr val="tx1"/>
          </a:solidFill>
        </p:spPr>
        <p:txBody>
          <a:bodyPr wrap="none">
            <a:spAutoFit/>
          </a:bodyPr>
          <a:lstStyle/>
          <a:p>
            <a:pPr algn="r" defTabSz="932597">
              <a:defRPr/>
            </a:pPr>
            <a:r>
              <a:rPr lang="en-US" sz="3264" kern="0" dirty="0">
                <a:solidFill>
                  <a:schemeClr val="accent1"/>
                </a:solidFill>
                <a:latin typeface="Segoe UI Light"/>
              </a:rPr>
              <a:t>Big Data</a:t>
            </a:r>
          </a:p>
        </p:txBody>
      </p:sp>
      <p:sp>
        <p:nvSpPr>
          <p:cNvPr id="96" name="Rectangle 95"/>
          <p:cNvSpPr/>
          <p:nvPr/>
        </p:nvSpPr>
        <p:spPr>
          <a:xfrm>
            <a:off x="8751278" y="2328740"/>
            <a:ext cx="1748051" cy="606488"/>
          </a:xfrm>
          <a:prstGeom prst="rect">
            <a:avLst/>
          </a:prstGeom>
          <a:solidFill>
            <a:schemeClr val="tx1"/>
          </a:solidFill>
        </p:spPr>
        <p:txBody>
          <a:bodyPr wrap="none">
            <a:spAutoFit/>
          </a:bodyPr>
          <a:lstStyle/>
          <a:p>
            <a:pPr algn="ctr" defTabSz="932597">
              <a:defRPr/>
            </a:pPr>
            <a:r>
              <a:rPr lang="en-US" sz="3264" kern="0" dirty="0">
                <a:solidFill>
                  <a:schemeClr val="accent1"/>
                </a:solidFill>
                <a:latin typeface="Segoe UI Light"/>
              </a:rPr>
              <a:t>Analytics</a:t>
            </a:r>
          </a:p>
        </p:txBody>
      </p:sp>
      <p:sp>
        <p:nvSpPr>
          <p:cNvPr id="97" name="Rectangle 96"/>
          <p:cNvSpPr/>
          <p:nvPr/>
        </p:nvSpPr>
        <p:spPr>
          <a:xfrm>
            <a:off x="8426847" y="5235789"/>
            <a:ext cx="2212368" cy="606488"/>
          </a:xfrm>
          <a:prstGeom prst="rect">
            <a:avLst/>
          </a:prstGeom>
          <a:solidFill>
            <a:schemeClr val="tx1"/>
          </a:solidFill>
        </p:spPr>
        <p:txBody>
          <a:bodyPr wrap="none">
            <a:spAutoFit/>
          </a:bodyPr>
          <a:lstStyle/>
          <a:p>
            <a:pPr algn="ctr" defTabSz="932597">
              <a:defRPr/>
            </a:pPr>
            <a:r>
              <a:rPr lang="en-US" sz="3264" kern="0" dirty="0">
                <a:solidFill>
                  <a:schemeClr val="accent1"/>
                </a:solidFill>
                <a:latin typeface="Segoe UI Light"/>
              </a:rPr>
              <a:t>Intelligence</a:t>
            </a:r>
          </a:p>
        </p:txBody>
      </p:sp>
      <p:sp>
        <p:nvSpPr>
          <p:cNvPr id="98" name="Rectangle 97"/>
          <p:cNvSpPr/>
          <p:nvPr/>
        </p:nvSpPr>
        <p:spPr>
          <a:xfrm>
            <a:off x="8765991" y="2053918"/>
            <a:ext cx="2498477" cy="1118805"/>
          </a:xfrm>
          <a:prstGeom prst="rect">
            <a:avLst/>
          </a:prstGeom>
          <a:solidFill>
            <a:schemeClr val="tx1"/>
          </a:solidFill>
        </p:spPr>
        <p:txBody>
          <a:bodyPr wrap="none">
            <a:spAutoFit/>
          </a:bodyPr>
          <a:lstStyle/>
          <a:p>
            <a:pPr defTabSz="932597">
              <a:defRPr/>
            </a:pPr>
            <a:r>
              <a:rPr lang="en-US" sz="3264" kern="0" dirty="0">
                <a:solidFill>
                  <a:schemeClr val="accent1"/>
                </a:solidFill>
                <a:latin typeface="Segoe UI Light"/>
              </a:rPr>
              <a:t>Easy </a:t>
            </a:r>
            <a:br>
              <a:rPr lang="en-US" sz="3264" kern="0" dirty="0">
                <a:solidFill>
                  <a:schemeClr val="accent1"/>
                </a:solidFill>
                <a:latin typeface="Segoe UI Light"/>
              </a:rPr>
            </a:br>
            <a:r>
              <a:rPr lang="en-US" sz="3264" kern="0" dirty="0">
                <a:solidFill>
                  <a:schemeClr val="accent1"/>
                </a:solidFill>
                <a:latin typeface="Segoe UI Light"/>
              </a:rPr>
              <a:t>&amp; Actionable</a:t>
            </a:r>
          </a:p>
        </p:txBody>
      </p:sp>
      <p:sp>
        <p:nvSpPr>
          <p:cNvPr id="99" name="Rectangle 98"/>
          <p:cNvSpPr/>
          <p:nvPr/>
        </p:nvSpPr>
        <p:spPr>
          <a:xfrm>
            <a:off x="8448918" y="4984666"/>
            <a:ext cx="2287573" cy="1118805"/>
          </a:xfrm>
          <a:prstGeom prst="rect">
            <a:avLst/>
          </a:prstGeom>
          <a:solidFill>
            <a:schemeClr val="tx1"/>
          </a:solidFill>
        </p:spPr>
        <p:txBody>
          <a:bodyPr wrap="none">
            <a:spAutoFit/>
          </a:bodyPr>
          <a:lstStyle/>
          <a:p>
            <a:pPr defTabSz="932597">
              <a:defRPr/>
            </a:pPr>
            <a:r>
              <a:rPr lang="en-US" sz="3264" kern="0" dirty="0">
                <a:solidFill>
                  <a:schemeClr val="accent1"/>
                </a:solidFill>
                <a:latin typeface="Segoe UI Light"/>
              </a:rPr>
              <a:t>Cognitive &amp;</a:t>
            </a:r>
            <a:br>
              <a:rPr lang="en-US" sz="3264" kern="0" dirty="0">
                <a:solidFill>
                  <a:schemeClr val="accent1"/>
                </a:solidFill>
                <a:latin typeface="Segoe UI Light"/>
              </a:rPr>
            </a:br>
            <a:r>
              <a:rPr lang="en-US" sz="3264" kern="0" dirty="0">
                <a:solidFill>
                  <a:schemeClr val="accent1"/>
                </a:solidFill>
                <a:latin typeface="Segoe UI Light"/>
              </a:rPr>
              <a:t>Contextual</a:t>
            </a:r>
          </a:p>
        </p:txBody>
      </p:sp>
      <p:sp>
        <p:nvSpPr>
          <p:cNvPr id="100" name="Rectangle 99"/>
          <p:cNvSpPr/>
          <p:nvPr/>
        </p:nvSpPr>
        <p:spPr>
          <a:xfrm>
            <a:off x="1207526" y="3380963"/>
            <a:ext cx="2058685" cy="1118805"/>
          </a:xfrm>
          <a:prstGeom prst="rect">
            <a:avLst/>
          </a:prstGeom>
          <a:solidFill>
            <a:schemeClr val="tx1"/>
          </a:solidFill>
        </p:spPr>
        <p:txBody>
          <a:bodyPr wrap="none">
            <a:spAutoFit/>
          </a:bodyPr>
          <a:lstStyle/>
          <a:p>
            <a:pPr algn="r" defTabSz="932597">
              <a:defRPr/>
            </a:pPr>
            <a:r>
              <a:rPr lang="en-US" sz="3264" kern="0" dirty="0">
                <a:solidFill>
                  <a:schemeClr val="accent1"/>
                </a:solidFill>
                <a:latin typeface="Segoe UI Light"/>
              </a:rPr>
              <a:t>Secure </a:t>
            </a:r>
            <a:br>
              <a:rPr lang="en-US" sz="3264" kern="0" dirty="0">
                <a:solidFill>
                  <a:schemeClr val="accent1"/>
                </a:solidFill>
                <a:latin typeface="Segoe UI Light"/>
              </a:rPr>
            </a:br>
            <a:r>
              <a:rPr lang="en-US" sz="3264" kern="0" dirty="0">
                <a:solidFill>
                  <a:schemeClr val="accent1"/>
                </a:solidFill>
                <a:latin typeface="Segoe UI Light"/>
              </a:rPr>
              <a:t>&amp; Scalable</a:t>
            </a:r>
          </a:p>
        </p:txBody>
      </p:sp>
      <p:grpSp>
        <p:nvGrpSpPr>
          <p:cNvPr id="38" name="Group 37"/>
          <p:cNvGrpSpPr/>
          <p:nvPr/>
        </p:nvGrpSpPr>
        <p:grpSpPr>
          <a:xfrm>
            <a:off x="7592850" y="5060508"/>
            <a:ext cx="657966" cy="946977"/>
            <a:chOff x="6715126" y="3916363"/>
            <a:chExt cx="169863" cy="244475"/>
          </a:xfrm>
          <a:solidFill>
            <a:schemeClr val="accent1"/>
          </a:solidFill>
        </p:grpSpPr>
        <p:sp>
          <p:nvSpPr>
            <p:cNvPr id="39" name="Freeform 5491"/>
            <p:cNvSpPr>
              <a:spLocks noEditPoints="1"/>
            </p:cNvSpPr>
            <p:nvPr/>
          </p:nvSpPr>
          <p:spPr bwMode="auto">
            <a:xfrm>
              <a:off x="6715126" y="3916363"/>
              <a:ext cx="169863" cy="176213"/>
            </a:xfrm>
            <a:custGeom>
              <a:avLst/>
              <a:gdLst>
                <a:gd name="T0" fmla="*/ 25 w 107"/>
                <a:gd name="T1" fmla="*/ 111 h 111"/>
                <a:gd name="T2" fmla="*/ 25 w 107"/>
                <a:gd name="T3" fmla="*/ 98 h 111"/>
                <a:gd name="T4" fmla="*/ 14 w 107"/>
                <a:gd name="T5" fmla="*/ 89 h 111"/>
                <a:gd name="T6" fmla="*/ 7 w 107"/>
                <a:gd name="T7" fmla="*/ 79 h 111"/>
                <a:gd name="T8" fmla="*/ 2 w 107"/>
                <a:gd name="T9" fmla="*/ 66 h 111"/>
                <a:gd name="T10" fmla="*/ 0 w 107"/>
                <a:gd name="T11" fmla="*/ 53 h 111"/>
                <a:gd name="T12" fmla="*/ 1 w 107"/>
                <a:gd name="T13" fmla="*/ 43 h 111"/>
                <a:gd name="T14" fmla="*/ 9 w 107"/>
                <a:gd name="T15" fmla="*/ 24 h 111"/>
                <a:gd name="T16" fmla="*/ 24 w 107"/>
                <a:gd name="T17" fmla="*/ 9 h 111"/>
                <a:gd name="T18" fmla="*/ 42 w 107"/>
                <a:gd name="T19" fmla="*/ 1 h 111"/>
                <a:gd name="T20" fmla="*/ 54 w 107"/>
                <a:gd name="T21" fmla="*/ 0 h 111"/>
                <a:gd name="T22" fmla="*/ 75 w 107"/>
                <a:gd name="T23" fmla="*/ 4 h 111"/>
                <a:gd name="T24" fmla="*/ 91 w 107"/>
                <a:gd name="T25" fmla="*/ 16 h 111"/>
                <a:gd name="T26" fmla="*/ 103 w 107"/>
                <a:gd name="T27" fmla="*/ 33 h 111"/>
                <a:gd name="T28" fmla="*/ 107 w 107"/>
                <a:gd name="T29" fmla="*/ 53 h 111"/>
                <a:gd name="T30" fmla="*/ 107 w 107"/>
                <a:gd name="T31" fmla="*/ 60 h 111"/>
                <a:gd name="T32" fmla="*/ 103 w 107"/>
                <a:gd name="T33" fmla="*/ 73 h 111"/>
                <a:gd name="T34" fmla="*/ 96 w 107"/>
                <a:gd name="T35" fmla="*/ 84 h 111"/>
                <a:gd name="T36" fmla="*/ 88 w 107"/>
                <a:gd name="T37" fmla="*/ 94 h 111"/>
                <a:gd name="T38" fmla="*/ 83 w 107"/>
                <a:gd name="T39" fmla="*/ 111 h 111"/>
                <a:gd name="T40" fmla="*/ 78 w 107"/>
                <a:gd name="T41" fmla="*/ 107 h 111"/>
                <a:gd name="T42" fmla="*/ 79 w 107"/>
                <a:gd name="T43" fmla="*/ 94 h 111"/>
                <a:gd name="T44" fmla="*/ 84 w 107"/>
                <a:gd name="T45" fmla="*/ 91 h 111"/>
                <a:gd name="T46" fmla="*/ 92 w 107"/>
                <a:gd name="T47" fmla="*/ 82 h 111"/>
                <a:gd name="T48" fmla="*/ 98 w 107"/>
                <a:gd name="T49" fmla="*/ 72 h 111"/>
                <a:gd name="T50" fmla="*/ 101 w 107"/>
                <a:gd name="T51" fmla="*/ 60 h 111"/>
                <a:gd name="T52" fmla="*/ 101 w 107"/>
                <a:gd name="T53" fmla="*/ 53 h 111"/>
                <a:gd name="T54" fmla="*/ 98 w 107"/>
                <a:gd name="T55" fmla="*/ 34 h 111"/>
                <a:gd name="T56" fmla="*/ 88 w 107"/>
                <a:gd name="T57" fmla="*/ 20 h 111"/>
                <a:gd name="T58" fmla="*/ 72 w 107"/>
                <a:gd name="T59" fmla="*/ 9 h 111"/>
                <a:gd name="T60" fmla="*/ 54 w 107"/>
                <a:gd name="T61" fmla="*/ 5 h 111"/>
                <a:gd name="T62" fmla="*/ 43 w 107"/>
                <a:gd name="T63" fmla="*/ 6 h 111"/>
                <a:gd name="T64" fmla="*/ 27 w 107"/>
                <a:gd name="T65" fmla="*/ 14 h 111"/>
                <a:gd name="T66" fmla="*/ 13 w 107"/>
                <a:gd name="T67" fmla="*/ 26 h 111"/>
                <a:gd name="T68" fmla="*/ 6 w 107"/>
                <a:gd name="T69" fmla="*/ 44 h 111"/>
                <a:gd name="T70" fmla="*/ 5 w 107"/>
                <a:gd name="T71" fmla="*/ 53 h 111"/>
                <a:gd name="T72" fmla="*/ 7 w 107"/>
                <a:gd name="T73" fmla="*/ 65 h 111"/>
                <a:gd name="T74" fmla="*/ 11 w 107"/>
                <a:gd name="T75" fmla="*/ 77 h 111"/>
                <a:gd name="T76" fmla="*/ 19 w 107"/>
                <a:gd name="T77" fmla="*/ 87 h 111"/>
                <a:gd name="T78" fmla="*/ 28 w 107"/>
                <a:gd name="T79" fmla="*/ 94 h 111"/>
                <a:gd name="T80" fmla="*/ 29 w 107"/>
                <a:gd name="T81" fmla="*/ 10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7" h="111">
                  <a:moveTo>
                    <a:pt x="83" y="111"/>
                  </a:moveTo>
                  <a:lnTo>
                    <a:pt x="25" y="111"/>
                  </a:lnTo>
                  <a:lnTo>
                    <a:pt x="25" y="98"/>
                  </a:lnTo>
                  <a:lnTo>
                    <a:pt x="25" y="98"/>
                  </a:lnTo>
                  <a:lnTo>
                    <a:pt x="20" y="94"/>
                  </a:lnTo>
                  <a:lnTo>
                    <a:pt x="14" y="89"/>
                  </a:lnTo>
                  <a:lnTo>
                    <a:pt x="10" y="84"/>
                  </a:lnTo>
                  <a:lnTo>
                    <a:pt x="7" y="79"/>
                  </a:lnTo>
                  <a:lnTo>
                    <a:pt x="4" y="73"/>
                  </a:lnTo>
                  <a:lnTo>
                    <a:pt x="2" y="66"/>
                  </a:lnTo>
                  <a:lnTo>
                    <a:pt x="1" y="60"/>
                  </a:lnTo>
                  <a:lnTo>
                    <a:pt x="0" y="53"/>
                  </a:lnTo>
                  <a:lnTo>
                    <a:pt x="0" y="53"/>
                  </a:lnTo>
                  <a:lnTo>
                    <a:pt x="1" y="43"/>
                  </a:lnTo>
                  <a:lnTo>
                    <a:pt x="4" y="33"/>
                  </a:lnTo>
                  <a:lnTo>
                    <a:pt x="9" y="24"/>
                  </a:lnTo>
                  <a:lnTo>
                    <a:pt x="15" y="16"/>
                  </a:lnTo>
                  <a:lnTo>
                    <a:pt x="24" y="9"/>
                  </a:lnTo>
                  <a:lnTo>
                    <a:pt x="33" y="4"/>
                  </a:lnTo>
                  <a:lnTo>
                    <a:pt x="42" y="1"/>
                  </a:lnTo>
                  <a:lnTo>
                    <a:pt x="54" y="0"/>
                  </a:lnTo>
                  <a:lnTo>
                    <a:pt x="54" y="0"/>
                  </a:lnTo>
                  <a:lnTo>
                    <a:pt x="64" y="1"/>
                  </a:lnTo>
                  <a:lnTo>
                    <a:pt x="75" y="4"/>
                  </a:lnTo>
                  <a:lnTo>
                    <a:pt x="83" y="9"/>
                  </a:lnTo>
                  <a:lnTo>
                    <a:pt x="91" y="16"/>
                  </a:lnTo>
                  <a:lnTo>
                    <a:pt x="97" y="24"/>
                  </a:lnTo>
                  <a:lnTo>
                    <a:pt x="103" y="33"/>
                  </a:lnTo>
                  <a:lnTo>
                    <a:pt x="106" y="43"/>
                  </a:lnTo>
                  <a:lnTo>
                    <a:pt x="107" y="53"/>
                  </a:lnTo>
                  <a:lnTo>
                    <a:pt x="107" y="53"/>
                  </a:lnTo>
                  <a:lnTo>
                    <a:pt x="107" y="60"/>
                  </a:lnTo>
                  <a:lnTo>
                    <a:pt x="105" y="66"/>
                  </a:lnTo>
                  <a:lnTo>
                    <a:pt x="103" y="73"/>
                  </a:lnTo>
                  <a:lnTo>
                    <a:pt x="100" y="79"/>
                  </a:lnTo>
                  <a:lnTo>
                    <a:pt x="96" y="84"/>
                  </a:lnTo>
                  <a:lnTo>
                    <a:pt x="92" y="89"/>
                  </a:lnTo>
                  <a:lnTo>
                    <a:pt x="88" y="94"/>
                  </a:lnTo>
                  <a:lnTo>
                    <a:pt x="83" y="97"/>
                  </a:lnTo>
                  <a:lnTo>
                    <a:pt x="83" y="111"/>
                  </a:lnTo>
                  <a:close/>
                  <a:moveTo>
                    <a:pt x="29" y="107"/>
                  </a:moveTo>
                  <a:lnTo>
                    <a:pt x="78" y="107"/>
                  </a:lnTo>
                  <a:lnTo>
                    <a:pt x="78" y="95"/>
                  </a:lnTo>
                  <a:lnTo>
                    <a:pt x="79" y="94"/>
                  </a:lnTo>
                  <a:lnTo>
                    <a:pt x="79" y="94"/>
                  </a:lnTo>
                  <a:lnTo>
                    <a:pt x="84" y="91"/>
                  </a:lnTo>
                  <a:lnTo>
                    <a:pt x="88" y="87"/>
                  </a:lnTo>
                  <a:lnTo>
                    <a:pt x="92" y="82"/>
                  </a:lnTo>
                  <a:lnTo>
                    <a:pt x="95" y="77"/>
                  </a:lnTo>
                  <a:lnTo>
                    <a:pt x="98" y="72"/>
                  </a:lnTo>
                  <a:lnTo>
                    <a:pt x="100" y="65"/>
                  </a:lnTo>
                  <a:lnTo>
                    <a:pt x="101" y="60"/>
                  </a:lnTo>
                  <a:lnTo>
                    <a:pt x="101" y="53"/>
                  </a:lnTo>
                  <a:lnTo>
                    <a:pt x="101" y="53"/>
                  </a:lnTo>
                  <a:lnTo>
                    <a:pt x="100" y="44"/>
                  </a:lnTo>
                  <a:lnTo>
                    <a:pt x="98" y="34"/>
                  </a:lnTo>
                  <a:lnTo>
                    <a:pt x="93" y="26"/>
                  </a:lnTo>
                  <a:lnTo>
                    <a:pt x="88" y="20"/>
                  </a:lnTo>
                  <a:lnTo>
                    <a:pt x="81" y="14"/>
                  </a:lnTo>
                  <a:lnTo>
                    <a:pt x="72" y="9"/>
                  </a:lnTo>
                  <a:lnTo>
                    <a:pt x="63" y="6"/>
                  </a:lnTo>
                  <a:lnTo>
                    <a:pt x="54" y="5"/>
                  </a:lnTo>
                  <a:lnTo>
                    <a:pt x="54" y="5"/>
                  </a:lnTo>
                  <a:lnTo>
                    <a:pt x="43" y="6"/>
                  </a:lnTo>
                  <a:lnTo>
                    <a:pt x="35" y="9"/>
                  </a:lnTo>
                  <a:lnTo>
                    <a:pt x="27" y="14"/>
                  </a:lnTo>
                  <a:lnTo>
                    <a:pt x="20" y="20"/>
                  </a:lnTo>
                  <a:lnTo>
                    <a:pt x="13" y="26"/>
                  </a:lnTo>
                  <a:lnTo>
                    <a:pt x="9" y="34"/>
                  </a:lnTo>
                  <a:lnTo>
                    <a:pt x="6" y="44"/>
                  </a:lnTo>
                  <a:lnTo>
                    <a:pt x="5" y="53"/>
                  </a:lnTo>
                  <a:lnTo>
                    <a:pt x="5" y="53"/>
                  </a:lnTo>
                  <a:lnTo>
                    <a:pt x="6" y="60"/>
                  </a:lnTo>
                  <a:lnTo>
                    <a:pt x="7" y="65"/>
                  </a:lnTo>
                  <a:lnTo>
                    <a:pt x="9" y="72"/>
                  </a:lnTo>
                  <a:lnTo>
                    <a:pt x="11" y="77"/>
                  </a:lnTo>
                  <a:lnTo>
                    <a:pt x="14" y="82"/>
                  </a:lnTo>
                  <a:lnTo>
                    <a:pt x="19" y="87"/>
                  </a:lnTo>
                  <a:lnTo>
                    <a:pt x="23" y="91"/>
                  </a:lnTo>
                  <a:lnTo>
                    <a:pt x="28" y="94"/>
                  </a:lnTo>
                  <a:lnTo>
                    <a:pt x="29" y="95"/>
                  </a:lnTo>
                  <a:lnTo>
                    <a:pt x="29" y="1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41" name="Freeform 5492"/>
            <p:cNvSpPr>
              <a:spLocks/>
            </p:cNvSpPr>
            <p:nvPr/>
          </p:nvSpPr>
          <p:spPr bwMode="auto">
            <a:xfrm>
              <a:off x="6771966" y="4011613"/>
              <a:ext cx="9631" cy="77788"/>
            </a:xfrm>
            <a:custGeom>
              <a:avLst/>
              <a:gdLst>
                <a:gd name="T0" fmla="*/ 7 w 13"/>
                <a:gd name="T1" fmla="*/ 49 h 49"/>
                <a:gd name="T2" fmla="*/ 0 w 13"/>
                <a:gd name="T3" fmla="*/ 1 h 49"/>
                <a:gd name="T4" fmla="*/ 5 w 13"/>
                <a:gd name="T5" fmla="*/ 0 h 49"/>
                <a:gd name="T6" fmla="*/ 13 w 13"/>
                <a:gd name="T7" fmla="*/ 49 h 49"/>
                <a:gd name="T8" fmla="*/ 7 w 13"/>
                <a:gd name="T9" fmla="*/ 49 h 49"/>
              </a:gdLst>
              <a:ahLst/>
              <a:cxnLst>
                <a:cxn ang="0">
                  <a:pos x="T0" y="T1"/>
                </a:cxn>
                <a:cxn ang="0">
                  <a:pos x="T2" y="T3"/>
                </a:cxn>
                <a:cxn ang="0">
                  <a:pos x="T4" y="T5"/>
                </a:cxn>
                <a:cxn ang="0">
                  <a:pos x="T6" y="T7"/>
                </a:cxn>
                <a:cxn ang="0">
                  <a:pos x="T8" y="T9"/>
                </a:cxn>
              </a:cxnLst>
              <a:rect l="0" t="0" r="r" b="b"/>
              <a:pathLst>
                <a:path w="13" h="49">
                  <a:moveTo>
                    <a:pt x="7" y="49"/>
                  </a:moveTo>
                  <a:lnTo>
                    <a:pt x="0" y="1"/>
                  </a:lnTo>
                  <a:lnTo>
                    <a:pt x="5" y="0"/>
                  </a:lnTo>
                  <a:lnTo>
                    <a:pt x="13" y="49"/>
                  </a:lnTo>
                  <a:lnTo>
                    <a:pt x="7" y="49"/>
                  </a:lnTo>
                  <a:close/>
                </a:path>
              </a:pathLst>
            </a:custGeom>
            <a:solidFill>
              <a:srgbClr val="002050"/>
            </a:solidFill>
            <a:ln w="9525">
              <a:solidFill>
                <a:srgbClr val="000000"/>
              </a:solid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42" name="Freeform 5493"/>
            <p:cNvSpPr>
              <a:spLocks/>
            </p:cNvSpPr>
            <p:nvPr/>
          </p:nvSpPr>
          <p:spPr bwMode="auto">
            <a:xfrm>
              <a:off x="6811963" y="4011613"/>
              <a:ext cx="9631" cy="77788"/>
            </a:xfrm>
            <a:custGeom>
              <a:avLst/>
              <a:gdLst>
                <a:gd name="T0" fmla="*/ 4 w 11"/>
                <a:gd name="T1" fmla="*/ 49 h 49"/>
                <a:gd name="T2" fmla="*/ 0 w 11"/>
                <a:gd name="T3" fmla="*/ 49 h 49"/>
                <a:gd name="T4" fmla="*/ 7 w 11"/>
                <a:gd name="T5" fmla="*/ 0 h 49"/>
                <a:gd name="T6" fmla="*/ 11 w 11"/>
                <a:gd name="T7" fmla="*/ 1 h 49"/>
                <a:gd name="T8" fmla="*/ 4 w 11"/>
                <a:gd name="T9" fmla="*/ 49 h 49"/>
              </a:gdLst>
              <a:ahLst/>
              <a:cxnLst>
                <a:cxn ang="0">
                  <a:pos x="T0" y="T1"/>
                </a:cxn>
                <a:cxn ang="0">
                  <a:pos x="T2" y="T3"/>
                </a:cxn>
                <a:cxn ang="0">
                  <a:pos x="T4" y="T5"/>
                </a:cxn>
                <a:cxn ang="0">
                  <a:pos x="T6" y="T7"/>
                </a:cxn>
                <a:cxn ang="0">
                  <a:pos x="T8" y="T9"/>
                </a:cxn>
              </a:cxnLst>
              <a:rect l="0" t="0" r="r" b="b"/>
              <a:pathLst>
                <a:path w="11" h="49">
                  <a:moveTo>
                    <a:pt x="4" y="49"/>
                  </a:moveTo>
                  <a:lnTo>
                    <a:pt x="0" y="49"/>
                  </a:lnTo>
                  <a:lnTo>
                    <a:pt x="7" y="0"/>
                  </a:lnTo>
                  <a:lnTo>
                    <a:pt x="11" y="1"/>
                  </a:lnTo>
                  <a:lnTo>
                    <a:pt x="4" y="49"/>
                  </a:lnTo>
                  <a:close/>
                </a:path>
              </a:pathLst>
            </a:custGeom>
            <a:solidFill>
              <a:srgbClr val="002050"/>
            </a:solidFill>
            <a:ln w="9525">
              <a:solidFill>
                <a:srgbClr val="000000"/>
              </a:solid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43" name="Freeform 5494"/>
            <p:cNvSpPr>
              <a:spLocks/>
            </p:cNvSpPr>
            <p:nvPr/>
          </p:nvSpPr>
          <p:spPr bwMode="auto">
            <a:xfrm>
              <a:off x="6772705" y="4011613"/>
              <a:ext cx="48153" cy="16853"/>
            </a:xfrm>
            <a:custGeom>
              <a:avLst/>
              <a:gdLst>
                <a:gd name="T0" fmla="*/ 25 w 36"/>
                <a:gd name="T1" fmla="*/ 14 h 14"/>
                <a:gd name="T2" fmla="*/ 19 w 36"/>
                <a:gd name="T3" fmla="*/ 6 h 14"/>
                <a:gd name="T4" fmla="*/ 12 w 36"/>
                <a:gd name="T5" fmla="*/ 14 h 14"/>
                <a:gd name="T6" fmla="*/ 0 w 36"/>
                <a:gd name="T7" fmla="*/ 5 h 14"/>
                <a:gd name="T8" fmla="*/ 3 w 36"/>
                <a:gd name="T9" fmla="*/ 1 h 14"/>
                <a:gd name="T10" fmla="*/ 12 w 36"/>
                <a:gd name="T11" fmla="*/ 7 h 14"/>
                <a:gd name="T12" fmla="*/ 19 w 36"/>
                <a:gd name="T13" fmla="*/ 0 h 14"/>
                <a:gd name="T14" fmla="*/ 26 w 36"/>
                <a:gd name="T15" fmla="*/ 7 h 14"/>
                <a:gd name="T16" fmla="*/ 34 w 36"/>
                <a:gd name="T17" fmla="*/ 1 h 14"/>
                <a:gd name="T18" fmla="*/ 36 w 36"/>
                <a:gd name="T19" fmla="*/ 5 h 14"/>
                <a:gd name="T20" fmla="*/ 25 w 36"/>
                <a:gd name="T21"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14">
                  <a:moveTo>
                    <a:pt x="25" y="14"/>
                  </a:moveTo>
                  <a:lnTo>
                    <a:pt x="19" y="6"/>
                  </a:lnTo>
                  <a:lnTo>
                    <a:pt x="12" y="14"/>
                  </a:lnTo>
                  <a:lnTo>
                    <a:pt x="0" y="5"/>
                  </a:lnTo>
                  <a:lnTo>
                    <a:pt x="3" y="1"/>
                  </a:lnTo>
                  <a:lnTo>
                    <a:pt x="12" y="7"/>
                  </a:lnTo>
                  <a:lnTo>
                    <a:pt x="19" y="0"/>
                  </a:lnTo>
                  <a:lnTo>
                    <a:pt x="26" y="7"/>
                  </a:lnTo>
                  <a:lnTo>
                    <a:pt x="34" y="1"/>
                  </a:lnTo>
                  <a:lnTo>
                    <a:pt x="36" y="5"/>
                  </a:lnTo>
                  <a:lnTo>
                    <a:pt x="25" y="14"/>
                  </a:lnTo>
                  <a:close/>
                </a:path>
              </a:pathLst>
            </a:custGeom>
            <a:solidFill>
              <a:srgbClr val="002050"/>
            </a:solidFill>
            <a:ln w="9525">
              <a:solidFill>
                <a:srgbClr val="000000"/>
              </a:solid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47" name="Freeform 5495"/>
            <p:cNvSpPr>
              <a:spLocks noEditPoints="1"/>
            </p:cNvSpPr>
            <p:nvPr/>
          </p:nvSpPr>
          <p:spPr bwMode="auto">
            <a:xfrm>
              <a:off x="6754813" y="4086226"/>
              <a:ext cx="92075" cy="28575"/>
            </a:xfrm>
            <a:custGeom>
              <a:avLst/>
              <a:gdLst>
                <a:gd name="T0" fmla="*/ 58 w 58"/>
                <a:gd name="T1" fmla="*/ 18 h 18"/>
                <a:gd name="T2" fmla="*/ 0 w 58"/>
                <a:gd name="T3" fmla="*/ 18 h 18"/>
                <a:gd name="T4" fmla="*/ 0 w 58"/>
                <a:gd name="T5" fmla="*/ 0 h 18"/>
                <a:gd name="T6" fmla="*/ 58 w 58"/>
                <a:gd name="T7" fmla="*/ 0 h 18"/>
                <a:gd name="T8" fmla="*/ 58 w 58"/>
                <a:gd name="T9" fmla="*/ 18 h 18"/>
                <a:gd name="T10" fmla="*/ 4 w 58"/>
                <a:gd name="T11" fmla="*/ 14 h 18"/>
                <a:gd name="T12" fmla="*/ 53 w 58"/>
                <a:gd name="T13" fmla="*/ 14 h 18"/>
                <a:gd name="T14" fmla="*/ 53 w 58"/>
                <a:gd name="T15" fmla="*/ 4 h 18"/>
                <a:gd name="T16" fmla="*/ 4 w 58"/>
                <a:gd name="T17" fmla="*/ 4 h 18"/>
                <a:gd name="T18" fmla="*/ 4 w 58"/>
                <a:gd name="T19"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18">
                  <a:moveTo>
                    <a:pt x="58" y="18"/>
                  </a:moveTo>
                  <a:lnTo>
                    <a:pt x="0" y="18"/>
                  </a:lnTo>
                  <a:lnTo>
                    <a:pt x="0" y="0"/>
                  </a:lnTo>
                  <a:lnTo>
                    <a:pt x="58" y="0"/>
                  </a:lnTo>
                  <a:lnTo>
                    <a:pt x="58" y="18"/>
                  </a:lnTo>
                  <a:close/>
                  <a:moveTo>
                    <a:pt x="4" y="14"/>
                  </a:moveTo>
                  <a:lnTo>
                    <a:pt x="53" y="14"/>
                  </a:lnTo>
                  <a:lnTo>
                    <a:pt x="53" y="4"/>
                  </a:lnTo>
                  <a:lnTo>
                    <a:pt x="4" y="4"/>
                  </a:lnTo>
                  <a:lnTo>
                    <a:pt x="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61" name="Freeform 5496"/>
            <p:cNvSpPr>
              <a:spLocks noEditPoints="1"/>
            </p:cNvSpPr>
            <p:nvPr/>
          </p:nvSpPr>
          <p:spPr bwMode="auto">
            <a:xfrm>
              <a:off x="6761163" y="4108451"/>
              <a:ext cx="77788" cy="30163"/>
            </a:xfrm>
            <a:custGeom>
              <a:avLst/>
              <a:gdLst>
                <a:gd name="T0" fmla="*/ 49 w 49"/>
                <a:gd name="T1" fmla="*/ 19 h 19"/>
                <a:gd name="T2" fmla="*/ 0 w 49"/>
                <a:gd name="T3" fmla="*/ 19 h 19"/>
                <a:gd name="T4" fmla="*/ 0 w 49"/>
                <a:gd name="T5" fmla="*/ 0 h 19"/>
                <a:gd name="T6" fmla="*/ 49 w 49"/>
                <a:gd name="T7" fmla="*/ 0 h 19"/>
                <a:gd name="T8" fmla="*/ 49 w 49"/>
                <a:gd name="T9" fmla="*/ 19 h 19"/>
                <a:gd name="T10" fmla="*/ 5 w 49"/>
                <a:gd name="T11" fmla="*/ 15 h 19"/>
                <a:gd name="T12" fmla="*/ 43 w 49"/>
                <a:gd name="T13" fmla="*/ 15 h 19"/>
                <a:gd name="T14" fmla="*/ 43 w 49"/>
                <a:gd name="T15" fmla="*/ 4 h 19"/>
                <a:gd name="T16" fmla="*/ 5 w 49"/>
                <a:gd name="T17" fmla="*/ 4 h 19"/>
                <a:gd name="T18" fmla="*/ 5 w 49"/>
                <a:gd name="T19"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19">
                  <a:moveTo>
                    <a:pt x="49" y="19"/>
                  </a:moveTo>
                  <a:lnTo>
                    <a:pt x="0" y="19"/>
                  </a:lnTo>
                  <a:lnTo>
                    <a:pt x="0" y="0"/>
                  </a:lnTo>
                  <a:lnTo>
                    <a:pt x="49" y="0"/>
                  </a:lnTo>
                  <a:lnTo>
                    <a:pt x="49" y="19"/>
                  </a:lnTo>
                  <a:close/>
                  <a:moveTo>
                    <a:pt x="5" y="15"/>
                  </a:moveTo>
                  <a:lnTo>
                    <a:pt x="43" y="15"/>
                  </a:lnTo>
                  <a:lnTo>
                    <a:pt x="43" y="4"/>
                  </a:lnTo>
                  <a:lnTo>
                    <a:pt x="5" y="4"/>
                  </a:lnTo>
                  <a:lnTo>
                    <a:pt x="5"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62" name="Freeform 5497"/>
            <p:cNvSpPr>
              <a:spLocks noEditPoints="1"/>
            </p:cNvSpPr>
            <p:nvPr/>
          </p:nvSpPr>
          <p:spPr bwMode="auto">
            <a:xfrm>
              <a:off x="6769101" y="4132263"/>
              <a:ext cx="60325" cy="28575"/>
            </a:xfrm>
            <a:custGeom>
              <a:avLst/>
              <a:gdLst>
                <a:gd name="T0" fmla="*/ 38 w 38"/>
                <a:gd name="T1" fmla="*/ 18 h 18"/>
                <a:gd name="T2" fmla="*/ 0 w 38"/>
                <a:gd name="T3" fmla="*/ 18 h 18"/>
                <a:gd name="T4" fmla="*/ 0 w 38"/>
                <a:gd name="T5" fmla="*/ 0 h 18"/>
                <a:gd name="T6" fmla="*/ 38 w 38"/>
                <a:gd name="T7" fmla="*/ 0 h 18"/>
                <a:gd name="T8" fmla="*/ 38 w 38"/>
                <a:gd name="T9" fmla="*/ 18 h 18"/>
                <a:gd name="T10" fmla="*/ 5 w 38"/>
                <a:gd name="T11" fmla="*/ 14 h 18"/>
                <a:gd name="T12" fmla="*/ 34 w 38"/>
                <a:gd name="T13" fmla="*/ 14 h 18"/>
                <a:gd name="T14" fmla="*/ 34 w 38"/>
                <a:gd name="T15" fmla="*/ 4 h 18"/>
                <a:gd name="T16" fmla="*/ 5 w 38"/>
                <a:gd name="T17" fmla="*/ 4 h 18"/>
                <a:gd name="T18" fmla="*/ 5 w 38"/>
                <a:gd name="T19"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8">
                  <a:moveTo>
                    <a:pt x="38" y="18"/>
                  </a:moveTo>
                  <a:lnTo>
                    <a:pt x="0" y="18"/>
                  </a:lnTo>
                  <a:lnTo>
                    <a:pt x="0" y="0"/>
                  </a:lnTo>
                  <a:lnTo>
                    <a:pt x="38" y="0"/>
                  </a:lnTo>
                  <a:lnTo>
                    <a:pt x="38" y="18"/>
                  </a:lnTo>
                  <a:close/>
                  <a:moveTo>
                    <a:pt x="5" y="14"/>
                  </a:moveTo>
                  <a:lnTo>
                    <a:pt x="34" y="14"/>
                  </a:lnTo>
                  <a:lnTo>
                    <a:pt x="34" y="4"/>
                  </a:lnTo>
                  <a:lnTo>
                    <a:pt x="5" y="4"/>
                  </a:lnTo>
                  <a:lnTo>
                    <a:pt x="5"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nvGrpSpPr>
          <p:cNvPr id="5" name="Group 4"/>
          <p:cNvGrpSpPr/>
          <p:nvPr/>
        </p:nvGrpSpPr>
        <p:grpSpPr>
          <a:xfrm>
            <a:off x="7673210" y="2236591"/>
            <a:ext cx="910118" cy="915989"/>
            <a:chOff x="7522573" y="2192936"/>
            <a:chExt cx="892354" cy="898110"/>
          </a:xfrm>
        </p:grpSpPr>
        <p:grpSp>
          <p:nvGrpSpPr>
            <p:cNvPr id="63" name="Group 62"/>
            <p:cNvGrpSpPr/>
            <p:nvPr/>
          </p:nvGrpSpPr>
          <p:grpSpPr>
            <a:xfrm flipH="1">
              <a:off x="7522573" y="2192936"/>
              <a:ext cx="892354" cy="898110"/>
              <a:chOff x="3519488" y="4895851"/>
              <a:chExt cx="246063" cy="247650"/>
            </a:xfrm>
            <a:solidFill>
              <a:schemeClr val="bg2">
                <a:lumMod val="50000"/>
              </a:schemeClr>
            </a:solidFill>
          </p:grpSpPr>
          <p:sp>
            <p:nvSpPr>
              <p:cNvPr id="64" name="Freeform 5522"/>
              <p:cNvSpPr>
                <a:spLocks noEditPoints="1"/>
              </p:cNvSpPr>
              <p:nvPr/>
            </p:nvSpPr>
            <p:spPr bwMode="auto">
              <a:xfrm>
                <a:off x="3519488" y="4895851"/>
                <a:ext cx="160338" cy="160338"/>
              </a:xfrm>
              <a:custGeom>
                <a:avLst/>
                <a:gdLst>
                  <a:gd name="T0" fmla="*/ 51 w 101"/>
                  <a:gd name="T1" fmla="*/ 101 h 101"/>
                  <a:gd name="T2" fmla="*/ 31 w 101"/>
                  <a:gd name="T3" fmla="*/ 98 h 101"/>
                  <a:gd name="T4" fmla="*/ 14 w 101"/>
                  <a:gd name="T5" fmla="*/ 87 h 101"/>
                  <a:gd name="T6" fmla="*/ 4 w 101"/>
                  <a:gd name="T7" fmla="*/ 70 h 101"/>
                  <a:gd name="T8" fmla="*/ 0 w 101"/>
                  <a:gd name="T9" fmla="*/ 50 h 101"/>
                  <a:gd name="T10" fmla="*/ 1 w 101"/>
                  <a:gd name="T11" fmla="*/ 41 h 101"/>
                  <a:gd name="T12" fmla="*/ 8 w 101"/>
                  <a:gd name="T13" fmla="*/ 22 h 101"/>
                  <a:gd name="T14" fmla="*/ 23 w 101"/>
                  <a:gd name="T15" fmla="*/ 9 h 101"/>
                  <a:gd name="T16" fmla="*/ 40 w 101"/>
                  <a:gd name="T17" fmla="*/ 1 h 101"/>
                  <a:gd name="T18" fmla="*/ 51 w 101"/>
                  <a:gd name="T19" fmla="*/ 0 h 101"/>
                  <a:gd name="T20" fmla="*/ 70 w 101"/>
                  <a:gd name="T21" fmla="*/ 4 h 101"/>
                  <a:gd name="T22" fmla="*/ 87 w 101"/>
                  <a:gd name="T23" fmla="*/ 15 h 101"/>
                  <a:gd name="T24" fmla="*/ 97 w 101"/>
                  <a:gd name="T25" fmla="*/ 31 h 101"/>
                  <a:gd name="T26" fmla="*/ 101 w 101"/>
                  <a:gd name="T27" fmla="*/ 50 h 101"/>
                  <a:gd name="T28" fmla="*/ 100 w 101"/>
                  <a:gd name="T29" fmla="*/ 61 h 101"/>
                  <a:gd name="T30" fmla="*/ 93 w 101"/>
                  <a:gd name="T31" fmla="*/ 79 h 101"/>
                  <a:gd name="T32" fmla="*/ 79 w 101"/>
                  <a:gd name="T33" fmla="*/ 93 h 101"/>
                  <a:gd name="T34" fmla="*/ 61 w 101"/>
                  <a:gd name="T35" fmla="*/ 100 h 101"/>
                  <a:gd name="T36" fmla="*/ 51 w 101"/>
                  <a:gd name="T37" fmla="*/ 101 h 101"/>
                  <a:gd name="T38" fmla="*/ 51 w 101"/>
                  <a:gd name="T39" fmla="*/ 5 h 101"/>
                  <a:gd name="T40" fmla="*/ 33 w 101"/>
                  <a:gd name="T41" fmla="*/ 9 h 101"/>
                  <a:gd name="T42" fmla="*/ 19 w 101"/>
                  <a:gd name="T43" fmla="*/ 18 h 101"/>
                  <a:gd name="T44" fmla="*/ 8 w 101"/>
                  <a:gd name="T45" fmla="*/ 33 h 101"/>
                  <a:gd name="T46" fmla="*/ 5 w 101"/>
                  <a:gd name="T47" fmla="*/ 50 h 101"/>
                  <a:gd name="T48" fmla="*/ 6 w 101"/>
                  <a:gd name="T49" fmla="*/ 60 h 101"/>
                  <a:gd name="T50" fmla="*/ 12 w 101"/>
                  <a:gd name="T51" fmla="*/ 76 h 101"/>
                  <a:gd name="T52" fmla="*/ 25 w 101"/>
                  <a:gd name="T53" fmla="*/ 89 h 101"/>
                  <a:gd name="T54" fmla="*/ 41 w 101"/>
                  <a:gd name="T55" fmla="*/ 96 h 101"/>
                  <a:gd name="T56" fmla="*/ 51 w 101"/>
                  <a:gd name="T57" fmla="*/ 97 h 101"/>
                  <a:gd name="T58" fmla="*/ 68 w 101"/>
                  <a:gd name="T59" fmla="*/ 93 h 101"/>
                  <a:gd name="T60" fmla="*/ 83 w 101"/>
                  <a:gd name="T61" fmla="*/ 83 h 101"/>
                  <a:gd name="T62" fmla="*/ 93 w 101"/>
                  <a:gd name="T63" fmla="*/ 69 h 101"/>
                  <a:gd name="T64" fmla="*/ 96 w 101"/>
                  <a:gd name="T65" fmla="*/ 50 h 101"/>
                  <a:gd name="T66" fmla="*/ 95 w 101"/>
                  <a:gd name="T67" fmla="*/ 42 h 101"/>
                  <a:gd name="T68" fmla="*/ 89 w 101"/>
                  <a:gd name="T69" fmla="*/ 25 h 101"/>
                  <a:gd name="T70" fmla="*/ 77 w 101"/>
                  <a:gd name="T71" fmla="*/ 13 h 101"/>
                  <a:gd name="T72" fmla="*/ 60 w 101"/>
                  <a:gd name="T73" fmla="*/ 6 h 101"/>
                  <a:gd name="T74" fmla="*/ 51 w 101"/>
                  <a:gd name="T75"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1" h="101">
                    <a:moveTo>
                      <a:pt x="51" y="101"/>
                    </a:moveTo>
                    <a:lnTo>
                      <a:pt x="51" y="101"/>
                    </a:lnTo>
                    <a:lnTo>
                      <a:pt x="40" y="100"/>
                    </a:lnTo>
                    <a:lnTo>
                      <a:pt x="31" y="98"/>
                    </a:lnTo>
                    <a:lnTo>
                      <a:pt x="23" y="93"/>
                    </a:lnTo>
                    <a:lnTo>
                      <a:pt x="14" y="87"/>
                    </a:lnTo>
                    <a:lnTo>
                      <a:pt x="8" y="79"/>
                    </a:lnTo>
                    <a:lnTo>
                      <a:pt x="4" y="70"/>
                    </a:lnTo>
                    <a:lnTo>
                      <a:pt x="1" y="61"/>
                    </a:lnTo>
                    <a:lnTo>
                      <a:pt x="0" y="50"/>
                    </a:lnTo>
                    <a:lnTo>
                      <a:pt x="0" y="50"/>
                    </a:lnTo>
                    <a:lnTo>
                      <a:pt x="1" y="41"/>
                    </a:lnTo>
                    <a:lnTo>
                      <a:pt x="4" y="31"/>
                    </a:lnTo>
                    <a:lnTo>
                      <a:pt x="8" y="22"/>
                    </a:lnTo>
                    <a:lnTo>
                      <a:pt x="14" y="15"/>
                    </a:lnTo>
                    <a:lnTo>
                      <a:pt x="23" y="9"/>
                    </a:lnTo>
                    <a:lnTo>
                      <a:pt x="31" y="4"/>
                    </a:lnTo>
                    <a:lnTo>
                      <a:pt x="40" y="1"/>
                    </a:lnTo>
                    <a:lnTo>
                      <a:pt x="51" y="0"/>
                    </a:lnTo>
                    <a:lnTo>
                      <a:pt x="51" y="0"/>
                    </a:lnTo>
                    <a:lnTo>
                      <a:pt x="61" y="1"/>
                    </a:lnTo>
                    <a:lnTo>
                      <a:pt x="70" y="4"/>
                    </a:lnTo>
                    <a:lnTo>
                      <a:pt x="79" y="9"/>
                    </a:lnTo>
                    <a:lnTo>
                      <a:pt x="87" y="15"/>
                    </a:lnTo>
                    <a:lnTo>
                      <a:pt x="93" y="22"/>
                    </a:lnTo>
                    <a:lnTo>
                      <a:pt x="97" y="31"/>
                    </a:lnTo>
                    <a:lnTo>
                      <a:pt x="100" y="41"/>
                    </a:lnTo>
                    <a:lnTo>
                      <a:pt x="101" y="50"/>
                    </a:lnTo>
                    <a:lnTo>
                      <a:pt x="101" y="50"/>
                    </a:lnTo>
                    <a:lnTo>
                      <a:pt x="100" y="61"/>
                    </a:lnTo>
                    <a:lnTo>
                      <a:pt x="97" y="70"/>
                    </a:lnTo>
                    <a:lnTo>
                      <a:pt x="93" y="79"/>
                    </a:lnTo>
                    <a:lnTo>
                      <a:pt x="87" y="87"/>
                    </a:lnTo>
                    <a:lnTo>
                      <a:pt x="79" y="93"/>
                    </a:lnTo>
                    <a:lnTo>
                      <a:pt x="70" y="98"/>
                    </a:lnTo>
                    <a:lnTo>
                      <a:pt x="61" y="100"/>
                    </a:lnTo>
                    <a:lnTo>
                      <a:pt x="51" y="101"/>
                    </a:lnTo>
                    <a:lnTo>
                      <a:pt x="51" y="101"/>
                    </a:lnTo>
                    <a:close/>
                    <a:moveTo>
                      <a:pt x="51" y="5"/>
                    </a:moveTo>
                    <a:lnTo>
                      <a:pt x="51" y="5"/>
                    </a:lnTo>
                    <a:lnTo>
                      <a:pt x="41" y="6"/>
                    </a:lnTo>
                    <a:lnTo>
                      <a:pt x="33" y="9"/>
                    </a:lnTo>
                    <a:lnTo>
                      <a:pt x="25" y="13"/>
                    </a:lnTo>
                    <a:lnTo>
                      <a:pt x="19" y="18"/>
                    </a:lnTo>
                    <a:lnTo>
                      <a:pt x="12" y="25"/>
                    </a:lnTo>
                    <a:lnTo>
                      <a:pt x="8" y="33"/>
                    </a:lnTo>
                    <a:lnTo>
                      <a:pt x="6" y="42"/>
                    </a:lnTo>
                    <a:lnTo>
                      <a:pt x="5" y="50"/>
                    </a:lnTo>
                    <a:lnTo>
                      <a:pt x="5" y="50"/>
                    </a:lnTo>
                    <a:lnTo>
                      <a:pt x="6" y="60"/>
                    </a:lnTo>
                    <a:lnTo>
                      <a:pt x="8" y="69"/>
                    </a:lnTo>
                    <a:lnTo>
                      <a:pt x="12" y="76"/>
                    </a:lnTo>
                    <a:lnTo>
                      <a:pt x="19" y="83"/>
                    </a:lnTo>
                    <a:lnTo>
                      <a:pt x="25" y="89"/>
                    </a:lnTo>
                    <a:lnTo>
                      <a:pt x="33" y="93"/>
                    </a:lnTo>
                    <a:lnTo>
                      <a:pt x="41" y="96"/>
                    </a:lnTo>
                    <a:lnTo>
                      <a:pt x="51" y="97"/>
                    </a:lnTo>
                    <a:lnTo>
                      <a:pt x="51" y="97"/>
                    </a:lnTo>
                    <a:lnTo>
                      <a:pt x="60" y="96"/>
                    </a:lnTo>
                    <a:lnTo>
                      <a:pt x="68" y="93"/>
                    </a:lnTo>
                    <a:lnTo>
                      <a:pt x="77" y="89"/>
                    </a:lnTo>
                    <a:lnTo>
                      <a:pt x="83" y="83"/>
                    </a:lnTo>
                    <a:lnTo>
                      <a:pt x="89" y="76"/>
                    </a:lnTo>
                    <a:lnTo>
                      <a:pt x="93" y="69"/>
                    </a:lnTo>
                    <a:lnTo>
                      <a:pt x="95" y="60"/>
                    </a:lnTo>
                    <a:lnTo>
                      <a:pt x="96" y="50"/>
                    </a:lnTo>
                    <a:lnTo>
                      <a:pt x="96" y="50"/>
                    </a:lnTo>
                    <a:lnTo>
                      <a:pt x="95" y="42"/>
                    </a:lnTo>
                    <a:lnTo>
                      <a:pt x="93" y="33"/>
                    </a:lnTo>
                    <a:lnTo>
                      <a:pt x="89" y="25"/>
                    </a:lnTo>
                    <a:lnTo>
                      <a:pt x="83" y="18"/>
                    </a:lnTo>
                    <a:lnTo>
                      <a:pt x="77" y="13"/>
                    </a:lnTo>
                    <a:lnTo>
                      <a:pt x="68" y="9"/>
                    </a:lnTo>
                    <a:lnTo>
                      <a:pt x="60" y="6"/>
                    </a:lnTo>
                    <a:lnTo>
                      <a:pt x="51" y="5"/>
                    </a:lnTo>
                    <a:lnTo>
                      <a:pt x="51" y="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65" name="Freeform 5523"/>
              <p:cNvSpPr>
                <a:spLocks/>
              </p:cNvSpPr>
              <p:nvPr/>
            </p:nvSpPr>
            <p:spPr bwMode="auto">
              <a:xfrm>
                <a:off x="3651251" y="5026026"/>
                <a:ext cx="26988" cy="30163"/>
              </a:xfrm>
              <a:custGeom>
                <a:avLst/>
                <a:gdLst>
                  <a:gd name="T0" fmla="*/ 14 w 17"/>
                  <a:gd name="T1" fmla="*/ 19 h 19"/>
                  <a:gd name="T2" fmla="*/ 0 w 17"/>
                  <a:gd name="T3" fmla="*/ 5 h 19"/>
                  <a:gd name="T4" fmla="*/ 3 w 17"/>
                  <a:gd name="T5" fmla="*/ 0 h 19"/>
                  <a:gd name="T6" fmla="*/ 17 w 17"/>
                  <a:gd name="T7" fmla="*/ 15 h 19"/>
                  <a:gd name="T8" fmla="*/ 14 w 17"/>
                  <a:gd name="T9" fmla="*/ 19 h 19"/>
                </a:gdLst>
                <a:ahLst/>
                <a:cxnLst>
                  <a:cxn ang="0">
                    <a:pos x="T0" y="T1"/>
                  </a:cxn>
                  <a:cxn ang="0">
                    <a:pos x="T2" y="T3"/>
                  </a:cxn>
                  <a:cxn ang="0">
                    <a:pos x="T4" y="T5"/>
                  </a:cxn>
                  <a:cxn ang="0">
                    <a:pos x="T6" y="T7"/>
                  </a:cxn>
                  <a:cxn ang="0">
                    <a:pos x="T8" y="T9"/>
                  </a:cxn>
                </a:cxnLst>
                <a:rect l="0" t="0" r="r" b="b"/>
                <a:pathLst>
                  <a:path w="17" h="19">
                    <a:moveTo>
                      <a:pt x="14" y="19"/>
                    </a:moveTo>
                    <a:lnTo>
                      <a:pt x="0" y="5"/>
                    </a:lnTo>
                    <a:lnTo>
                      <a:pt x="3" y="0"/>
                    </a:lnTo>
                    <a:lnTo>
                      <a:pt x="17" y="15"/>
                    </a:lnTo>
                    <a:lnTo>
                      <a:pt x="14" y="1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66" name="Freeform 5524"/>
              <p:cNvSpPr>
                <a:spLocks noEditPoints="1"/>
              </p:cNvSpPr>
              <p:nvPr/>
            </p:nvSpPr>
            <p:spPr bwMode="auto">
              <a:xfrm>
                <a:off x="3659188" y="5037138"/>
                <a:ext cx="106363" cy="106363"/>
              </a:xfrm>
              <a:custGeom>
                <a:avLst/>
                <a:gdLst>
                  <a:gd name="T0" fmla="*/ 50 w 67"/>
                  <a:gd name="T1" fmla="*/ 67 h 67"/>
                  <a:gd name="T2" fmla="*/ 0 w 67"/>
                  <a:gd name="T3" fmla="*/ 17 h 67"/>
                  <a:gd name="T4" fmla="*/ 19 w 67"/>
                  <a:gd name="T5" fmla="*/ 0 h 67"/>
                  <a:gd name="T6" fmla="*/ 67 w 67"/>
                  <a:gd name="T7" fmla="*/ 48 h 67"/>
                  <a:gd name="T8" fmla="*/ 50 w 67"/>
                  <a:gd name="T9" fmla="*/ 67 h 67"/>
                  <a:gd name="T10" fmla="*/ 7 w 67"/>
                  <a:gd name="T11" fmla="*/ 17 h 67"/>
                  <a:gd name="T12" fmla="*/ 50 w 67"/>
                  <a:gd name="T13" fmla="*/ 60 h 67"/>
                  <a:gd name="T14" fmla="*/ 61 w 67"/>
                  <a:gd name="T15" fmla="*/ 48 h 67"/>
                  <a:gd name="T16" fmla="*/ 19 w 67"/>
                  <a:gd name="T17" fmla="*/ 6 h 67"/>
                  <a:gd name="T18" fmla="*/ 7 w 67"/>
                  <a:gd name="T19" fmla="*/ 1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67">
                    <a:moveTo>
                      <a:pt x="50" y="67"/>
                    </a:moveTo>
                    <a:lnTo>
                      <a:pt x="0" y="17"/>
                    </a:lnTo>
                    <a:lnTo>
                      <a:pt x="19" y="0"/>
                    </a:lnTo>
                    <a:lnTo>
                      <a:pt x="67" y="48"/>
                    </a:lnTo>
                    <a:lnTo>
                      <a:pt x="50" y="67"/>
                    </a:lnTo>
                    <a:close/>
                    <a:moveTo>
                      <a:pt x="7" y="17"/>
                    </a:moveTo>
                    <a:lnTo>
                      <a:pt x="50" y="60"/>
                    </a:lnTo>
                    <a:lnTo>
                      <a:pt x="61" y="48"/>
                    </a:lnTo>
                    <a:lnTo>
                      <a:pt x="19" y="6"/>
                    </a:lnTo>
                    <a:lnTo>
                      <a:pt x="7" y="1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nvGrpSpPr>
            <p:cNvPr id="3" name="Group 2"/>
            <p:cNvGrpSpPr/>
            <p:nvPr/>
          </p:nvGrpSpPr>
          <p:grpSpPr>
            <a:xfrm>
              <a:off x="7951308" y="2254788"/>
              <a:ext cx="331063" cy="393936"/>
              <a:chOff x="7944136" y="2254788"/>
              <a:chExt cx="331063" cy="393936"/>
            </a:xfrm>
          </p:grpSpPr>
          <p:sp>
            <p:nvSpPr>
              <p:cNvPr id="68" name="Freeform 221"/>
              <p:cNvSpPr>
                <a:spLocks noEditPoints="1"/>
              </p:cNvSpPr>
              <p:nvPr/>
            </p:nvSpPr>
            <p:spPr bwMode="auto">
              <a:xfrm>
                <a:off x="7944136" y="2427441"/>
                <a:ext cx="91440" cy="221283"/>
              </a:xfrm>
              <a:custGeom>
                <a:avLst/>
                <a:gdLst>
                  <a:gd name="T0" fmla="*/ 72 w 72"/>
                  <a:gd name="T1" fmla="*/ 183 h 183"/>
                  <a:gd name="T2" fmla="*/ 0 w 72"/>
                  <a:gd name="T3" fmla="*/ 183 h 183"/>
                  <a:gd name="T4" fmla="*/ 0 w 72"/>
                  <a:gd name="T5" fmla="*/ 0 h 183"/>
                  <a:gd name="T6" fmla="*/ 72 w 72"/>
                  <a:gd name="T7" fmla="*/ 0 h 183"/>
                  <a:gd name="T8" fmla="*/ 72 w 72"/>
                  <a:gd name="T9" fmla="*/ 183 h 183"/>
                  <a:gd name="T10" fmla="*/ 10 w 72"/>
                  <a:gd name="T11" fmla="*/ 173 h 183"/>
                  <a:gd name="T12" fmla="*/ 60 w 72"/>
                  <a:gd name="T13" fmla="*/ 173 h 183"/>
                  <a:gd name="T14" fmla="*/ 60 w 72"/>
                  <a:gd name="T15" fmla="*/ 12 h 183"/>
                  <a:gd name="T16" fmla="*/ 10 w 72"/>
                  <a:gd name="T17" fmla="*/ 12 h 183"/>
                  <a:gd name="T18" fmla="*/ 10 w 72"/>
                  <a:gd name="T19" fmla="*/ 17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183">
                    <a:moveTo>
                      <a:pt x="72" y="183"/>
                    </a:moveTo>
                    <a:lnTo>
                      <a:pt x="0" y="183"/>
                    </a:lnTo>
                    <a:lnTo>
                      <a:pt x="0" y="0"/>
                    </a:lnTo>
                    <a:lnTo>
                      <a:pt x="72" y="0"/>
                    </a:lnTo>
                    <a:lnTo>
                      <a:pt x="72" y="183"/>
                    </a:lnTo>
                    <a:close/>
                    <a:moveTo>
                      <a:pt x="10" y="173"/>
                    </a:moveTo>
                    <a:lnTo>
                      <a:pt x="60" y="173"/>
                    </a:lnTo>
                    <a:lnTo>
                      <a:pt x="60" y="12"/>
                    </a:lnTo>
                    <a:lnTo>
                      <a:pt x="10" y="12"/>
                    </a:lnTo>
                    <a:lnTo>
                      <a:pt x="10" y="173"/>
                    </a:lnTo>
                    <a:close/>
                  </a:path>
                </a:pathLst>
              </a:custGeom>
              <a:solidFill>
                <a:schemeClr val="bg1">
                  <a:lumMod val="75000"/>
                </a:schemeClr>
              </a:solidFill>
              <a:ln w="127">
                <a:solidFill>
                  <a:schemeClr val="bg1">
                    <a:lumMod val="75000"/>
                  </a:schemeClr>
                </a:solid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69" name="Freeform 222"/>
              <p:cNvSpPr>
                <a:spLocks noEditPoints="1"/>
              </p:cNvSpPr>
              <p:nvPr/>
            </p:nvSpPr>
            <p:spPr bwMode="auto">
              <a:xfrm>
                <a:off x="8183759" y="2488231"/>
                <a:ext cx="91440" cy="160492"/>
              </a:xfrm>
              <a:custGeom>
                <a:avLst/>
                <a:gdLst>
                  <a:gd name="T0" fmla="*/ 71 w 71"/>
                  <a:gd name="T1" fmla="*/ 131 h 131"/>
                  <a:gd name="T2" fmla="*/ 0 w 71"/>
                  <a:gd name="T3" fmla="*/ 131 h 131"/>
                  <a:gd name="T4" fmla="*/ 0 w 71"/>
                  <a:gd name="T5" fmla="*/ 0 h 131"/>
                  <a:gd name="T6" fmla="*/ 71 w 71"/>
                  <a:gd name="T7" fmla="*/ 0 h 131"/>
                  <a:gd name="T8" fmla="*/ 71 w 71"/>
                  <a:gd name="T9" fmla="*/ 131 h 131"/>
                  <a:gd name="T10" fmla="*/ 10 w 71"/>
                  <a:gd name="T11" fmla="*/ 121 h 131"/>
                  <a:gd name="T12" fmla="*/ 61 w 71"/>
                  <a:gd name="T13" fmla="*/ 121 h 131"/>
                  <a:gd name="T14" fmla="*/ 61 w 71"/>
                  <a:gd name="T15" fmla="*/ 10 h 131"/>
                  <a:gd name="T16" fmla="*/ 10 w 71"/>
                  <a:gd name="T17" fmla="*/ 10 h 131"/>
                  <a:gd name="T18" fmla="*/ 10 w 71"/>
                  <a:gd name="T19" fmla="*/ 12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131">
                    <a:moveTo>
                      <a:pt x="71" y="131"/>
                    </a:moveTo>
                    <a:lnTo>
                      <a:pt x="0" y="131"/>
                    </a:lnTo>
                    <a:lnTo>
                      <a:pt x="0" y="0"/>
                    </a:lnTo>
                    <a:lnTo>
                      <a:pt x="71" y="0"/>
                    </a:lnTo>
                    <a:lnTo>
                      <a:pt x="71" y="131"/>
                    </a:lnTo>
                    <a:close/>
                    <a:moveTo>
                      <a:pt x="10" y="121"/>
                    </a:moveTo>
                    <a:lnTo>
                      <a:pt x="61" y="121"/>
                    </a:lnTo>
                    <a:lnTo>
                      <a:pt x="61" y="10"/>
                    </a:lnTo>
                    <a:lnTo>
                      <a:pt x="10" y="10"/>
                    </a:lnTo>
                    <a:lnTo>
                      <a:pt x="10" y="121"/>
                    </a:lnTo>
                    <a:close/>
                  </a:path>
                </a:pathLst>
              </a:custGeom>
              <a:solidFill>
                <a:schemeClr val="bg1">
                  <a:lumMod val="75000"/>
                </a:schemeClr>
              </a:solidFill>
              <a:ln w="127">
                <a:solidFill>
                  <a:schemeClr val="bg1">
                    <a:lumMod val="75000"/>
                  </a:schemeClr>
                </a:solid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70" name="Freeform 223"/>
              <p:cNvSpPr>
                <a:spLocks noEditPoints="1"/>
              </p:cNvSpPr>
              <p:nvPr/>
            </p:nvSpPr>
            <p:spPr bwMode="auto">
              <a:xfrm>
                <a:off x="8065829" y="2254788"/>
                <a:ext cx="91440" cy="393933"/>
              </a:xfrm>
              <a:custGeom>
                <a:avLst/>
                <a:gdLst>
                  <a:gd name="T0" fmla="*/ 69 w 69"/>
                  <a:gd name="T1" fmla="*/ 323 h 323"/>
                  <a:gd name="T2" fmla="*/ 0 w 69"/>
                  <a:gd name="T3" fmla="*/ 323 h 323"/>
                  <a:gd name="T4" fmla="*/ 0 w 69"/>
                  <a:gd name="T5" fmla="*/ 0 h 323"/>
                  <a:gd name="T6" fmla="*/ 69 w 69"/>
                  <a:gd name="T7" fmla="*/ 0 h 323"/>
                  <a:gd name="T8" fmla="*/ 69 w 69"/>
                  <a:gd name="T9" fmla="*/ 323 h 323"/>
                  <a:gd name="T10" fmla="*/ 10 w 69"/>
                  <a:gd name="T11" fmla="*/ 313 h 323"/>
                  <a:gd name="T12" fmla="*/ 59 w 69"/>
                  <a:gd name="T13" fmla="*/ 313 h 323"/>
                  <a:gd name="T14" fmla="*/ 59 w 69"/>
                  <a:gd name="T15" fmla="*/ 10 h 323"/>
                  <a:gd name="T16" fmla="*/ 10 w 69"/>
                  <a:gd name="T17" fmla="*/ 10 h 323"/>
                  <a:gd name="T18" fmla="*/ 10 w 69"/>
                  <a:gd name="T19" fmla="*/ 31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323">
                    <a:moveTo>
                      <a:pt x="69" y="323"/>
                    </a:moveTo>
                    <a:lnTo>
                      <a:pt x="0" y="323"/>
                    </a:lnTo>
                    <a:lnTo>
                      <a:pt x="0" y="0"/>
                    </a:lnTo>
                    <a:lnTo>
                      <a:pt x="69" y="0"/>
                    </a:lnTo>
                    <a:lnTo>
                      <a:pt x="69" y="323"/>
                    </a:lnTo>
                    <a:close/>
                    <a:moveTo>
                      <a:pt x="10" y="313"/>
                    </a:moveTo>
                    <a:lnTo>
                      <a:pt x="59" y="313"/>
                    </a:lnTo>
                    <a:lnTo>
                      <a:pt x="59" y="10"/>
                    </a:lnTo>
                    <a:lnTo>
                      <a:pt x="10" y="10"/>
                    </a:lnTo>
                    <a:lnTo>
                      <a:pt x="10" y="313"/>
                    </a:lnTo>
                    <a:close/>
                  </a:path>
                </a:pathLst>
              </a:custGeom>
              <a:solidFill>
                <a:schemeClr val="bg1">
                  <a:lumMod val="75000"/>
                </a:schemeClr>
              </a:solidFill>
              <a:ln w="127">
                <a:solidFill>
                  <a:schemeClr val="bg1">
                    <a:lumMod val="75000"/>
                  </a:schemeClr>
                </a:solid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spTree>
    <p:extLst>
      <p:ext uri="{BB962C8B-B14F-4D97-AF65-F5344CB8AC3E}">
        <p14:creationId xmlns:p14="http://schemas.microsoft.com/office/powerpoint/2010/main" val="22154236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5"/>
                                        </p:tgtEl>
                                      </p:cBhvr>
                                    </p:animEffect>
                                    <p:set>
                                      <p:cBhvr>
                                        <p:cTn id="7" dur="1" fill="hold">
                                          <p:stCondLst>
                                            <p:cond delay="499"/>
                                          </p:stCondLst>
                                        </p:cTn>
                                        <p:tgtEl>
                                          <p:spTgt spid="95"/>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0"/>
                                        </p:tgtEl>
                                        <p:attrNameLst>
                                          <p:attrName>style.visibility</p:attrName>
                                        </p:attrNameLst>
                                      </p:cBhvr>
                                      <p:to>
                                        <p:strVal val="visible"/>
                                      </p:to>
                                    </p:set>
                                    <p:animEffect transition="in" filter="fade">
                                      <p:cBhvr>
                                        <p:cTn id="11" dur="500"/>
                                        <p:tgtEl>
                                          <p:spTgt spid="100"/>
                                        </p:tgtEl>
                                      </p:cBhvr>
                                    </p:animEffect>
                                  </p:childTnLst>
                                </p:cTn>
                              </p:par>
                              <p:par>
                                <p:cTn id="12" presetID="10" presetClass="exit" presetSubtype="0" fill="hold" grpId="0" nodeType="withEffect">
                                  <p:stCondLst>
                                    <p:cond delay="0"/>
                                  </p:stCondLst>
                                  <p:childTnLst>
                                    <p:animEffect transition="out" filter="fade">
                                      <p:cBhvr>
                                        <p:cTn id="13" dur="500"/>
                                        <p:tgtEl>
                                          <p:spTgt spid="96"/>
                                        </p:tgtEl>
                                      </p:cBhvr>
                                    </p:animEffect>
                                    <p:set>
                                      <p:cBhvr>
                                        <p:cTn id="14" dur="1" fill="hold">
                                          <p:stCondLst>
                                            <p:cond delay="499"/>
                                          </p:stCondLst>
                                        </p:cTn>
                                        <p:tgtEl>
                                          <p:spTgt spid="96"/>
                                        </p:tgtEl>
                                        <p:attrNameLst>
                                          <p:attrName>style.visibility</p:attrName>
                                        </p:attrNameLst>
                                      </p:cBhvr>
                                      <p:to>
                                        <p:strVal val="hidden"/>
                                      </p:to>
                                    </p:set>
                                  </p:childTnLst>
                                </p:cTn>
                              </p:par>
                              <p:par>
                                <p:cTn id="15" presetID="10" presetClass="entr" presetSubtype="0" fill="hold" grpId="0" nodeType="withEffect">
                                  <p:stCondLst>
                                    <p:cond delay="0"/>
                                  </p:stCondLst>
                                  <p:childTnLst>
                                    <p:set>
                                      <p:cBhvr>
                                        <p:cTn id="16" dur="1" fill="hold">
                                          <p:stCondLst>
                                            <p:cond delay="0"/>
                                          </p:stCondLst>
                                        </p:cTn>
                                        <p:tgtEl>
                                          <p:spTgt spid="98"/>
                                        </p:tgtEl>
                                        <p:attrNameLst>
                                          <p:attrName>style.visibility</p:attrName>
                                        </p:attrNameLst>
                                      </p:cBhvr>
                                      <p:to>
                                        <p:strVal val="visible"/>
                                      </p:to>
                                    </p:set>
                                    <p:animEffect transition="in" filter="fade">
                                      <p:cBhvr>
                                        <p:cTn id="17" dur="500"/>
                                        <p:tgtEl>
                                          <p:spTgt spid="98"/>
                                        </p:tgtEl>
                                      </p:cBhvr>
                                    </p:animEffect>
                                  </p:childTnLst>
                                </p:cTn>
                              </p:par>
                              <p:par>
                                <p:cTn id="18" presetID="10" presetClass="exit" presetSubtype="0" fill="hold" grpId="0" nodeType="withEffect">
                                  <p:stCondLst>
                                    <p:cond delay="0"/>
                                  </p:stCondLst>
                                  <p:childTnLst>
                                    <p:animEffect transition="out" filter="fade">
                                      <p:cBhvr>
                                        <p:cTn id="19" dur="500"/>
                                        <p:tgtEl>
                                          <p:spTgt spid="97"/>
                                        </p:tgtEl>
                                      </p:cBhvr>
                                    </p:animEffect>
                                    <p:set>
                                      <p:cBhvr>
                                        <p:cTn id="20" dur="1" fill="hold">
                                          <p:stCondLst>
                                            <p:cond delay="499"/>
                                          </p:stCondLst>
                                        </p:cTn>
                                        <p:tgtEl>
                                          <p:spTgt spid="97"/>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99"/>
                                        </p:tgtEl>
                                        <p:attrNameLst>
                                          <p:attrName>style.visibility</p:attrName>
                                        </p:attrNameLst>
                                      </p:cBhvr>
                                      <p:to>
                                        <p:strVal val="visible"/>
                                      </p:to>
                                    </p:set>
                                    <p:animEffect transition="in" filter="fade">
                                      <p:cBhvr>
                                        <p:cTn id="23"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6" grpId="0" animBg="1"/>
      <p:bldP spid="97" grpId="0" animBg="1"/>
      <p:bldP spid="98" grpId="0" animBg="1"/>
      <p:bldP spid="99" grpId="0" animBg="1"/>
      <p:bldP spid="10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9780483" y="1699363"/>
            <a:ext cx="2285652" cy="4707172"/>
            <a:chOff x="9588714" y="1666194"/>
            <a:chExt cx="2241039" cy="4615293"/>
          </a:xfrm>
        </p:grpSpPr>
        <p:sp>
          <p:nvSpPr>
            <p:cNvPr id="154" name="Rectangle 153"/>
            <p:cNvSpPr/>
            <p:nvPr/>
          </p:nvSpPr>
          <p:spPr>
            <a:xfrm>
              <a:off x="10329146" y="5953575"/>
              <a:ext cx="1500607" cy="327912"/>
            </a:xfrm>
            <a:prstGeom prst="rect">
              <a:avLst/>
            </a:prstGeom>
          </p:spPr>
          <p:txBody>
            <a:bodyPr wrap="none" lIns="0" tIns="0" rIns="0" bIns="0" anchor="ctr">
              <a:noAutofit/>
            </a:bodyPr>
            <a:lstStyle/>
            <a:p>
              <a:pPr defTabSz="932597">
                <a:lnSpc>
                  <a:spcPct val="90000"/>
                </a:lnSpc>
                <a:defRPr/>
              </a:pPr>
              <a:r>
                <a:rPr lang="en-US" sz="2448" kern="0" dirty="0">
                  <a:solidFill>
                    <a:srgbClr val="002050"/>
                  </a:solidFill>
                  <a:latin typeface="Segoe UI Light"/>
                </a:rPr>
                <a:t>Action</a:t>
              </a:r>
            </a:p>
          </p:txBody>
        </p:sp>
        <p:sp>
          <p:nvSpPr>
            <p:cNvPr id="158" name="Freeform 157"/>
            <p:cNvSpPr/>
            <p:nvPr/>
          </p:nvSpPr>
          <p:spPr bwMode="auto">
            <a:xfrm flipH="1">
              <a:off x="9588714" y="1666194"/>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932597">
                <a:defRPr/>
              </a:pPr>
              <a:endParaRPr lang="en-US" sz="1836" kern="0" dirty="0">
                <a:solidFill>
                  <a:srgbClr val="FFFFFF"/>
                </a:solidFill>
                <a:latin typeface="Segoe UI"/>
              </a:endParaRPr>
            </a:p>
          </p:txBody>
        </p:sp>
        <p:sp>
          <p:nvSpPr>
            <p:cNvPr id="160" name="TextBox 159"/>
            <p:cNvSpPr txBox="1"/>
            <p:nvPr/>
          </p:nvSpPr>
          <p:spPr>
            <a:xfrm>
              <a:off x="10381650" y="1978779"/>
              <a:ext cx="1090058" cy="461622"/>
            </a:xfrm>
            <a:prstGeom prst="rect">
              <a:avLst/>
            </a:prstGeom>
            <a:noFill/>
          </p:spPr>
          <p:txBody>
            <a:bodyPr wrap="square" lIns="186494" tIns="149195" rIns="186494" bIns="149195" rtlCol="0">
              <a:spAutoFit/>
            </a:bodyPr>
            <a:lstStyle/>
            <a:p>
              <a:pPr defTabSz="951121">
                <a:lnSpc>
                  <a:spcPct val="90000"/>
                </a:lnSpc>
                <a:spcBef>
                  <a:spcPct val="0"/>
                </a:spcBef>
                <a:spcAft>
                  <a:spcPts val="612"/>
                </a:spcAft>
                <a:defRPr/>
              </a:pPr>
              <a:r>
                <a:rPr lang="en-US" sz="1224" kern="0" spc="-31" dirty="0">
                  <a:solidFill>
                    <a:srgbClr val="002050"/>
                  </a:solidFill>
                  <a:latin typeface="Segoe UI Semilight" panose="020B0402040204020203" pitchFamily="34" charset="0"/>
                  <a:cs typeface="Segoe UI Semilight" panose="020B0402040204020203" pitchFamily="34" charset="0"/>
                </a:rPr>
                <a:t>People</a:t>
              </a:r>
            </a:p>
          </p:txBody>
        </p:sp>
        <p:sp>
          <p:nvSpPr>
            <p:cNvPr id="161" name="TextBox 160"/>
            <p:cNvSpPr txBox="1"/>
            <p:nvPr/>
          </p:nvSpPr>
          <p:spPr>
            <a:xfrm>
              <a:off x="10650440" y="5204331"/>
              <a:ext cx="868271" cy="339067"/>
            </a:xfrm>
            <a:prstGeom prst="rect">
              <a:avLst/>
            </a:prstGeom>
            <a:noFill/>
          </p:spPr>
          <p:txBody>
            <a:bodyPr wrap="square" lIns="0" tIns="0" rIns="0" bIns="0" rtlCol="0">
              <a:spAutoFit/>
            </a:bodyPr>
            <a:lstStyle/>
            <a:p>
              <a:pPr defTabSz="951121">
                <a:lnSpc>
                  <a:spcPct val="90000"/>
                </a:lnSpc>
                <a:spcBef>
                  <a:spcPct val="0"/>
                </a:spcBef>
                <a:spcAft>
                  <a:spcPts val="612"/>
                </a:spcAft>
                <a:defRPr/>
              </a:pPr>
              <a:r>
                <a:rPr lang="en-US" sz="1224" kern="0" spc="-31" dirty="0">
                  <a:solidFill>
                    <a:srgbClr val="002050"/>
                  </a:solidFill>
                  <a:latin typeface="Segoe UI Semilight" panose="020B0402040204020203" pitchFamily="34" charset="0"/>
                  <a:cs typeface="Segoe UI Semilight" panose="020B0402040204020203" pitchFamily="34" charset="0"/>
                </a:rPr>
                <a:t>Automated </a:t>
              </a:r>
              <a:br>
                <a:rPr lang="en-US" sz="1224" kern="0" spc="-31" dirty="0">
                  <a:solidFill>
                    <a:srgbClr val="002050"/>
                  </a:solidFill>
                  <a:latin typeface="Segoe UI Semilight" panose="020B0402040204020203" pitchFamily="34" charset="0"/>
                  <a:cs typeface="Segoe UI Semilight" panose="020B0402040204020203" pitchFamily="34" charset="0"/>
                </a:rPr>
              </a:br>
              <a:r>
                <a:rPr lang="en-US" sz="1224" kern="0" spc="-31" dirty="0">
                  <a:solidFill>
                    <a:srgbClr val="002050"/>
                  </a:solidFill>
                  <a:latin typeface="Segoe UI Semilight" panose="020B0402040204020203" pitchFamily="34" charset="0"/>
                  <a:cs typeface="Segoe UI Semilight" panose="020B0402040204020203" pitchFamily="34" charset="0"/>
                </a:rPr>
                <a:t>Systems</a:t>
              </a:r>
            </a:p>
          </p:txBody>
        </p:sp>
        <p:grpSp>
          <p:nvGrpSpPr>
            <p:cNvPr id="162" name="Group 161"/>
            <p:cNvGrpSpPr/>
            <p:nvPr/>
          </p:nvGrpSpPr>
          <p:grpSpPr>
            <a:xfrm>
              <a:off x="9984119" y="2016920"/>
              <a:ext cx="377227" cy="385340"/>
              <a:chOff x="6112510" y="6954657"/>
              <a:chExt cx="1181100" cy="1206500"/>
            </a:xfrm>
            <a:solidFill>
              <a:srgbClr val="0078D7"/>
            </a:solidFill>
          </p:grpSpPr>
          <p:sp>
            <p:nvSpPr>
              <p:cNvPr id="163"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64"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65"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66"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grpSp>
        <p:grpSp>
          <p:nvGrpSpPr>
            <p:cNvPr id="167" name="Group 166"/>
            <p:cNvGrpSpPr/>
            <p:nvPr/>
          </p:nvGrpSpPr>
          <p:grpSpPr>
            <a:xfrm>
              <a:off x="10034296" y="5129436"/>
              <a:ext cx="385751" cy="482188"/>
              <a:chOff x="2954338" y="6831013"/>
              <a:chExt cx="1041400" cy="1301750"/>
            </a:xfrm>
            <a:solidFill>
              <a:srgbClr val="0078D7"/>
            </a:solidFill>
          </p:grpSpPr>
          <p:sp>
            <p:nvSpPr>
              <p:cNvPr id="168"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69"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grpSp>
        <p:grpSp>
          <p:nvGrpSpPr>
            <p:cNvPr id="170" name="Group 169"/>
            <p:cNvGrpSpPr/>
            <p:nvPr/>
          </p:nvGrpSpPr>
          <p:grpSpPr>
            <a:xfrm>
              <a:off x="9872701" y="3060921"/>
              <a:ext cx="1878892" cy="1542780"/>
              <a:chOff x="9910801" y="2434267"/>
              <a:chExt cx="1878892" cy="1542780"/>
            </a:xfrm>
          </p:grpSpPr>
          <p:sp>
            <p:nvSpPr>
              <p:cNvPr id="171" name="TextBox 170"/>
              <p:cNvSpPr txBox="1"/>
              <p:nvPr/>
            </p:nvSpPr>
            <p:spPr>
              <a:xfrm>
                <a:off x="9910801" y="3234749"/>
                <a:ext cx="1090058" cy="461622"/>
              </a:xfrm>
              <a:prstGeom prst="rect">
                <a:avLst/>
              </a:prstGeom>
              <a:noFill/>
            </p:spPr>
            <p:txBody>
              <a:bodyPr wrap="square" lIns="186494" tIns="149195" rIns="186494" bIns="149195" rtlCol="0">
                <a:spAutoFit/>
              </a:bodyPr>
              <a:lstStyle/>
              <a:p>
                <a:pPr defTabSz="951121">
                  <a:lnSpc>
                    <a:spcPct val="90000"/>
                  </a:lnSpc>
                  <a:spcBef>
                    <a:spcPct val="0"/>
                  </a:spcBef>
                  <a:spcAft>
                    <a:spcPts val="612"/>
                  </a:spcAft>
                  <a:defRPr/>
                </a:pPr>
                <a:r>
                  <a:rPr lang="en-US" sz="1224" kern="0" spc="-31" dirty="0">
                    <a:solidFill>
                      <a:srgbClr val="002050"/>
                    </a:solidFill>
                    <a:latin typeface="Segoe UI Semilight" panose="020B0402040204020203" pitchFamily="34" charset="0"/>
                    <a:cs typeface="Segoe UI Semilight" panose="020B0402040204020203" pitchFamily="34" charset="0"/>
                  </a:rPr>
                  <a:t>Apps</a:t>
                </a:r>
              </a:p>
            </p:txBody>
          </p:sp>
          <p:grpSp>
            <p:nvGrpSpPr>
              <p:cNvPr id="172" name="Group 171"/>
              <p:cNvGrpSpPr/>
              <p:nvPr/>
            </p:nvGrpSpPr>
            <p:grpSpPr>
              <a:xfrm>
                <a:off x="10012430" y="2917883"/>
                <a:ext cx="462396" cy="357669"/>
                <a:chOff x="5007615" y="2323753"/>
                <a:chExt cx="649029" cy="502032"/>
              </a:xfrm>
              <a:solidFill>
                <a:srgbClr val="0078D7"/>
              </a:solidFill>
            </p:grpSpPr>
            <p:sp>
              <p:nvSpPr>
                <p:cNvPr id="182" name="Freeform 181"/>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rgbClr val="FFFFFF"/>
                    </a:solidFill>
                  </a:endParaRPr>
                </a:p>
              </p:txBody>
            </p:sp>
            <p:sp>
              <p:nvSpPr>
                <p:cNvPr id="183" name="Freeform 182"/>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rgbClr val="FFFFFF"/>
                    </a:solidFill>
                  </a:endParaRPr>
                </a:p>
              </p:txBody>
            </p:sp>
          </p:grpSp>
          <p:grpSp>
            <p:nvGrpSpPr>
              <p:cNvPr id="173" name="Group 172"/>
              <p:cNvGrpSpPr/>
              <p:nvPr/>
            </p:nvGrpSpPr>
            <p:grpSpPr>
              <a:xfrm>
                <a:off x="10486805" y="2434267"/>
                <a:ext cx="1302888" cy="1542780"/>
                <a:chOff x="10486805" y="2923046"/>
                <a:chExt cx="1302888" cy="1542780"/>
              </a:xfrm>
            </p:grpSpPr>
            <p:sp>
              <p:nvSpPr>
                <p:cNvPr id="174" name="Rectangle 173"/>
                <p:cNvSpPr/>
                <p:nvPr/>
              </p:nvSpPr>
              <p:spPr bwMode="auto">
                <a:xfrm>
                  <a:off x="10802824" y="2923046"/>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5" name="TextBox 174"/>
                <p:cNvSpPr txBox="1"/>
                <p:nvPr/>
              </p:nvSpPr>
              <p:spPr>
                <a:xfrm>
                  <a:off x="11212738" y="3022354"/>
                  <a:ext cx="473389" cy="164789"/>
                </a:xfrm>
                <a:prstGeom prst="rect">
                  <a:avLst/>
                </a:prstGeom>
                <a:noFill/>
              </p:spPr>
              <p:txBody>
                <a:bodyPr wrap="square" lIns="0" tIns="0" rIns="0" bIns="0" rtlCol="0">
                  <a:spAutoFit/>
                </a:bodyPr>
                <a:lstStyle/>
                <a:p>
                  <a:pPr defTabSz="951121">
                    <a:spcBef>
                      <a:spcPct val="0"/>
                    </a:spcBef>
                    <a:spcAft>
                      <a:spcPts val="612"/>
                    </a:spcAft>
                    <a:defRPr/>
                  </a:pPr>
                  <a:r>
                    <a:rPr lang="en-US" sz="1071" kern="0" dirty="0">
                      <a:solidFill>
                        <a:srgbClr val="505050"/>
                      </a:solidFill>
                      <a:cs typeface="Segoe UI Semilight" panose="020B0402040204020203" pitchFamily="34" charset="0"/>
                    </a:rPr>
                    <a:t>Web</a:t>
                  </a:r>
                </a:p>
              </p:txBody>
            </p:sp>
            <p:sp>
              <p:nvSpPr>
                <p:cNvPr id="176" name="TextBox 175"/>
                <p:cNvSpPr txBox="1"/>
                <p:nvPr/>
              </p:nvSpPr>
              <p:spPr>
                <a:xfrm>
                  <a:off x="11212738" y="3571986"/>
                  <a:ext cx="473389" cy="164789"/>
                </a:xfrm>
                <a:prstGeom prst="rect">
                  <a:avLst/>
                </a:prstGeom>
                <a:noFill/>
              </p:spPr>
              <p:txBody>
                <a:bodyPr wrap="square" lIns="0" tIns="0" rIns="0" bIns="0" rtlCol="0">
                  <a:spAutoFit/>
                </a:bodyPr>
                <a:lstStyle/>
                <a:p>
                  <a:pPr defTabSz="951121">
                    <a:spcBef>
                      <a:spcPct val="0"/>
                    </a:spcBef>
                    <a:spcAft>
                      <a:spcPts val="612"/>
                    </a:spcAft>
                    <a:defRPr/>
                  </a:pPr>
                  <a:r>
                    <a:rPr lang="en-US" sz="1071" kern="0" dirty="0">
                      <a:solidFill>
                        <a:srgbClr val="505050"/>
                      </a:solidFill>
                      <a:cs typeface="Segoe UI Semilight" panose="020B0402040204020203" pitchFamily="34" charset="0"/>
                    </a:rPr>
                    <a:t>Mobile</a:t>
                  </a:r>
                </a:p>
              </p:txBody>
            </p:sp>
            <p:sp>
              <p:nvSpPr>
                <p:cNvPr id="177" name="TextBox 176"/>
                <p:cNvSpPr txBox="1"/>
                <p:nvPr/>
              </p:nvSpPr>
              <p:spPr>
                <a:xfrm>
                  <a:off x="11212738" y="4160203"/>
                  <a:ext cx="473389" cy="164789"/>
                </a:xfrm>
                <a:prstGeom prst="rect">
                  <a:avLst/>
                </a:prstGeom>
                <a:noFill/>
              </p:spPr>
              <p:txBody>
                <a:bodyPr wrap="square" lIns="0" tIns="0" rIns="0" bIns="0" rtlCol="0">
                  <a:spAutoFit/>
                </a:bodyPr>
                <a:lstStyle/>
                <a:p>
                  <a:pPr defTabSz="951121">
                    <a:spcBef>
                      <a:spcPct val="0"/>
                    </a:spcBef>
                    <a:spcAft>
                      <a:spcPts val="612"/>
                    </a:spcAft>
                    <a:defRPr/>
                  </a:pPr>
                  <a:r>
                    <a:rPr lang="en-US" sz="1071" kern="0" dirty="0">
                      <a:solidFill>
                        <a:srgbClr val="505050"/>
                      </a:solidFill>
                      <a:cs typeface="Segoe UI Semilight" panose="020B0402040204020203" pitchFamily="34" charset="0"/>
                    </a:rPr>
                    <a:t>Bots</a:t>
                  </a:r>
                </a:p>
              </p:txBody>
            </p:sp>
            <p:sp>
              <p:nvSpPr>
                <p:cNvPr id="178" name="Freeform 177"/>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rgbClr val="FFFFFF"/>
                    </a:solidFill>
                  </a:endParaRPr>
                </a:p>
              </p:txBody>
            </p:sp>
            <p:sp>
              <p:nvSpPr>
                <p:cNvPr id="179" name="Freeform 178"/>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rgbClr val="FFFFFF"/>
                    </a:solidFill>
                  </a:endParaRPr>
                </a:p>
              </p:txBody>
            </p:sp>
            <p:sp>
              <p:nvSpPr>
                <p:cNvPr id="180" name="Freeform 179"/>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81" name="Straight Connector 180"/>
                <p:cNvCxnSpPr/>
                <p:nvPr/>
              </p:nvCxnSpPr>
              <p:spPr>
                <a:xfrm flipH="1">
                  <a:off x="10486805" y="3605293"/>
                  <a:ext cx="308472" cy="0"/>
                </a:xfrm>
                <a:prstGeom prst="line">
                  <a:avLst/>
                </a:prstGeom>
                <a:noFill/>
                <a:ln w="9525" cap="flat" cmpd="sng" algn="ctr">
                  <a:solidFill>
                    <a:srgbClr val="FFFFFF">
                      <a:lumMod val="65000"/>
                    </a:srgbClr>
                  </a:solidFill>
                  <a:prstDash val="solid"/>
                  <a:headEnd type="none" w="med" len="med"/>
                  <a:tailEnd type="none" w="med" len="med"/>
                </a:ln>
                <a:effectLst/>
              </p:spPr>
            </p:cxnSp>
          </p:grpSp>
        </p:grpSp>
      </p:grpSp>
      <p:grpSp>
        <p:nvGrpSpPr>
          <p:cNvPr id="6" name="Group 5"/>
          <p:cNvGrpSpPr/>
          <p:nvPr/>
        </p:nvGrpSpPr>
        <p:grpSpPr>
          <a:xfrm>
            <a:off x="7476248" y="1690035"/>
            <a:ext cx="2618848" cy="4641835"/>
            <a:chOff x="7329456" y="1657048"/>
            <a:chExt cx="2567731" cy="4551232"/>
          </a:xfrm>
        </p:grpSpPr>
        <p:sp>
          <p:nvSpPr>
            <p:cNvPr id="129" name="Rectangle 128"/>
            <p:cNvSpPr/>
            <p:nvPr/>
          </p:nvSpPr>
          <p:spPr bwMode="auto">
            <a:xfrm>
              <a:off x="7759316" y="1657048"/>
              <a:ext cx="1737360" cy="2734231"/>
            </a:xfrm>
            <a:prstGeom prst="rect">
              <a:avLst/>
            </a:prstGeom>
            <a:solidFill>
              <a:srgbClr val="0078D7"/>
            </a:solidFill>
            <a:ln w="3175">
              <a:noFill/>
            </a:ln>
            <a:effectLst/>
          </p:spPr>
          <p:txBody>
            <a:bodyPr spcFirstLastPara="0" vert="horz" wrap="square" lIns="18645" tIns="93260" rIns="18645" bIns="93221" numCol="1" spcCol="1270" anchor="t" anchorCtr="0">
              <a:noAutofit/>
            </a:bodyPr>
            <a:lstStyle/>
            <a:p>
              <a:pPr algn="ctr" defTabSz="739440">
                <a:spcBef>
                  <a:spcPct val="0"/>
                </a:spcBef>
                <a:spcAft>
                  <a:spcPct val="35000"/>
                </a:spcAft>
                <a:defRPr/>
              </a:pPr>
              <a:r>
                <a:rPr lang="en-US" sz="1428" kern="0" dirty="0">
                  <a:solidFill>
                    <a:srgbClr val="FFFFFF"/>
                  </a:solidFill>
                  <a:latin typeface="Segoe UI Semibold" panose="020B0702040204020203" pitchFamily="34" charset="0"/>
                  <a:cs typeface="Segoe UI Semibold" panose="020B0702040204020203" pitchFamily="34" charset="0"/>
                </a:rPr>
                <a:t>Intelligence</a:t>
              </a:r>
            </a:p>
          </p:txBody>
        </p:sp>
        <p:sp>
          <p:nvSpPr>
            <p:cNvPr id="130" name="Rectangle 129"/>
            <p:cNvSpPr/>
            <p:nvPr/>
          </p:nvSpPr>
          <p:spPr bwMode="auto">
            <a:xfrm>
              <a:off x="7759316" y="4491484"/>
              <a:ext cx="1737360" cy="1352961"/>
            </a:xfrm>
            <a:prstGeom prst="rect">
              <a:avLst/>
            </a:prstGeom>
            <a:solidFill>
              <a:srgbClr val="0078D7"/>
            </a:solidFill>
            <a:ln w="3175">
              <a:noFill/>
            </a:ln>
            <a:effectLst/>
          </p:spPr>
          <p:txBody>
            <a:bodyPr spcFirstLastPara="0" vert="horz" wrap="square" lIns="18645" tIns="93260" rIns="18645" bIns="93221" numCol="1" spcCol="1270" anchor="t" anchorCtr="0">
              <a:noAutofit/>
            </a:bodyPr>
            <a:lstStyle/>
            <a:p>
              <a:pPr algn="ctr" defTabSz="739440">
                <a:spcBef>
                  <a:spcPct val="0"/>
                </a:spcBef>
                <a:spcAft>
                  <a:spcPct val="35000"/>
                </a:spcAft>
                <a:defRPr/>
              </a:pPr>
              <a:r>
                <a:rPr lang="en-US" sz="1428" kern="0" dirty="0">
                  <a:solidFill>
                    <a:srgbClr val="FFFFFF"/>
                  </a:solidFill>
                  <a:latin typeface="Segoe UI Semibold" panose="020B0702040204020203" pitchFamily="34" charset="0"/>
                  <a:cs typeface="Segoe UI Semibold" panose="020B0702040204020203" pitchFamily="34" charset="0"/>
                </a:rPr>
                <a:t>Dashboards &amp; Visualizations</a:t>
              </a:r>
            </a:p>
          </p:txBody>
        </p:sp>
        <p:sp>
          <p:nvSpPr>
            <p:cNvPr id="134" name="Rectangle 133"/>
            <p:cNvSpPr/>
            <p:nvPr/>
          </p:nvSpPr>
          <p:spPr>
            <a:xfrm>
              <a:off x="8282077" y="3724639"/>
              <a:ext cx="1268870" cy="265009"/>
            </a:xfrm>
            <a:prstGeom prst="rect">
              <a:avLst/>
            </a:prstGeom>
          </p:spPr>
          <p:txBody>
            <a:bodyPr wrap="square">
              <a:spAutoFit/>
            </a:bodyPr>
            <a:lstStyle/>
            <a:p>
              <a:pPr defTabSz="932597">
                <a:defRPr/>
              </a:pPr>
              <a:r>
                <a:rPr lang="en-US" sz="1122" kern="0" dirty="0">
                  <a:solidFill>
                    <a:srgbClr val="FFFFFF"/>
                  </a:solidFill>
                  <a:cs typeface="Segoe UI Semilight" panose="020B0402040204020203" pitchFamily="34" charset="0"/>
                </a:rPr>
                <a:t>Cortana</a:t>
              </a:r>
            </a:p>
          </p:txBody>
        </p:sp>
        <p:grpSp>
          <p:nvGrpSpPr>
            <p:cNvPr id="135" name="Group 134"/>
            <p:cNvGrpSpPr/>
            <p:nvPr/>
          </p:nvGrpSpPr>
          <p:grpSpPr>
            <a:xfrm>
              <a:off x="7886100" y="3695712"/>
              <a:ext cx="315759" cy="315759"/>
              <a:chOff x="3236100" y="589298"/>
              <a:chExt cx="5641200" cy="5641200"/>
            </a:xfrm>
          </p:grpSpPr>
          <p:sp>
            <p:nvSpPr>
              <p:cNvPr id="136" name="Freeform 135"/>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3672" kern="0" dirty="0">
                  <a:solidFill>
                    <a:srgbClr val="FFFFFF"/>
                  </a:solidFill>
                  <a:latin typeface="Segoe UI"/>
                  <a:ea typeface="Segoe UI" pitchFamily="34" charset="0"/>
                  <a:cs typeface="Segoe UI" pitchFamily="34" charset="0"/>
                </a:endParaRPr>
              </a:p>
            </p:txBody>
          </p:sp>
          <p:sp>
            <p:nvSpPr>
              <p:cNvPr id="137" name="Freeform 136"/>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3672" kern="0" dirty="0">
                  <a:solidFill>
                    <a:srgbClr val="FFFFFF"/>
                  </a:solidFill>
                  <a:latin typeface="Segoe UI"/>
                  <a:ea typeface="Segoe UI" pitchFamily="34" charset="0"/>
                  <a:cs typeface="Segoe UI" pitchFamily="34" charset="0"/>
                </a:endParaRPr>
              </a:p>
            </p:txBody>
          </p:sp>
        </p:grpSp>
        <p:cxnSp>
          <p:nvCxnSpPr>
            <p:cNvPr id="150" name="Straight Connector 149"/>
            <p:cNvCxnSpPr/>
            <p:nvPr/>
          </p:nvCxnSpPr>
          <p:spPr>
            <a:xfrm>
              <a:off x="7329456"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51" name="Group 150"/>
            <p:cNvGrpSpPr/>
            <p:nvPr/>
          </p:nvGrpSpPr>
          <p:grpSpPr>
            <a:xfrm rot="13500000">
              <a:off x="9515255" y="6028138"/>
              <a:ext cx="181498" cy="178786"/>
              <a:chOff x="402446" y="5872915"/>
              <a:chExt cx="292608" cy="288235"/>
            </a:xfrm>
            <a:solidFill>
              <a:srgbClr val="FFFFFF">
                <a:lumMod val="85000"/>
              </a:srgbClr>
            </a:solidFill>
          </p:grpSpPr>
          <p:cxnSp>
            <p:nvCxnSpPr>
              <p:cNvPr id="152" name="Straight Connector 151"/>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153" name="Straight Connector 152"/>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cxnSp>
          <p:nvCxnSpPr>
            <p:cNvPr id="159" name="Straight Connector 158"/>
            <p:cNvCxnSpPr/>
            <p:nvPr/>
          </p:nvCxnSpPr>
          <p:spPr>
            <a:xfrm flipH="1">
              <a:off x="9588715" y="3765778"/>
              <a:ext cx="308472" cy="0"/>
            </a:xfrm>
            <a:prstGeom prst="line">
              <a:avLst/>
            </a:prstGeom>
            <a:noFill/>
            <a:ln w="12700" cap="flat" cmpd="sng" algn="ctr">
              <a:solidFill>
                <a:srgbClr val="0078D7"/>
              </a:solidFill>
              <a:prstDash val="solid"/>
              <a:headEnd type="none"/>
              <a:tailEnd type="none"/>
            </a:ln>
            <a:effectLst/>
          </p:spPr>
        </p:cxnSp>
        <p:sp>
          <p:nvSpPr>
            <p:cNvPr id="184" name="Rectangle 183"/>
            <p:cNvSpPr/>
            <p:nvPr/>
          </p:nvSpPr>
          <p:spPr>
            <a:xfrm>
              <a:off x="8282077" y="3052541"/>
              <a:ext cx="1268870" cy="437684"/>
            </a:xfrm>
            <a:prstGeom prst="rect">
              <a:avLst/>
            </a:prstGeom>
          </p:spPr>
          <p:txBody>
            <a:bodyPr wrap="square" anchor="ctr">
              <a:spAutoFit/>
            </a:bodyPr>
            <a:lstStyle/>
            <a:p>
              <a:pPr defTabSz="932597">
                <a:defRPr/>
              </a:pPr>
              <a:r>
                <a:rPr lang="en-US" sz="1122" kern="0" dirty="0">
                  <a:solidFill>
                    <a:srgbClr val="FFFFFF"/>
                  </a:solidFill>
                  <a:cs typeface="Segoe UI Semilight" panose="020B0402040204020203" pitchFamily="34" charset="0"/>
                </a:rPr>
                <a:t>Bot </a:t>
              </a:r>
              <a:br>
                <a:rPr lang="en-US" sz="1122" kern="0" dirty="0">
                  <a:solidFill>
                    <a:srgbClr val="FFFFFF"/>
                  </a:solidFill>
                  <a:cs typeface="Segoe UI Semilight" panose="020B0402040204020203" pitchFamily="34" charset="0"/>
                </a:rPr>
              </a:br>
              <a:r>
                <a:rPr lang="en-US" sz="1122" kern="0" dirty="0">
                  <a:solidFill>
                    <a:srgbClr val="FFFFFF"/>
                  </a:solidFill>
                  <a:cs typeface="Segoe UI Semilight" panose="020B0402040204020203" pitchFamily="34" charset="0"/>
                </a:rPr>
                <a:t>Framework</a:t>
              </a:r>
            </a:p>
          </p:txBody>
        </p:sp>
        <p:sp>
          <p:nvSpPr>
            <p:cNvPr id="220" name="Rectangle 219"/>
            <p:cNvSpPr/>
            <p:nvPr/>
          </p:nvSpPr>
          <p:spPr>
            <a:xfrm>
              <a:off x="8282077" y="2443589"/>
              <a:ext cx="1268870" cy="437684"/>
            </a:xfrm>
            <a:prstGeom prst="rect">
              <a:avLst/>
            </a:prstGeom>
          </p:spPr>
          <p:txBody>
            <a:bodyPr wrap="square">
              <a:spAutoFit/>
            </a:bodyPr>
            <a:lstStyle/>
            <a:p>
              <a:pPr defTabSz="932597">
                <a:defRPr/>
              </a:pPr>
              <a:r>
                <a:rPr lang="en-US" sz="1122" kern="0" dirty="0">
                  <a:solidFill>
                    <a:srgbClr val="FFFFFF"/>
                  </a:solidFill>
                  <a:cs typeface="Segoe UI Semilight" panose="020B0402040204020203" pitchFamily="34" charset="0"/>
                </a:rPr>
                <a:t>Cognitive Services</a:t>
              </a:r>
            </a:p>
          </p:txBody>
        </p:sp>
        <p:grpSp>
          <p:nvGrpSpPr>
            <p:cNvPr id="221" name="Group 220"/>
            <p:cNvGrpSpPr/>
            <p:nvPr/>
          </p:nvGrpSpPr>
          <p:grpSpPr>
            <a:xfrm>
              <a:off x="7830264" y="2521994"/>
              <a:ext cx="427431" cy="274077"/>
              <a:chOff x="7822816" y="2717080"/>
              <a:chExt cx="427431" cy="274077"/>
            </a:xfrm>
          </p:grpSpPr>
          <p:sp>
            <p:nvSpPr>
              <p:cNvPr id="222" name="Freeform 221"/>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rgbClr val="FFFFFF"/>
                  </a:solidFill>
                </a:endParaRPr>
              </a:p>
            </p:txBody>
          </p:sp>
          <p:sp>
            <p:nvSpPr>
              <p:cNvPr id="223"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grpSp>
        <p:sp>
          <p:nvSpPr>
            <p:cNvPr id="224" name="Rectangle 223"/>
            <p:cNvSpPr/>
            <p:nvPr/>
          </p:nvSpPr>
          <p:spPr>
            <a:xfrm>
              <a:off x="8241821" y="5297166"/>
              <a:ext cx="1271016" cy="265009"/>
            </a:xfrm>
            <a:prstGeom prst="rect">
              <a:avLst/>
            </a:prstGeom>
          </p:spPr>
          <p:txBody>
            <a:bodyPr wrap="square">
              <a:spAutoFit/>
            </a:bodyPr>
            <a:lstStyle/>
            <a:p>
              <a:pPr defTabSz="932597">
                <a:defRPr/>
              </a:pPr>
              <a:r>
                <a:rPr lang="en-US" sz="1122" kern="0" dirty="0">
                  <a:solidFill>
                    <a:srgbClr val="FFFFFF"/>
                  </a:solidFill>
                  <a:cs typeface="Segoe UI Semilight" panose="020B0402040204020203" pitchFamily="34" charset="0"/>
                </a:rPr>
                <a:t>Power BI</a:t>
              </a:r>
            </a:p>
          </p:txBody>
        </p:sp>
        <p:grpSp>
          <p:nvGrpSpPr>
            <p:cNvPr id="225" name="Group 224"/>
            <p:cNvGrpSpPr/>
            <p:nvPr/>
          </p:nvGrpSpPr>
          <p:grpSpPr>
            <a:xfrm>
              <a:off x="7884058" y="5324140"/>
              <a:ext cx="324905" cy="207663"/>
              <a:chOff x="7884058" y="5368509"/>
              <a:chExt cx="324905" cy="207663"/>
            </a:xfrm>
          </p:grpSpPr>
          <p:sp>
            <p:nvSpPr>
              <p:cNvPr id="226"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32597">
                  <a:defRPr/>
                </a:pPr>
                <a:endParaRPr lang="en-US" sz="1800" kern="0" dirty="0">
                  <a:solidFill>
                    <a:srgbClr val="FFFFFF"/>
                  </a:solidFill>
                </a:endParaRPr>
              </a:p>
            </p:txBody>
          </p:sp>
          <p:sp>
            <p:nvSpPr>
              <p:cNvPr id="227"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32597">
                  <a:defRPr/>
                </a:pPr>
                <a:endParaRPr lang="en-US" sz="1800" kern="0" dirty="0">
                  <a:solidFill>
                    <a:srgbClr val="FFFFFF"/>
                  </a:solidFill>
                </a:endParaRPr>
              </a:p>
            </p:txBody>
          </p:sp>
          <p:sp>
            <p:nvSpPr>
              <p:cNvPr id="228"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32597">
                  <a:defRPr/>
                </a:pPr>
                <a:endParaRPr lang="en-US" sz="1800" kern="0" dirty="0">
                  <a:solidFill>
                    <a:srgbClr val="FFFFFF"/>
                  </a:solidFill>
                </a:endParaRPr>
              </a:p>
            </p:txBody>
          </p:sp>
          <p:sp>
            <p:nvSpPr>
              <p:cNvPr id="229"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32597">
                  <a:defRPr/>
                </a:pPr>
                <a:endParaRPr lang="en-US" sz="1800" kern="0" dirty="0">
                  <a:solidFill>
                    <a:srgbClr val="FFFFFF"/>
                  </a:solidFill>
                </a:endParaRPr>
              </a:p>
            </p:txBody>
          </p:sp>
          <p:sp>
            <p:nvSpPr>
              <p:cNvPr id="230"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32597">
                  <a:defRPr/>
                </a:pPr>
                <a:endParaRPr lang="en-US" sz="1800" kern="0" dirty="0">
                  <a:solidFill>
                    <a:srgbClr val="FFFFFF"/>
                  </a:solidFill>
                </a:endParaRPr>
              </a:p>
            </p:txBody>
          </p:sp>
        </p:grpSp>
        <p:sp>
          <p:nvSpPr>
            <p:cNvPr id="231" name="Freeform 230"/>
            <p:cNvSpPr/>
            <p:nvPr/>
          </p:nvSpPr>
          <p:spPr bwMode="auto">
            <a:xfrm>
              <a:off x="7857300" y="3140323"/>
              <a:ext cx="373358" cy="25379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448" kern="0" dirty="0">
                <a:solidFill>
                  <a:srgbClr val="FFFFFF"/>
                </a:solidFill>
                <a:latin typeface="Segoe UI"/>
                <a:ea typeface="Segoe UI" pitchFamily="34" charset="0"/>
                <a:cs typeface="Segoe UI" pitchFamily="34" charset="0"/>
              </a:endParaRPr>
            </a:p>
          </p:txBody>
        </p:sp>
      </p:grpSp>
      <p:grpSp>
        <p:nvGrpSpPr>
          <p:cNvPr id="8" name="Group 7"/>
          <p:cNvGrpSpPr/>
          <p:nvPr/>
        </p:nvGrpSpPr>
        <p:grpSpPr>
          <a:xfrm>
            <a:off x="2060450" y="1690035"/>
            <a:ext cx="2424769" cy="4641835"/>
            <a:chOff x="2019368" y="1657048"/>
            <a:chExt cx="2377440" cy="4551232"/>
          </a:xfrm>
        </p:grpSpPr>
        <p:sp>
          <p:nvSpPr>
            <p:cNvPr id="131" name="Rectangle 130"/>
            <p:cNvSpPr/>
            <p:nvPr/>
          </p:nvSpPr>
          <p:spPr bwMode="auto">
            <a:xfrm>
              <a:off x="2186019" y="1657048"/>
              <a:ext cx="1737360" cy="4187396"/>
            </a:xfrm>
            <a:prstGeom prst="rect">
              <a:avLst/>
            </a:prstGeom>
            <a:solidFill>
              <a:srgbClr val="0078D7"/>
            </a:solidFill>
            <a:ln w="3175">
              <a:noFill/>
            </a:ln>
            <a:effectLst/>
          </p:spPr>
          <p:txBody>
            <a:bodyPr spcFirstLastPara="0" vert="horz" wrap="square" lIns="18645" tIns="93260" rIns="18645" bIns="93221" numCol="1" spcCol="1270" anchor="t" anchorCtr="0">
              <a:noAutofit/>
            </a:bodyPr>
            <a:lstStyle/>
            <a:p>
              <a:pPr algn="ctr" defTabSz="739440">
                <a:spcBef>
                  <a:spcPct val="0"/>
                </a:spcBef>
                <a:spcAft>
                  <a:spcPct val="35000"/>
                </a:spcAft>
                <a:defRPr/>
              </a:pPr>
              <a:r>
                <a:rPr lang="en-US" sz="1428" kern="0" dirty="0">
                  <a:solidFill>
                    <a:srgbClr val="FFFFFF"/>
                  </a:solidFill>
                  <a:latin typeface="Segoe UI Semibold" panose="020B0702040204020203" pitchFamily="34" charset="0"/>
                  <a:cs typeface="Segoe UI Semibold" panose="020B0702040204020203" pitchFamily="34" charset="0"/>
                </a:rPr>
                <a:t>Information Management</a:t>
              </a:r>
            </a:p>
          </p:txBody>
        </p:sp>
        <p:sp>
          <p:nvSpPr>
            <p:cNvPr id="138" name="Rectangle 137"/>
            <p:cNvSpPr/>
            <p:nvPr/>
          </p:nvSpPr>
          <p:spPr>
            <a:xfrm>
              <a:off x="2652706" y="3724639"/>
              <a:ext cx="1271016" cy="265009"/>
            </a:xfrm>
            <a:prstGeom prst="rect">
              <a:avLst/>
            </a:prstGeom>
          </p:spPr>
          <p:txBody>
            <a:bodyPr wrap="square">
              <a:spAutoFit/>
            </a:bodyPr>
            <a:lstStyle/>
            <a:p>
              <a:pPr defTabSz="932597">
                <a:defRPr/>
              </a:pPr>
              <a:r>
                <a:rPr lang="en-US" sz="1122" kern="0" dirty="0">
                  <a:solidFill>
                    <a:srgbClr val="FFFFFF"/>
                  </a:solidFill>
                  <a:cs typeface="Segoe UI Semilight" panose="020B0402040204020203" pitchFamily="34" charset="0"/>
                </a:rPr>
                <a:t>Event Hubs</a:t>
              </a:r>
              <a:endParaRPr lang="en-US" sz="1122" kern="0" dirty="0">
                <a:solidFill>
                  <a:srgbClr val="FFFFFF"/>
                </a:solidFill>
              </a:endParaRPr>
            </a:p>
          </p:txBody>
        </p:sp>
        <p:cxnSp>
          <p:nvCxnSpPr>
            <p:cNvPr id="146" name="Straight Connector 145"/>
            <p:cNvCxnSpPr/>
            <p:nvPr/>
          </p:nvCxnSpPr>
          <p:spPr>
            <a:xfrm>
              <a:off x="2019368"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47" name="Group 146"/>
            <p:cNvGrpSpPr/>
            <p:nvPr/>
          </p:nvGrpSpPr>
          <p:grpSpPr>
            <a:xfrm rot="13500000">
              <a:off x="4205167" y="6028138"/>
              <a:ext cx="181498" cy="178786"/>
              <a:chOff x="402446" y="5872915"/>
              <a:chExt cx="292608" cy="288235"/>
            </a:xfrm>
            <a:solidFill>
              <a:srgbClr val="FFFFFF">
                <a:lumMod val="85000"/>
              </a:srgbClr>
            </a:solidFill>
          </p:grpSpPr>
          <p:cxnSp>
            <p:nvCxnSpPr>
              <p:cNvPr id="148" name="Straight Connector 147"/>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149" name="Straight Connector 148"/>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sp>
          <p:nvSpPr>
            <p:cNvPr id="186" name="Rectangle 185"/>
            <p:cNvSpPr/>
            <p:nvPr/>
          </p:nvSpPr>
          <p:spPr>
            <a:xfrm>
              <a:off x="2652706" y="3161800"/>
              <a:ext cx="1271016" cy="265009"/>
            </a:xfrm>
            <a:prstGeom prst="rect">
              <a:avLst/>
            </a:prstGeom>
          </p:spPr>
          <p:txBody>
            <a:bodyPr wrap="square">
              <a:spAutoFit/>
            </a:bodyPr>
            <a:lstStyle/>
            <a:p>
              <a:pPr defTabSz="932597">
                <a:defRPr/>
              </a:pPr>
              <a:r>
                <a:rPr lang="en-US" sz="1122" kern="0" dirty="0">
                  <a:solidFill>
                    <a:srgbClr val="FFFFFF"/>
                  </a:solidFill>
                  <a:cs typeface="Segoe UI Semilight" panose="020B0402040204020203" pitchFamily="34" charset="0"/>
                </a:rPr>
                <a:t>Data Catalog</a:t>
              </a:r>
            </a:p>
          </p:txBody>
        </p:sp>
        <p:grpSp>
          <p:nvGrpSpPr>
            <p:cNvPr id="187" name="Group 186"/>
            <p:cNvGrpSpPr/>
            <p:nvPr/>
          </p:nvGrpSpPr>
          <p:grpSpPr>
            <a:xfrm>
              <a:off x="2337798" y="3119355"/>
              <a:ext cx="274997" cy="292527"/>
              <a:chOff x="3232150" y="382588"/>
              <a:chExt cx="5727700" cy="6092825"/>
            </a:xfrm>
            <a:solidFill>
              <a:srgbClr val="FFFFFF"/>
            </a:solidFill>
          </p:grpSpPr>
          <p:sp>
            <p:nvSpPr>
              <p:cNvPr id="188"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89"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90"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grpSp>
        <p:sp>
          <p:nvSpPr>
            <p:cNvPr id="198" name="Rectangle 197"/>
            <p:cNvSpPr/>
            <p:nvPr/>
          </p:nvSpPr>
          <p:spPr>
            <a:xfrm>
              <a:off x="2652706" y="2528227"/>
              <a:ext cx="1271016" cy="265009"/>
            </a:xfrm>
            <a:prstGeom prst="rect">
              <a:avLst/>
            </a:prstGeom>
          </p:spPr>
          <p:txBody>
            <a:bodyPr wrap="square">
              <a:spAutoFit/>
            </a:bodyPr>
            <a:lstStyle/>
            <a:p>
              <a:pPr defTabSz="932597">
                <a:defRPr/>
              </a:pPr>
              <a:r>
                <a:rPr lang="en-US" sz="1122" kern="0" dirty="0">
                  <a:solidFill>
                    <a:srgbClr val="FFFFFF"/>
                  </a:solidFill>
                  <a:cs typeface="Segoe UI Semilight" panose="020B0402040204020203" pitchFamily="34" charset="0"/>
                </a:rPr>
                <a:t>Data Factory </a:t>
              </a:r>
              <a:endParaRPr lang="en-US" sz="1122" kern="0" dirty="0">
                <a:solidFill>
                  <a:srgbClr val="FFFFFF"/>
                </a:solidFill>
              </a:endParaRPr>
            </a:p>
          </p:txBody>
        </p:sp>
        <p:sp>
          <p:nvSpPr>
            <p:cNvPr id="238" name="Freeform 237"/>
            <p:cNvSpPr/>
            <p:nvPr/>
          </p:nvSpPr>
          <p:spPr bwMode="auto">
            <a:xfrm>
              <a:off x="2333792" y="24669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448" kern="0" dirty="0">
                <a:solidFill>
                  <a:srgbClr val="FFFFFF"/>
                </a:solidFill>
                <a:latin typeface="Segoe UI"/>
                <a:ea typeface="Segoe UI" pitchFamily="34" charset="0"/>
                <a:cs typeface="Segoe UI" pitchFamily="34" charset="0"/>
              </a:endParaRPr>
            </a:p>
          </p:txBody>
        </p:sp>
        <p:sp>
          <p:nvSpPr>
            <p:cNvPr id="239" name="Freeform 238"/>
            <p:cNvSpPr/>
            <p:nvPr/>
          </p:nvSpPr>
          <p:spPr bwMode="auto">
            <a:xfrm>
              <a:off x="2354114" y="3729564"/>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448" kern="0" dirty="0">
                <a:solidFill>
                  <a:srgbClr val="FFFFFF"/>
                </a:solidFill>
                <a:latin typeface="Segoe UI"/>
                <a:ea typeface="Segoe UI" pitchFamily="34" charset="0"/>
                <a:cs typeface="Segoe UI" pitchFamily="34" charset="0"/>
              </a:endParaRPr>
            </a:p>
          </p:txBody>
        </p:sp>
      </p:grpSp>
      <p:sp>
        <p:nvSpPr>
          <p:cNvPr id="133" name="Rectangle 132"/>
          <p:cNvSpPr/>
          <p:nvPr/>
        </p:nvSpPr>
        <p:spPr bwMode="auto">
          <a:xfrm>
            <a:off x="6019917" y="1690036"/>
            <a:ext cx="1771946" cy="4270756"/>
          </a:xfrm>
          <a:prstGeom prst="rect">
            <a:avLst/>
          </a:prstGeom>
          <a:solidFill>
            <a:srgbClr val="0078D7"/>
          </a:solidFill>
          <a:ln w="3175">
            <a:noFill/>
          </a:ln>
          <a:effectLst/>
        </p:spPr>
        <p:txBody>
          <a:bodyPr spcFirstLastPara="0" vert="horz" wrap="square" lIns="18645" tIns="93260" rIns="18645" bIns="93221" numCol="1" spcCol="1270" anchor="t" anchorCtr="0">
            <a:noAutofit/>
          </a:bodyPr>
          <a:lstStyle/>
          <a:p>
            <a:pPr algn="ctr" defTabSz="739440">
              <a:spcBef>
                <a:spcPct val="0"/>
              </a:spcBef>
              <a:spcAft>
                <a:spcPct val="35000"/>
              </a:spcAft>
              <a:defRPr/>
            </a:pPr>
            <a:r>
              <a:rPr lang="en-US" sz="1428" kern="0" dirty="0">
                <a:solidFill>
                  <a:srgbClr val="FFFFFF"/>
                </a:solidFill>
                <a:latin typeface="Segoe UI Semibold" panose="020B0702040204020203" pitchFamily="34" charset="0"/>
                <a:cs typeface="Segoe UI Semibold" panose="020B0702040204020203" pitchFamily="34" charset="0"/>
              </a:rPr>
              <a:t>Machine Learning and Analytics</a:t>
            </a:r>
          </a:p>
        </p:txBody>
      </p:sp>
      <p:sp>
        <p:nvSpPr>
          <p:cNvPr id="139" name="Rectangle 138"/>
          <p:cNvSpPr/>
          <p:nvPr/>
        </p:nvSpPr>
        <p:spPr>
          <a:xfrm>
            <a:off x="6467624" y="3788611"/>
            <a:ext cx="1294130" cy="270285"/>
          </a:xfrm>
          <a:prstGeom prst="rect">
            <a:avLst/>
          </a:prstGeom>
        </p:spPr>
        <p:txBody>
          <a:bodyPr wrap="square">
            <a:spAutoFit/>
          </a:bodyPr>
          <a:lstStyle/>
          <a:p>
            <a:pPr defTabSz="932597">
              <a:defRPr/>
            </a:pPr>
            <a:r>
              <a:rPr lang="en-US" sz="1122" kern="0" dirty="0">
                <a:solidFill>
                  <a:srgbClr val="FFFFFF"/>
                </a:solidFill>
                <a:cs typeface="Segoe UI Semilight" panose="020B0402040204020203" pitchFamily="34" charset="0"/>
              </a:rPr>
              <a:t>HDInsight </a:t>
            </a:r>
          </a:p>
        </p:txBody>
      </p:sp>
      <p:sp>
        <p:nvSpPr>
          <p:cNvPr id="140" name="Rectangle 139"/>
          <p:cNvSpPr/>
          <p:nvPr/>
        </p:nvSpPr>
        <p:spPr>
          <a:xfrm>
            <a:off x="6467624" y="4368882"/>
            <a:ext cx="1294130" cy="270285"/>
          </a:xfrm>
          <a:prstGeom prst="rect">
            <a:avLst/>
          </a:prstGeom>
        </p:spPr>
        <p:txBody>
          <a:bodyPr wrap="square">
            <a:spAutoFit/>
          </a:bodyPr>
          <a:lstStyle/>
          <a:p>
            <a:pPr defTabSz="932597">
              <a:defRPr/>
            </a:pPr>
            <a:r>
              <a:rPr lang="en-US" sz="1122" kern="0" dirty="0">
                <a:solidFill>
                  <a:srgbClr val="FFFFFF"/>
                </a:solidFill>
                <a:cs typeface="Segoe UI Semilight" panose="020B0402040204020203" pitchFamily="34" charset="0"/>
              </a:rPr>
              <a:t>Stream Analytics</a:t>
            </a:r>
          </a:p>
        </p:txBody>
      </p:sp>
      <p:sp>
        <p:nvSpPr>
          <p:cNvPr id="145" name="Rectangle 144"/>
          <p:cNvSpPr/>
          <p:nvPr/>
        </p:nvSpPr>
        <p:spPr>
          <a:xfrm>
            <a:off x="5210408" y="6047212"/>
            <a:ext cx="1515566" cy="384205"/>
          </a:xfrm>
          <a:prstGeom prst="rect">
            <a:avLst/>
          </a:prstGeom>
        </p:spPr>
        <p:txBody>
          <a:bodyPr wrap="none" lIns="0" tIns="0" rIns="0" bIns="0" anchor="ctr">
            <a:spAutoFit/>
          </a:bodyPr>
          <a:lstStyle/>
          <a:p>
            <a:pPr algn="ctr" defTabSz="739440">
              <a:spcBef>
                <a:spcPct val="0"/>
              </a:spcBef>
              <a:spcAft>
                <a:spcPct val="35000"/>
              </a:spcAft>
              <a:defRPr/>
            </a:pPr>
            <a:r>
              <a:rPr lang="en-US" sz="2448" kern="0" dirty="0">
                <a:solidFill>
                  <a:srgbClr val="002050"/>
                </a:solidFill>
                <a:latin typeface="Segoe UI Light"/>
              </a:rPr>
              <a:t>Intelligence</a:t>
            </a:r>
            <a:endParaRPr lang="en-US" sz="1836" b="1" kern="0" spc="-31" dirty="0">
              <a:solidFill>
                <a:srgbClr val="002050"/>
              </a:solidFill>
              <a:latin typeface="Segoe UI Semilight" panose="020B0402040204020203" pitchFamily="34" charset="0"/>
              <a:cs typeface="Segoe UI Semilight" panose="020B0402040204020203" pitchFamily="34" charset="0"/>
            </a:endParaRPr>
          </a:p>
        </p:txBody>
      </p:sp>
      <p:sp>
        <p:nvSpPr>
          <p:cNvPr id="192" name="Rectangle 191"/>
          <p:cNvSpPr/>
          <p:nvPr/>
        </p:nvSpPr>
        <p:spPr>
          <a:xfrm>
            <a:off x="6467624" y="3116774"/>
            <a:ext cx="1294130" cy="446397"/>
          </a:xfrm>
          <a:prstGeom prst="rect">
            <a:avLst/>
          </a:prstGeom>
        </p:spPr>
        <p:txBody>
          <a:bodyPr wrap="square">
            <a:spAutoFit/>
          </a:bodyPr>
          <a:lstStyle/>
          <a:p>
            <a:pPr defTabSz="932597">
              <a:defRPr/>
            </a:pPr>
            <a:r>
              <a:rPr lang="en-US" sz="1122" kern="0" dirty="0">
                <a:solidFill>
                  <a:srgbClr val="FFFFFF"/>
                </a:solidFill>
                <a:cs typeface="Segoe UI Semilight" panose="020B0402040204020203" pitchFamily="34" charset="0"/>
              </a:rPr>
              <a:t>Data Lake Analytics</a:t>
            </a:r>
          </a:p>
        </p:txBody>
      </p:sp>
      <p:sp>
        <p:nvSpPr>
          <p:cNvPr id="199" name="Rectangle 198"/>
          <p:cNvSpPr/>
          <p:nvPr/>
        </p:nvSpPr>
        <p:spPr>
          <a:xfrm>
            <a:off x="6467624" y="2492234"/>
            <a:ext cx="1294130" cy="446397"/>
          </a:xfrm>
          <a:prstGeom prst="rect">
            <a:avLst/>
          </a:prstGeom>
        </p:spPr>
        <p:txBody>
          <a:bodyPr wrap="square">
            <a:spAutoFit/>
          </a:bodyPr>
          <a:lstStyle/>
          <a:p>
            <a:pPr defTabSz="932597">
              <a:defRPr/>
            </a:pPr>
            <a:r>
              <a:rPr lang="en-US" sz="1122" kern="0" dirty="0">
                <a:solidFill>
                  <a:srgbClr val="FFFFFF"/>
                </a:solidFill>
                <a:cs typeface="Segoe UI Semilight" panose="020B0402040204020203" pitchFamily="34" charset="0"/>
              </a:rPr>
              <a:t>Machine Learning</a:t>
            </a:r>
          </a:p>
        </p:txBody>
      </p:sp>
      <p:grpSp>
        <p:nvGrpSpPr>
          <p:cNvPr id="232" name="Group 231"/>
          <p:cNvGrpSpPr/>
          <p:nvPr/>
        </p:nvGrpSpPr>
        <p:grpSpPr>
          <a:xfrm>
            <a:off x="6102688" y="4371249"/>
            <a:ext cx="359675" cy="276298"/>
            <a:chOff x="1260022" y="5196402"/>
            <a:chExt cx="3273425" cy="2514600"/>
          </a:xfrm>
          <a:solidFill>
            <a:srgbClr val="FFFFFF"/>
          </a:solidFill>
        </p:grpSpPr>
        <p:sp>
          <p:nvSpPr>
            <p:cNvPr id="233" name="Freeform 232"/>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US" sz="1836" dirty="0">
                <a:solidFill>
                  <a:srgbClr val="FFFFFF"/>
                </a:solidFill>
                <a:latin typeface="Segoe UI"/>
              </a:endParaRPr>
            </a:p>
          </p:txBody>
        </p:sp>
        <p:sp>
          <p:nvSpPr>
            <p:cNvPr id="234" name="Freeform 233"/>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US" sz="1836" dirty="0">
                <a:solidFill>
                  <a:srgbClr val="FFFFFF"/>
                </a:solidFill>
                <a:latin typeface="Segoe UI"/>
              </a:endParaRPr>
            </a:p>
          </p:txBody>
        </p:sp>
        <p:sp>
          <p:nvSpPr>
            <p:cNvPr id="235" name="Freeform 234"/>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US" sz="1836" dirty="0">
                <a:solidFill>
                  <a:srgbClr val="FFFFFF"/>
                </a:solidFill>
                <a:latin typeface="Segoe UI"/>
              </a:endParaRPr>
            </a:p>
          </p:txBody>
        </p:sp>
        <p:sp>
          <p:nvSpPr>
            <p:cNvPr id="236" name="Freeform 235"/>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US" sz="1836" dirty="0">
                <a:solidFill>
                  <a:srgbClr val="FFFFFF"/>
                </a:solidFill>
                <a:latin typeface="Segoe UI"/>
              </a:endParaRPr>
            </a:p>
          </p:txBody>
        </p:sp>
      </p:grpSp>
      <p:sp>
        <p:nvSpPr>
          <p:cNvPr id="237" name="Freeform 236"/>
          <p:cNvSpPr>
            <a:spLocks/>
          </p:cNvSpPr>
          <p:nvPr/>
        </p:nvSpPr>
        <p:spPr bwMode="auto">
          <a:xfrm>
            <a:off x="6104030" y="3790920"/>
            <a:ext cx="373674" cy="2827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93260" tIns="46630" rIns="93260" bIns="46630" numCol="1" anchor="t" anchorCtr="0" compatLnSpc="1">
            <a:prstTxWarp prst="textNoShape">
              <a:avLst/>
            </a:prstTxWarp>
          </a:bodyPr>
          <a:lstStyle/>
          <a:p>
            <a:pPr defTabSz="932597">
              <a:defRPr/>
            </a:pPr>
            <a:endParaRPr lang="en-US" sz="1632" kern="0" dirty="0">
              <a:solidFill>
                <a:srgbClr val="FFFFFF"/>
              </a:solidFill>
            </a:endParaRPr>
          </a:p>
        </p:txBody>
      </p:sp>
      <p:sp>
        <p:nvSpPr>
          <p:cNvPr id="240" name="Freeform 239"/>
          <p:cNvSpPr/>
          <p:nvPr/>
        </p:nvSpPr>
        <p:spPr bwMode="auto">
          <a:xfrm flipH="1">
            <a:off x="6148140" y="2572026"/>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448" kern="0" dirty="0">
              <a:solidFill>
                <a:srgbClr val="FFFFFF"/>
              </a:solidFill>
              <a:latin typeface="Segoe UI"/>
              <a:ea typeface="Segoe UI" pitchFamily="34" charset="0"/>
              <a:cs typeface="Segoe UI" pitchFamily="34" charset="0"/>
            </a:endParaRPr>
          </a:p>
        </p:txBody>
      </p:sp>
      <p:sp>
        <p:nvSpPr>
          <p:cNvPr id="132" name="Rectangle 131"/>
          <p:cNvSpPr/>
          <p:nvPr/>
        </p:nvSpPr>
        <p:spPr bwMode="auto">
          <a:xfrm>
            <a:off x="4125168" y="1690036"/>
            <a:ext cx="1771946" cy="4270756"/>
          </a:xfrm>
          <a:prstGeom prst="rect">
            <a:avLst/>
          </a:prstGeom>
          <a:solidFill>
            <a:srgbClr val="0078D7"/>
          </a:solidFill>
          <a:ln w="3175">
            <a:noFill/>
          </a:ln>
          <a:effectLst/>
        </p:spPr>
        <p:txBody>
          <a:bodyPr spcFirstLastPara="0" vert="horz" wrap="square" lIns="18645" tIns="93260" rIns="18645" bIns="93221" numCol="1" spcCol="1270" anchor="t" anchorCtr="0">
            <a:noAutofit/>
          </a:bodyPr>
          <a:lstStyle/>
          <a:p>
            <a:pPr algn="ctr" defTabSz="739440">
              <a:spcBef>
                <a:spcPct val="0"/>
              </a:spcBef>
              <a:spcAft>
                <a:spcPct val="35000"/>
              </a:spcAft>
              <a:defRPr/>
            </a:pPr>
            <a:r>
              <a:rPr lang="en-US" sz="1428" kern="0" dirty="0">
                <a:solidFill>
                  <a:srgbClr val="FFFFFF"/>
                </a:solidFill>
                <a:latin typeface="Segoe UI Semibold" panose="020B0702040204020203" pitchFamily="34" charset="0"/>
                <a:cs typeface="Segoe UI Semibold" panose="020B0702040204020203" pitchFamily="34" charset="0"/>
              </a:rPr>
              <a:t>Big Data Stores</a:t>
            </a:r>
          </a:p>
        </p:txBody>
      </p:sp>
      <p:sp>
        <p:nvSpPr>
          <p:cNvPr id="185" name="Rectangle 184"/>
          <p:cNvSpPr/>
          <p:nvPr/>
        </p:nvSpPr>
        <p:spPr>
          <a:xfrm>
            <a:off x="4599330" y="3116774"/>
            <a:ext cx="1296319" cy="446397"/>
          </a:xfrm>
          <a:prstGeom prst="rect">
            <a:avLst/>
          </a:prstGeom>
        </p:spPr>
        <p:txBody>
          <a:bodyPr wrap="square">
            <a:spAutoFit/>
          </a:bodyPr>
          <a:lstStyle/>
          <a:p>
            <a:pPr defTabSz="932597">
              <a:defRPr/>
            </a:pPr>
            <a:r>
              <a:rPr lang="en-US" sz="1122" kern="0" dirty="0">
                <a:solidFill>
                  <a:srgbClr val="FFFFFF"/>
                </a:solidFill>
                <a:cs typeface="Segoe UI Semilight" panose="020B0402040204020203" pitchFamily="34" charset="0"/>
              </a:rPr>
              <a:t>SQL Data </a:t>
            </a:r>
          </a:p>
          <a:p>
            <a:pPr defTabSz="932597">
              <a:defRPr/>
            </a:pPr>
            <a:r>
              <a:rPr lang="en-US" sz="1122" kern="0" dirty="0">
                <a:solidFill>
                  <a:srgbClr val="FFFFFF"/>
                </a:solidFill>
                <a:cs typeface="Segoe UI Semilight" panose="020B0402040204020203" pitchFamily="34" charset="0"/>
              </a:rPr>
              <a:t>Warehouse</a:t>
            </a:r>
          </a:p>
        </p:txBody>
      </p:sp>
      <p:sp>
        <p:nvSpPr>
          <p:cNvPr id="200" name="Rectangle 199"/>
          <p:cNvSpPr/>
          <p:nvPr/>
        </p:nvSpPr>
        <p:spPr>
          <a:xfrm>
            <a:off x="4585238" y="2578557"/>
            <a:ext cx="1296319" cy="270285"/>
          </a:xfrm>
          <a:prstGeom prst="rect">
            <a:avLst/>
          </a:prstGeom>
        </p:spPr>
        <p:txBody>
          <a:bodyPr wrap="square">
            <a:spAutoFit/>
          </a:bodyPr>
          <a:lstStyle/>
          <a:p>
            <a:pPr defTabSz="932597">
              <a:defRPr/>
            </a:pPr>
            <a:r>
              <a:rPr lang="en-US" sz="1122" kern="0" dirty="0">
                <a:solidFill>
                  <a:srgbClr val="FFFFFF"/>
                </a:solidFill>
                <a:cs typeface="Segoe UI Semilight" panose="020B0402040204020203" pitchFamily="34" charset="0"/>
              </a:rPr>
              <a:t>Data Lake Store</a:t>
            </a:r>
          </a:p>
        </p:txBody>
      </p:sp>
      <p:grpSp>
        <p:nvGrpSpPr>
          <p:cNvPr id="241" name="Group 240"/>
          <p:cNvGrpSpPr/>
          <p:nvPr/>
        </p:nvGrpSpPr>
        <p:grpSpPr>
          <a:xfrm>
            <a:off x="4271222" y="3181453"/>
            <a:ext cx="253198" cy="310108"/>
            <a:chOff x="-3084513" y="3390510"/>
            <a:chExt cx="2716213" cy="3363913"/>
          </a:xfrm>
          <a:solidFill>
            <a:srgbClr val="FFFFFF"/>
          </a:solidFill>
        </p:grpSpPr>
        <p:sp>
          <p:nvSpPr>
            <p:cNvPr id="242"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243"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grpSp>
      <p:grpSp>
        <p:nvGrpSpPr>
          <p:cNvPr id="3" name="Group 2"/>
          <p:cNvGrpSpPr/>
          <p:nvPr/>
        </p:nvGrpSpPr>
        <p:grpSpPr>
          <a:xfrm>
            <a:off x="507462" y="1699364"/>
            <a:ext cx="1891660" cy="4703720"/>
            <a:chOff x="496692" y="1666194"/>
            <a:chExt cx="1854737" cy="4611909"/>
          </a:xfrm>
        </p:grpSpPr>
        <p:sp>
          <p:nvSpPr>
            <p:cNvPr id="141" name="TextBox 140"/>
            <p:cNvSpPr txBox="1"/>
            <p:nvPr/>
          </p:nvSpPr>
          <p:spPr>
            <a:xfrm>
              <a:off x="1261370" y="1927965"/>
              <a:ext cx="1090059" cy="563250"/>
            </a:xfrm>
            <a:prstGeom prst="rect">
              <a:avLst/>
            </a:prstGeom>
            <a:noFill/>
          </p:spPr>
          <p:txBody>
            <a:bodyPr wrap="square" lIns="0" tIns="149195" rIns="186494" bIns="149195" rtlCol="0">
              <a:noAutofit/>
            </a:bodyPr>
            <a:lstStyle/>
            <a:p>
              <a:pPr defTabSz="951121">
                <a:lnSpc>
                  <a:spcPct val="90000"/>
                </a:lnSpc>
                <a:spcAft>
                  <a:spcPts val="612"/>
                </a:spcAft>
                <a:defRPr/>
              </a:pPr>
              <a:r>
                <a:rPr lang="en-US" sz="1224" kern="0" spc="-31" dirty="0">
                  <a:solidFill>
                    <a:srgbClr val="002050"/>
                  </a:solidFill>
                  <a:latin typeface="Segoe UI Semilight" panose="020B0402040204020203" pitchFamily="34" charset="0"/>
                  <a:cs typeface="Segoe UI Semilight" panose="020B0402040204020203" pitchFamily="34" charset="0"/>
                </a:rPr>
                <a:t>Data </a:t>
              </a:r>
              <a:br>
                <a:rPr lang="en-US" sz="1224" kern="0" spc="-31" dirty="0">
                  <a:solidFill>
                    <a:srgbClr val="002050"/>
                  </a:solidFill>
                  <a:latin typeface="Segoe UI Semilight" panose="020B0402040204020203" pitchFamily="34" charset="0"/>
                  <a:cs typeface="Segoe UI Semilight" panose="020B0402040204020203" pitchFamily="34" charset="0"/>
                </a:rPr>
              </a:br>
              <a:r>
                <a:rPr lang="en-US" sz="1224" kern="0" spc="-31" dirty="0">
                  <a:solidFill>
                    <a:srgbClr val="002050"/>
                  </a:solidFill>
                  <a:latin typeface="Segoe UI Semilight" panose="020B0402040204020203" pitchFamily="34" charset="0"/>
                  <a:cs typeface="Segoe UI Semilight" panose="020B0402040204020203" pitchFamily="34" charset="0"/>
                </a:rPr>
                <a:t>Sources</a:t>
              </a:r>
            </a:p>
          </p:txBody>
        </p:sp>
        <p:sp>
          <p:nvSpPr>
            <p:cNvPr id="142" name="TextBox 141"/>
            <p:cNvSpPr txBox="1"/>
            <p:nvPr/>
          </p:nvSpPr>
          <p:spPr>
            <a:xfrm>
              <a:off x="1214236" y="3529646"/>
              <a:ext cx="1090059" cy="579230"/>
            </a:xfrm>
            <a:prstGeom prst="rect">
              <a:avLst/>
            </a:prstGeom>
            <a:noFill/>
          </p:spPr>
          <p:txBody>
            <a:bodyPr wrap="square" lIns="0" tIns="149195" rIns="186494" bIns="149195" rtlCol="0">
              <a:noAutofit/>
            </a:bodyPr>
            <a:lstStyle/>
            <a:p>
              <a:pPr defTabSz="951121">
                <a:lnSpc>
                  <a:spcPct val="90000"/>
                </a:lnSpc>
                <a:spcBef>
                  <a:spcPct val="0"/>
                </a:spcBef>
                <a:spcAft>
                  <a:spcPts val="612"/>
                </a:spcAft>
                <a:defRPr/>
              </a:pPr>
              <a:r>
                <a:rPr lang="en-US" sz="1224" kern="0" spc="-31" dirty="0">
                  <a:solidFill>
                    <a:srgbClr val="002050"/>
                  </a:solidFill>
                  <a:latin typeface="Segoe UI Semilight" panose="020B0402040204020203" pitchFamily="34" charset="0"/>
                  <a:cs typeface="Segoe UI Semilight" panose="020B0402040204020203" pitchFamily="34" charset="0"/>
                </a:rPr>
                <a:t>Apps</a:t>
              </a:r>
            </a:p>
          </p:txBody>
        </p:sp>
        <p:sp>
          <p:nvSpPr>
            <p:cNvPr id="143" name="TextBox 142"/>
            <p:cNvSpPr txBox="1"/>
            <p:nvPr/>
          </p:nvSpPr>
          <p:spPr>
            <a:xfrm>
              <a:off x="1261370" y="4995093"/>
              <a:ext cx="974964" cy="616531"/>
            </a:xfrm>
            <a:prstGeom prst="rect">
              <a:avLst/>
            </a:prstGeom>
            <a:noFill/>
          </p:spPr>
          <p:txBody>
            <a:bodyPr wrap="square" lIns="0" tIns="149195" rIns="186494" bIns="149195" rtlCol="0">
              <a:noAutofit/>
            </a:bodyPr>
            <a:lstStyle/>
            <a:p>
              <a:pPr defTabSz="951121">
                <a:lnSpc>
                  <a:spcPct val="90000"/>
                </a:lnSpc>
                <a:spcBef>
                  <a:spcPct val="0"/>
                </a:spcBef>
                <a:spcAft>
                  <a:spcPts val="612"/>
                </a:spcAft>
                <a:defRPr/>
              </a:pPr>
              <a:r>
                <a:rPr lang="en-US" sz="1224" kern="0" spc="-31" dirty="0">
                  <a:solidFill>
                    <a:srgbClr val="002050"/>
                  </a:solidFill>
                  <a:latin typeface="Segoe UI Semilight" panose="020B0402040204020203" pitchFamily="34" charset="0"/>
                  <a:cs typeface="Segoe UI Semilight" panose="020B0402040204020203" pitchFamily="34" charset="0"/>
                </a:rPr>
                <a:t>Sensors </a:t>
              </a:r>
              <a:br>
                <a:rPr lang="en-US" sz="1224" kern="0" spc="-31" dirty="0">
                  <a:solidFill>
                    <a:srgbClr val="002050"/>
                  </a:solidFill>
                  <a:latin typeface="Segoe UI Semilight" panose="020B0402040204020203" pitchFamily="34" charset="0"/>
                  <a:cs typeface="Segoe UI Semilight" panose="020B0402040204020203" pitchFamily="34" charset="0"/>
                </a:rPr>
              </a:br>
              <a:r>
                <a:rPr lang="en-US" sz="1224" kern="0" spc="-31" dirty="0">
                  <a:solidFill>
                    <a:srgbClr val="002050"/>
                  </a:solidFill>
                  <a:latin typeface="Segoe UI Semilight" panose="020B0402040204020203" pitchFamily="34" charset="0"/>
                  <a:cs typeface="Segoe UI Semilight" panose="020B0402040204020203" pitchFamily="34" charset="0"/>
                </a:rPr>
                <a:t>and </a:t>
              </a:r>
              <a:br>
                <a:rPr lang="en-US" sz="1224" kern="0" spc="-31" dirty="0">
                  <a:solidFill>
                    <a:srgbClr val="002050"/>
                  </a:solidFill>
                  <a:latin typeface="Segoe UI Semilight" panose="020B0402040204020203" pitchFamily="34" charset="0"/>
                  <a:cs typeface="Segoe UI Semilight" panose="020B0402040204020203" pitchFamily="34" charset="0"/>
                </a:rPr>
              </a:br>
              <a:r>
                <a:rPr lang="en-US" sz="1224" kern="0" spc="-31" dirty="0">
                  <a:solidFill>
                    <a:srgbClr val="002050"/>
                  </a:solidFill>
                  <a:latin typeface="Segoe UI Semilight" panose="020B0402040204020203" pitchFamily="34" charset="0"/>
                  <a:cs typeface="Segoe UI Semilight" panose="020B0402040204020203" pitchFamily="34" charset="0"/>
                </a:rPr>
                <a:t>devices</a:t>
              </a:r>
            </a:p>
          </p:txBody>
        </p:sp>
        <p:sp>
          <p:nvSpPr>
            <p:cNvPr id="144" name="Rectangle 143"/>
            <p:cNvSpPr/>
            <p:nvPr/>
          </p:nvSpPr>
          <p:spPr>
            <a:xfrm>
              <a:off x="813890" y="5956959"/>
              <a:ext cx="933597" cy="321144"/>
            </a:xfrm>
            <a:prstGeom prst="rect">
              <a:avLst/>
            </a:prstGeom>
          </p:spPr>
          <p:txBody>
            <a:bodyPr wrap="none" lIns="0" tIns="0" rIns="0" bIns="0" anchor="ctr">
              <a:noAutofit/>
            </a:bodyPr>
            <a:lstStyle/>
            <a:p>
              <a:pPr defTabSz="932597">
                <a:lnSpc>
                  <a:spcPct val="90000"/>
                </a:lnSpc>
                <a:defRPr/>
              </a:pPr>
              <a:r>
                <a:rPr lang="en-US" sz="2448" kern="0" dirty="0">
                  <a:solidFill>
                    <a:srgbClr val="002050"/>
                  </a:solidFill>
                  <a:latin typeface="Segoe UI Light"/>
                </a:rPr>
                <a:t>Data</a:t>
              </a:r>
            </a:p>
          </p:txBody>
        </p:sp>
        <p:grpSp>
          <p:nvGrpSpPr>
            <p:cNvPr id="155" name="Group 154"/>
            <p:cNvGrpSpPr/>
            <p:nvPr/>
          </p:nvGrpSpPr>
          <p:grpSpPr>
            <a:xfrm>
              <a:off x="1789019" y="1666194"/>
              <a:ext cx="308472" cy="4199169"/>
              <a:chOff x="1776319" y="1369399"/>
              <a:chExt cx="308472" cy="3830198"/>
            </a:xfrm>
          </p:grpSpPr>
          <p:sp>
            <p:nvSpPr>
              <p:cNvPr id="156" name="Freeform 155"/>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932597">
                  <a:defRPr/>
                </a:pPr>
                <a:endParaRPr lang="en-US" sz="1836" kern="0" dirty="0">
                  <a:solidFill>
                    <a:srgbClr val="FFFFFF"/>
                  </a:solidFill>
                  <a:latin typeface="Segoe UI"/>
                </a:endParaRPr>
              </a:p>
            </p:txBody>
          </p:sp>
          <p:cxnSp>
            <p:nvCxnSpPr>
              <p:cNvPr id="157" name="Straight Connector 156"/>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sp>
          <p:nvSpPr>
            <p:cNvPr id="244" name="Freeform 34"/>
            <p:cNvSpPr>
              <a:spLocks noChangeAspect="1" noEditPoints="1"/>
            </p:cNvSpPr>
            <p:nvPr/>
          </p:nvSpPr>
          <p:spPr bwMode="auto">
            <a:xfrm>
              <a:off x="496692" y="2050430"/>
              <a:ext cx="530352" cy="419571"/>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rgbClr val="FFFFFF"/>
            </a:solidFill>
            <a:ln w="15240">
              <a:solidFill>
                <a:srgbClr val="0078D7"/>
              </a:solid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333333"/>
                </a:solidFill>
              </a:endParaRPr>
            </a:p>
          </p:txBody>
        </p:sp>
        <p:grpSp>
          <p:nvGrpSpPr>
            <p:cNvPr id="245" name="Group 244"/>
            <p:cNvGrpSpPr/>
            <p:nvPr/>
          </p:nvGrpSpPr>
          <p:grpSpPr>
            <a:xfrm>
              <a:off x="532519" y="3627377"/>
              <a:ext cx="522040" cy="533547"/>
              <a:chOff x="2308225" y="7734300"/>
              <a:chExt cx="1368425" cy="1398588"/>
            </a:xfrm>
            <a:solidFill>
              <a:srgbClr val="0078D7"/>
            </a:solidFill>
          </p:grpSpPr>
          <p:sp>
            <p:nvSpPr>
              <p:cNvPr id="246" name="Freeform 97"/>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247" name="Freeform 98"/>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248" name="Freeform 99"/>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249" name="Freeform 100"/>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250" name="Freeform 101"/>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251" name="Freeform 102"/>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252" name="Freeform 103"/>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253" name="Freeform 104"/>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254" name="Freeform 105"/>
              <p:cNvSpPr>
                <a:spLocks noEditPoints="1"/>
              </p:cNvSpPr>
              <p:nvPr/>
            </p:nvSpPr>
            <p:spPr bwMode="auto">
              <a:xfrm>
                <a:off x="2724150" y="8156575"/>
                <a:ext cx="952500" cy="976313"/>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255" name="Freeform 106"/>
              <p:cNvSpPr>
                <a:spLocks/>
              </p:cNvSpPr>
              <p:nvPr/>
            </p:nvSpPr>
            <p:spPr bwMode="auto">
              <a:xfrm>
                <a:off x="2308225" y="7734300"/>
                <a:ext cx="704850" cy="1154113"/>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256" name="Freeform 107"/>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grpSp>
        <p:sp>
          <p:nvSpPr>
            <p:cNvPr id="257" name="Freeform 256"/>
            <p:cNvSpPr>
              <a:spLocks noChangeAspect="1"/>
            </p:cNvSpPr>
            <p:nvPr/>
          </p:nvSpPr>
          <p:spPr bwMode="auto">
            <a:xfrm>
              <a:off x="594076" y="5166087"/>
              <a:ext cx="269639" cy="457200"/>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rgbClr val="0078D7"/>
            </a:solidFill>
            <a:ln>
              <a:noFill/>
            </a:ln>
            <a:extLst/>
          </p:spPr>
          <p:txBody>
            <a:bodyPr vert="horz" wrap="square" lIns="93260" tIns="46630" rIns="93260" bIns="46630" numCol="1" anchor="t" anchorCtr="0" compatLnSpc="1">
              <a:prstTxWarp prst="textNoShape">
                <a:avLst/>
              </a:prstTxWarp>
              <a:noAutofit/>
            </a:bodyPr>
            <a:lstStyle/>
            <a:p>
              <a:pPr defTabSz="932597">
                <a:defRPr/>
              </a:pPr>
              <a:endParaRPr lang="en-US" sz="1632" kern="0" dirty="0">
                <a:solidFill>
                  <a:srgbClr val="FFFFFF"/>
                </a:solidFill>
              </a:endParaRPr>
            </a:p>
          </p:txBody>
        </p:sp>
      </p:grpSp>
      <p:grpSp>
        <p:nvGrpSpPr>
          <p:cNvPr id="191" name="Group 190"/>
          <p:cNvGrpSpPr>
            <a:grpSpLocks noChangeAspect="1"/>
          </p:cNvGrpSpPr>
          <p:nvPr/>
        </p:nvGrpSpPr>
        <p:grpSpPr>
          <a:xfrm>
            <a:off x="6129025" y="3201476"/>
            <a:ext cx="299905" cy="298433"/>
            <a:chOff x="8580718" y="793097"/>
            <a:chExt cx="2587625" cy="2574925"/>
          </a:xfrm>
        </p:grpSpPr>
        <p:sp>
          <p:nvSpPr>
            <p:cNvPr id="196"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02"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nvGrpSpPr>
          <p:cNvPr id="261" name="Group 260"/>
          <p:cNvGrpSpPr>
            <a:grpSpLocks noChangeAspect="1"/>
          </p:cNvGrpSpPr>
          <p:nvPr/>
        </p:nvGrpSpPr>
        <p:grpSpPr>
          <a:xfrm>
            <a:off x="4249379" y="2572025"/>
            <a:ext cx="298433" cy="233957"/>
            <a:chOff x="8588655" y="3482322"/>
            <a:chExt cx="2571750" cy="2016125"/>
          </a:xfrm>
        </p:grpSpPr>
        <p:sp>
          <p:nvSpPr>
            <p:cNvPr id="262"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63"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sp>
        <p:nvSpPr>
          <p:cNvPr id="118" name="Title 1"/>
          <p:cNvSpPr>
            <a:spLocks noGrp="1"/>
          </p:cNvSpPr>
          <p:nvPr>
            <p:ph type="title"/>
          </p:nvPr>
        </p:nvSpPr>
        <p:spPr>
          <a:xfrm>
            <a:off x="346928" y="262981"/>
            <a:ext cx="11887878" cy="917575"/>
          </a:xfrm>
        </p:spPr>
        <p:txBody>
          <a:bodyPr/>
          <a:lstStyle/>
          <a:p>
            <a:r>
              <a:rPr lang="en-US" dirty="0"/>
              <a:t>Cortana Intelligence Suite</a:t>
            </a:r>
            <a:br>
              <a:rPr lang="en-US" dirty="0"/>
            </a:br>
            <a:r>
              <a:rPr lang="en-US" sz="2856" dirty="0"/>
              <a:t>Transform data into intelligent action</a:t>
            </a:r>
            <a:endParaRPr lang="en-US" i="1" dirty="0">
              <a:solidFill>
                <a:schemeClr val="bg2">
                  <a:lumMod val="50000"/>
                  <a:lumOff val="50000"/>
                </a:schemeClr>
              </a:solidFill>
            </a:endParaRPr>
          </a:p>
        </p:txBody>
      </p:sp>
    </p:spTree>
    <p:extLst>
      <p:ext uri="{BB962C8B-B14F-4D97-AF65-F5344CB8AC3E}">
        <p14:creationId xmlns:p14="http://schemas.microsoft.com/office/powerpoint/2010/main" val="12993972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483" y="1210299"/>
            <a:ext cx="10055385" cy="3175035"/>
          </a:xfrm>
        </p:spPr>
        <p:txBody>
          <a:bodyPr/>
          <a:lstStyle/>
          <a:p>
            <a:r>
              <a:rPr lang="en-US" dirty="0"/>
              <a:t>Demo: Vehicle health and driving behavior patterns </a:t>
            </a:r>
            <a:br>
              <a:rPr lang="en-US" dirty="0"/>
            </a:br>
            <a:endParaRPr lang="en-US" dirty="0"/>
          </a:p>
        </p:txBody>
      </p:sp>
    </p:spTree>
    <p:extLst>
      <p:ext uri="{BB962C8B-B14F-4D97-AF65-F5344CB8AC3E}">
        <p14:creationId xmlns:p14="http://schemas.microsoft.com/office/powerpoint/2010/main" val="318408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883" y="2549554"/>
            <a:ext cx="12434711" cy="3895453"/>
          </a:xfrm>
          <a:prstGeom prst="rect">
            <a:avLst/>
          </a:prstGeom>
          <a:solidFill>
            <a:schemeClr val="tx1">
              <a:lumMod val="95000"/>
            </a:schemeClr>
          </a:solidFill>
          <a:ln w="317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1250">
                    <a:srgbClr val="505050"/>
                  </a:gs>
                  <a:gs pos="76000">
                    <a:srgbClr val="505050"/>
                  </a:gs>
                </a:gsLst>
                <a:lin ang="5400000" scaled="0"/>
              </a:gradFill>
            </a:endParaRPr>
          </a:p>
        </p:txBody>
      </p:sp>
      <p:sp>
        <p:nvSpPr>
          <p:cNvPr id="7" name="Title 6"/>
          <p:cNvSpPr>
            <a:spLocks noGrp="1"/>
          </p:cNvSpPr>
          <p:nvPr>
            <p:ph type="title"/>
          </p:nvPr>
        </p:nvSpPr>
        <p:spPr/>
        <p:txBody>
          <a:bodyPr/>
          <a:lstStyle/>
          <a:p>
            <a:r>
              <a:rPr lang="en-US" sz="3999" dirty="0"/>
              <a:t>Turning telemetry data from vehicles into insight</a:t>
            </a:r>
            <a:br>
              <a:rPr lang="en-US" sz="3999" dirty="0"/>
            </a:br>
            <a:endParaRPr lang="en-US" sz="3999" dirty="0"/>
          </a:p>
        </p:txBody>
      </p:sp>
      <p:grpSp>
        <p:nvGrpSpPr>
          <p:cNvPr id="100" name="Group 99"/>
          <p:cNvGrpSpPr/>
          <p:nvPr/>
        </p:nvGrpSpPr>
        <p:grpSpPr>
          <a:xfrm>
            <a:off x="5358480" y="1483556"/>
            <a:ext cx="1216647" cy="928660"/>
            <a:chOff x="811579" y="1729311"/>
            <a:chExt cx="1475102" cy="1125938"/>
          </a:xfrm>
          <a:solidFill>
            <a:srgbClr val="0072C6"/>
          </a:solidFill>
        </p:grpSpPr>
        <p:sp>
          <p:nvSpPr>
            <p:cNvPr id="101" name="Freeform 5"/>
            <p:cNvSpPr>
              <a:spLocks noEditPoints="1"/>
            </p:cNvSpPr>
            <p:nvPr/>
          </p:nvSpPr>
          <p:spPr bwMode="auto">
            <a:xfrm>
              <a:off x="811579" y="2184749"/>
              <a:ext cx="1475102" cy="670500"/>
            </a:xfrm>
            <a:custGeom>
              <a:avLst/>
              <a:gdLst>
                <a:gd name="T0" fmla="*/ 92 w 128"/>
                <a:gd name="T1" fmla="*/ 16 h 56"/>
                <a:gd name="T2" fmla="*/ 84 w 128"/>
                <a:gd name="T3" fmla="*/ 16 h 56"/>
                <a:gd name="T4" fmla="*/ 68 w 128"/>
                <a:gd name="T5" fmla="*/ 0 h 56"/>
                <a:gd name="T6" fmla="*/ 36 w 128"/>
                <a:gd name="T7" fmla="*/ 0 h 56"/>
                <a:gd name="T8" fmla="*/ 14 w 128"/>
                <a:gd name="T9" fmla="*/ 12 h 56"/>
                <a:gd name="T10" fmla="*/ 12 w 128"/>
                <a:gd name="T11" fmla="*/ 10 h 56"/>
                <a:gd name="T12" fmla="*/ 12 w 128"/>
                <a:gd name="T13" fmla="*/ 4 h 56"/>
                <a:gd name="T14" fmla="*/ 0 w 128"/>
                <a:gd name="T15" fmla="*/ 4 h 56"/>
                <a:gd name="T16" fmla="*/ 0 w 128"/>
                <a:gd name="T17" fmla="*/ 12 h 56"/>
                <a:gd name="T18" fmla="*/ 2 w 128"/>
                <a:gd name="T19" fmla="*/ 12 h 56"/>
                <a:gd name="T20" fmla="*/ 6 w 128"/>
                <a:gd name="T21" fmla="*/ 16 h 56"/>
                <a:gd name="T22" fmla="*/ 0 w 128"/>
                <a:gd name="T23" fmla="*/ 16 h 56"/>
                <a:gd name="T24" fmla="*/ 0 w 128"/>
                <a:gd name="T25" fmla="*/ 32 h 56"/>
                <a:gd name="T26" fmla="*/ 13 w 128"/>
                <a:gd name="T27" fmla="*/ 48 h 56"/>
                <a:gd name="T28" fmla="*/ 24 w 128"/>
                <a:gd name="T29" fmla="*/ 56 h 56"/>
                <a:gd name="T30" fmla="*/ 35 w 128"/>
                <a:gd name="T31" fmla="*/ 48 h 56"/>
                <a:gd name="T32" fmla="*/ 81 w 128"/>
                <a:gd name="T33" fmla="*/ 48 h 56"/>
                <a:gd name="T34" fmla="*/ 92 w 128"/>
                <a:gd name="T35" fmla="*/ 56 h 56"/>
                <a:gd name="T36" fmla="*/ 103 w 128"/>
                <a:gd name="T37" fmla="*/ 48 h 56"/>
                <a:gd name="T38" fmla="*/ 128 w 128"/>
                <a:gd name="T39" fmla="*/ 48 h 56"/>
                <a:gd name="T40" fmla="*/ 128 w 128"/>
                <a:gd name="T41" fmla="*/ 35 h 56"/>
                <a:gd name="T42" fmla="*/ 127 w 128"/>
                <a:gd name="T43" fmla="*/ 33 h 56"/>
                <a:gd name="T44" fmla="*/ 92 w 128"/>
                <a:gd name="T45" fmla="*/ 16 h 56"/>
                <a:gd name="T46" fmla="*/ 73 w 128"/>
                <a:gd name="T47" fmla="*/ 16 h 56"/>
                <a:gd name="T48" fmla="*/ 44 w 128"/>
                <a:gd name="T49" fmla="*/ 16 h 56"/>
                <a:gd name="T50" fmla="*/ 44 w 128"/>
                <a:gd name="T51" fmla="*/ 8 h 56"/>
                <a:gd name="T52" fmla="*/ 65 w 128"/>
                <a:gd name="T53" fmla="*/ 8 h 56"/>
                <a:gd name="T54" fmla="*/ 73 w 128"/>
                <a:gd name="T55" fmla="*/ 16 h 56"/>
                <a:gd name="T56" fmla="*/ 36 w 128"/>
                <a:gd name="T57" fmla="*/ 9 h 56"/>
                <a:gd name="T58" fmla="*/ 36 w 128"/>
                <a:gd name="T59" fmla="*/ 16 h 56"/>
                <a:gd name="T60" fmla="*/ 24 w 128"/>
                <a:gd name="T61" fmla="*/ 16 h 56"/>
                <a:gd name="T62" fmla="*/ 36 w 128"/>
                <a:gd name="T63" fmla="*/ 9 h 56"/>
                <a:gd name="T64" fmla="*/ 24 w 128"/>
                <a:gd name="T65" fmla="*/ 48 h 56"/>
                <a:gd name="T66" fmla="*/ 20 w 128"/>
                <a:gd name="T67" fmla="*/ 44 h 56"/>
                <a:gd name="T68" fmla="*/ 24 w 128"/>
                <a:gd name="T69" fmla="*/ 40 h 56"/>
                <a:gd name="T70" fmla="*/ 28 w 128"/>
                <a:gd name="T71" fmla="*/ 44 h 56"/>
                <a:gd name="T72" fmla="*/ 24 w 128"/>
                <a:gd name="T73" fmla="*/ 48 h 56"/>
                <a:gd name="T74" fmla="*/ 92 w 128"/>
                <a:gd name="T75" fmla="*/ 48 h 56"/>
                <a:gd name="T76" fmla="*/ 88 w 128"/>
                <a:gd name="T77" fmla="*/ 44 h 56"/>
                <a:gd name="T78" fmla="*/ 92 w 128"/>
                <a:gd name="T79" fmla="*/ 40 h 56"/>
                <a:gd name="T80" fmla="*/ 96 w 128"/>
                <a:gd name="T81" fmla="*/ 44 h 56"/>
                <a:gd name="T82" fmla="*/ 92 w 128"/>
                <a:gd name="T83" fmla="*/ 48 h 56"/>
                <a:gd name="T84" fmla="*/ 120 w 128"/>
                <a:gd name="T85" fmla="*/ 40 h 56"/>
                <a:gd name="T86" fmla="*/ 103 w 128"/>
                <a:gd name="T87" fmla="*/ 40 h 56"/>
                <a:gd name="T88" fmla="*/ 92 w 128"/>
                <a:gd name="T89" fmla="*/ 32 h 56"/>
                <a:gd name="T90" fmla="*/ 81 w 128"/>
                <a:gd name="T91" fmla="*/ 40 h 56"/>
                <a:gd name="T92" fmla="*/ 35 w 128"/>
                <a:gd name="T93" fmla="*/ 40 h 56"/>
                <a:gd name="T94" fmla="*/ 24 w 128"/>
                <a:gd name="T95" fmla="*/ 32 h 56"/>
                <a:gd name="T96" fmla="*/ 13 w 128"/>
                <a:gd name="T97" fmla="*/ 39 h 56"/>
                <a:gd name="T98" fmla="*/ 8 w 128"/>
                <a:gd name="T99" fmla="*/ 32 h 56"/>
                <a:gd name="T100" fmla="*/ 8 w 128"/>
                <a:gd name="T101" fmla="*/ 24 h 56"/>
                <a:gd name="T102" fmla="*/ 84 w 128"/>
                <a:gd name="T103" fmla="*/ 24 h 56"/>
                <a:gd name="T104" fmla="*/ 92 w 128"/>
                <a:gd name="T105" fmla="*/ 24 h 56"/>
                <a:gd name="T106" fmla="*/ 120 w 128"/>
                <a:gd name="T107" fmla="*/ 37 h 56"/>
                <a:gd name="T108" fmla="*/ 120 w 128"/>
                <a:gd name="T109"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8" h="56">
                  <a:moveTo>
                    <a:pt x="92" y="16"/>
                  </a:moveTo>
                  <a:cubicBezTo>
                    <a:pt x="84" y="16"/>
                    <a:pt x="84" y="16"/>
                    <a:pt x="84" y="16"/>
                  </a:cubicBezTo>
                  <a:cubicBezTo>
                    <a:pt x="68" y="0"/>
                    <a:pt x="68" y="0"/>
                    <a:pt x="68" y="0"/>
                  </a:cubicBezTo>
                  <a:cubicBezTo>
                    <a:pt x="36" y="0"/>
                    <a:pt x="36" y="0"/>
                    <a:pt x="36" y="0"/>
                  </a:cubicBezTo>
                  <a:cubicBezTo>
                    <a:pt x="14" y="12"/>
                    <a:pt x="14" y="12"/>
                    <a:pt x="14" y="12"/>
                  </a:cubicBezTo>
                  <a:cubicBezTo>
                    <a:pt x="12" y="10"/>
                    <a:pt x="12" y="10"/>
                    <a:pt x="12" y="10"/>
                  </a:cubicBezTo>
                  <a:cubicBezTo>
                    <a:pt x="12" y="4"/>
                    <a:pt x="12" y="4"/>
                    <a:pt x="12" y="4"/>
                  </a:cubicBezTo>
                  <a:cubicBezTo>
                    <a:pt x="0" y="4"/>
                    <a:pt x="0" y="4"/>
                    <a:pt x="0" y="4"/>
                  </a:cubicBezTo>
                  <a:cubicBezTo>
                    <a:pt x="0" y="12"/>
                    <a:pt x="0" y="12"/>
                    <a:pt x="0" y="12"/>
                  </a:cubicBezTo>
                  <a:cubicBezTo>
                    <a:pt x="2" y="12"/>
                    <a:pt x="2" y="12"/>
                    <a:pt x="2" y="12"/>
                  </a:cubicBezTo>
                  <a:cubicBezTo>
                    <a:pt x="6" y="16"/>
                    <a:pt x="6" y="16"/>
                    <a:pt x="6" y="16"/>
                  </a:cubicBezTo>
                  <a:cubicBezTo>
                    <a:pt x="0" y="16"/>
                    <a:pt x="0" y="16"/>
                    <a:pt x="0" y="16"/>
                  </a:cubicBezTo>
                  <a:cubicBezTo>
                    <a:pt x="0" y="32"/>
                    <a:pt x="0" y="32"/>
                    <a:pt x="0" y="32"/>
                  </a:cubicBezTo>
                  <a:cubicBezTo>
                    <a:pt x="0" y="40"/>
                    <a:pt x="5" y="46"/>
                    <a:pt x="13" y="48"/>
                  </a:cubicBezTo>
                  <a:cubicBezTo>
                    <a:pt x="14" y="52"/>
                    <a:pt x="19" y="56"/>
                    <a:pt x="24" y="56"/>
                  </a:cubicBezTo>
                  <a:cubicBezTo>
                    <a:pt x="29" y="56"/>
                    <a:pt x="34" y="53"/>
                    <a:pt x="35" y="48"/>
                  </a:cubicBezTo>
                  <a:cubicBezTo>
                    <a:pt x="81" y="48"/>
                    <a:pt x="81" y="48"/>
                    <a:pt x="81" y="48"/>
                  </a:cubicBezTo>
                  <a:cubicBezTo>
                    <a:pt x="82" y="53"/>
                    <a:pt x="87" y="56"/>
                    <a:pt x="92" y="56"/>
                  </a:cubicBezTo>
                  <a:cubicBezTo>
                    <a:pt x="97" y="56"/>
                    <a:pt x="102" y="53"/>
                    <a:pt x="103" y="48"/>
                  </a:cubicBezTo>
                  <a:cubicBezTo>
                    <a:pt x="128" y="48"/>
                    <a:pt x="128" y="48"/>
                    <a:pt x="128" y="48"/>
                  </a:cubicBezTo>
                  <a:cubicBezTo>
                    <a:pt x="128" y="35"/>
                    <a:pt x="128" y="35"/>
                    <a:pt x="128" y="35"/>
                  </a:cubicBezTo>
                  <a:cubicBezTo>
                    <a:pt x="127" y="33"/>
                    <a:pt x="127" y="33"/>
                    <a:pt x="127" y="33"/>
                  </a:cubicBezTo>
                  <a:cubicBezTo>
                    <a:pt x="118" y="22"/>
                    <a:pt x="105" y="16"/>
                    <a:pt x="92" y="16"/>
                  </a:cubicBezTo>
                  <a:close/>
                  <a:moveTo>
                    <a:pt x="73" y="16"/>
                  </a:moveTo>
                  <a:cubicBezTo>
                    <a:pt x="44" y="16"/>
                    <a:pt x="44" y="16"/>
                    <a:pt x="44" y="16"/>
                  </a:cubicBezTo>
                  <a:cubicBezTo>
                    <a:pt x="44" y="8"/>
                    <a:pt x="44" y="8"/>
                    <a:pt x="44" y="8"/>
                  </a:cubicBezTo>
                  <a:cubicBezTo>
                    <a:pt x="65" y="8"/>
                    <a:pt x="65" y="8"/>
                    <a:pt x="65" y="8"/>
                  </a:cubicBezTo>
                  <a:lnTo>
                    <a:pt x="73" y="16"/>
                  </a:lnTo>
                  <a:close/>
                  <a:moveTo>
                    <a:pt x="36" y="9"/>
                  </a:moveTo>
                  <a:cubicBezTo>
                    <a:pt x="36" y="16"/>
                    <a:pt x="36" y="16"/>
                    <a:pt x="36" y="16"/>
                  </a:cubicBezTo>
                  <a:cubicBezTo>
                    <a:pt x="24" y="16"/>
                    <a:pt x="24" y="16"/>
                    <a:pt x="24" y="16"/>
                  </a:cubicBezTo>
                  <a:lnTo>
                    <a:pt x="36" y="9"/>
                  </a:lnTo>
                  <a:close/>
                  <a:moveTo>
                    <a:pt x="24" y="48"/>
                  </a:moveTo>
                  <a:cubicBezTo>
                    <a:pt x="22" y="48"/>
                    <a:pt x="20" y="46"/>
                    <a:pt x="20" y="44"/>
                  </a:cubicBezTo>
                  <a:cubicBezTo>
                    <a:pt x="20" y="42"/>
                    <a:pt x="22" y="40"/>
                    <a:pt x="24" y="40"/>
                  </a:cubicBezTo>
                  <a:cubicBezTo>
                    <a:pt x="26" y="40"/>
                    <a:pt x="28" y="42"/>
                    <a:pt x="28" y="44"/>
                  </a:cubicBezTo>
                  <a:cubicBezTo>
                    <a:pt x="28" y="46"/>
                    <a:pt x="26" y="48"/>
                    <a:pt x="24" y="48"/>
                  </a:cubicBezTo>
                  <a:close/>
                  <a:moveTo>
                    <a:pt x="92" y="48"/>
                  </a:moveTo>
                  <a:cubicBezTo>
                    <a:pt x="90" y="48"/>
                    <a:pt x="88" y="46"/>
                    <a:pt x="88" y="44"/>
                  </a:cubicBezTo>
                  <a:cubicBezTo>
                    <a:pt x="88" y="42"/>
                    <a:pt x="90" y="40"/>
                    <a:pt x="92" y="40"/>
                  </a:cubicBezTo>
                  <a:cubicBezTo>
                    <a:pt x="94" y="40"/>
                    <a:pt x="96" y="42"/>
                    <a:pt x="96" y="44"/>
                  </a:cubicBezTo>
                  <a:cubicBezTo>
                    <a:pt x="96" y="46"/>
                    <a:pt x="94" y="48"/>
                    <a:pt x="92" y="48"/>
                  </a:cubicBezTo>
                  <a:close/>
                  <a:moveTo>
                    <a:pt x="120" y="40"/>
                  </a:moveTo>
                  <a:cubicBezTo>
                    <a:pt x="103" y="40"/>
                    <a:pt x="103" y="40"/>
                    <a:pt x="103" y="40"/>
                  </a:cubicBezTo>
                  <a:cubicBezTo>
                    <a:pt x="102" y="35"/>
                    <a:pt x="97" y="32"/>
                    <a:pt x="92" y="32"/>
                  </a:cubicBezTo>
                  <a:cubicBezTo>
                    <a:pt x="87" y="32"/>
                    <a:pt x="82" y="35"/>
                    <a:pt x="81" y="40"/>
                  </a:cubicBezTo>
                  <a:cubicBezTo>
                    <a:pt x="35" y="40"/>
                    <a:pt x="35" y="40"/>
                    <a:pt x="35" y="40"/>
                  </a:cubicBezTo>
                  <a:cubicBezTo>
                    <a:pt x="34" y="35"/>
                    <a:pt x="29" y="32"/>
                    <a:pt x="24" y="32"/>
                  </a:cubicBezTo>
                  <a:cubicBezTo>
                    <a:pt x="19" y="32"/>
                    <a:pt x="15" y="35"/>
                    <a:pt x="13" y="39"/>
                  </a:cubicBezTo>
                  <a:cubicBezTo>
                    <a:pt x="10" y="38"/>
                    <a:pt x="8" y="35"/>
                    <a:pt x="8" y="32"/>
                  </a:cubicBezTo>
                  <a:cubicBezTo>
                    <a:pt x="8" y="24"/>
                    <a:pt x="8" y="24"/>
                    <a:pt x="8" y="24"/>
                  </a:cubicBezTo>
                  <a:cubicBezTo>
                    <a:pt x="84" y="24"/>
                    <a:pt x="84" y="24"/>
                    <a:pt x="84" y="24"/>
                  </a:cubicBezTo>
                  <a:cubicBezTo>
                    <a:pt x="92" y="24"/>
                    <a:pt x="92" y="24"/>
                    <a:pt x="92" y="24"/>
                  </a:cubicBezTo>
                  <a:cubicBezTo>
                    <a:pt x="102" y="24"/>
                    <a:pt x="112" y="29"/>
                    <a:pt x="120" y="37"/>
                  </a:cubicBezTo>
                  <a:lnTo>
                    <a:pt x="120" y="40"/>
                  </a:lnTo>
                  <a:close/>
                </a:path>
              </a:pathLst>
            </a:custGeom>
            <a:grpFill/>
            <a:ln w="38100">
              <a:noFill/>
              <a:round/>
              <a:headEnd/>
              <a:tailEnd/>
            </a:ln>
          </p:spPr>
          <p:txBody>
            <a:bodyPr vert="horz" wrap="square" lIns="91427" tIns="45713" rIns="91427" bIns="45713" numCol="1" anchor="t" anchorCtr="0" compatLnSpc="1">
              <a:prstTxWarp prst="textNoShape">
                <a:avLst/>
              </a:prstTxWarp>
            </a:bodyPr>
            <a:lstStyle/>
            <a:p>
              <a:pPr defTabSz="914224">
                <a:defRPr/>
              </a:pPr>
              <a:endParaRPr lang="en-US" sz="1800" kern="0">
                <a:gradFill>
                  <a:gsLst>
                    <a:gs pos="1250">
                      <a:srgbClr val="505050"/>
                    </a:gs>
                    <a:gs pos="76000">
                      <a:srgbClr val="505050"/>
                    </a:gs>
                  </a:gsLst>
                  <a:lin ang="5400000" scaled="0"/>
                </a:gradFill>
              </a:endParaRPr>
            </a:p>
          </p:txBody>
        </p:sp>
        <p:grpSp>
          <p:nvGrpSpPr>
            <p:cNvPr id="102" name="Group 8"/>
            <p:cNvGrpSpPr>
              <a:grpSpLocks noChangeAspect="1"/>
            </p:cNvGrpSpPr>
            <p:nvPr/>
          </p:nvGrpSpPr>
          <p:grpSpPr bwMode="auto">
            <a:xfrm>
              <a:off x="1287193" y="1729311"/>
              <a:ext cx="523875" cy="288925"/>
              <a:chOff x="5218" y="1988"/>
              <a:chExt cx="330" cy="182"/>
            </a:xfrm>
            <a:grpFill/>
          </p:grpSpPr>
          <p:sp>
            <p:nvSpPr>
              <p:cNvPr id="103" name="Freeform 9"/>
              <p:cNvSpPr>
                <a:spLocks/>
              </p:cNvSpPr>
              <p:nvPr/>
            </p:nvSpPr>
            <p:spPr bwMode="auto">
              <a:xfrm>
                <a:off x="5218" y="1988"/>
                <a:ext cx="330" cy="89"/>
              </a:xfrm>
              <a:custGeom>
                <a:avLst/>
                <a:gdLst>
                  <a:gd name="T0" fmla="*/ 96 w 102"/>
                  <a:gd name="T1" fmla="*/ 27 h 27"/>
                  <a:gd name="T2" fmla="*/ 102 w 102"/>
                  <a:gd name="T3" fmla="*/ 21 h 27"/>
                  <a:gd name="T4" fmla="*/ 51 w 102"/>
                  <a:gd name="T5" fmla="*/ 0 h 27"/>
                  <a:gd name="T6" fmla="*/ 0 w 102"/>
                  <a:gd name="T7" fmla="*/ 21 h 27"/>
                  <a:gd name="T8" fmla="*/ 6 w 102"/>
                  <a:gd name="T9" fmla="*/ 27 h 27"/>
                  <a:gd name="T10" fmla="*/ 51 w 102"/>
                  <a:gd name="T11" fmla="*/ 8 h 27"/>
                  <a:gd name="T12" fmla="*/ 96 w 102"/>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102" h="27">
                    <a:moveTo>
                      <a:pt x="96" y="27"/>
                    </a:moveTo>
                    <a:cubicBezTo>
                      <a:pt x="102" y="21"/>
                      <a:pt x="102" y="21"/>
                      <a:pt x="102" y="21"/>
                    </a:cubicBezTo>
                    <a:cubicBezTo>
                      <a:pt x="88" y="8"/>
                      <a:pt x="70" y="0"/>
                      <a:pt x="51" y="0"/>
                    </a:cubicBezTo>
                    <a:cubicBezTo>
                      <a:pt x="32" y="0"/>
                      <a:pt x="14" y="8"/>
                      <a:pt x="0" y="21"/>
                    </a:cubicBezTo>
                    <a:cubicBezTo>
                      <a:pt x="6" y="27"/>
                      <a:pt x="6" y="27"/>
                      <a:pt x="6" y="27"/>
                    </a:cubicBezTo>
                    <a:cubicBezTo>
                      <a:pt x="18" y="15"/>
                      <a:pt x="34" y="8"/>
                      <a:pt x="51" y="8"/>
                    </a:cubicBezTo>
                    <a:cubicBezTo>
                      <a:pt x="68" y="8"/>
                      <a:pt x="84" y="15"/>
                      <a:pt x="96" y="27"/>
                    </a:cubicBez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defTabSz="914224">
                  <a:defRPr/>
                </a:pPr>
                <a:endParaRPr lang="en-US" sz="1800" kern="0">
                  <a:gradFill>
                    <a:gsLst>
                      <a:gs pos="1250">
                        <a:srgbClr val="505050"/>
                      </a:gs>
                      <a:gs pos="76000">
                        <a:srgbClr val="505050"/>
                      </a:gs>
                    </a:gsLst>
                    <a:lin ang="5400000" scaled="0"/>
                  </a:gradFill>
                </a:endParaRPr>
              </a:p>
            </p:txBody>
          </p:sp>
          <p:sp>
            <p:nvSpPr>
              <p:cNvPr id="104" name="Freeform 10"/>
              <p:cNvSpPr>
                <a:spLocks/>
              </p:cNvSpPr>
              <p:nvPr/>
            </p:nvSpPr>
            <p:spPr bwMode="auto">
              <a:xfrm>
                <a:off x="5263" y="2054"/>
                <a:ext cx="240" cy="70"/>
              </a:xfrm>
              <a:custGeom>
                <a:avLst/>
                <a:gdLst>
                  <a:gd name="T0" fmla="*/ 37 w 74"/>
                  <a:gd name="T1" fmla="*/ 8 h 21"/>
                  <a:gd name="T2" fmla="*/ 68 w 74"/>
                  <a:gd name="T3" fmla="*/ 21 h 21"/>
                  <a:gd name="T4" fmla="*/ 74 w 74"/>
                  <a:gd name="T5" fmla="*/ 15 h 21"/>
                  <a:gd name="T6" fmla="*/ 37 w 74"/>
                  <a:gd name="T7" fmla="*/ 0 h 21"/>
                  <a:gd name="T8" fmla="*/ 0 w 74"/>
                  <a:gd name="T9" fmla="*/ 15 h 21"/>
                  <a:gd name="T10" fmla="*/ 6 w 74"/>
                  <a:gd name="T11" fmla="*/ 21 h 21"/>
                  <a:gd name="T12" fmla="*/ 37 w 74"/>
                  <a:gd name="T13" fmla="*/ 8 h 21"/>
                </a:gdLst>
                <a:ahLst/>
                <a:cxnLst>
                  <a:cxn ang="0">
                    <a:pos x="T0" y="T1"/>
                  </a:cxn>
                  <a:cxn ang="0">
                    <a:pos x="T2" y="T3"/>
                  </a:cxn>
                  <a:cxn ang="0">
                    <a:pos x="T4" y="T5"/>
                  </a:cxn>
                  <a:cxn ang="0">
                    <a:pos x="T6" y="T7"/>
                  </a:cxn>
                  <a:cxn ang="0">
                    <a:pos x="T8" y="T9"/>
                  </a:cxn>
                  <a:cxn ang="0">
                    <a:pos x="T10" y="T11"/>
                  </a:cxn>
                  <a:cxn ang="0">
                    <a:pos x="T12" y="T13"/>
                  </a:cxn>
                </a:cxnLst>
                <a:rect l="0" t="0" r="r" b="b"/>
                <a:pathLst>
                  <a:path w="74" h="21">
                    <a:moveTo>
                      <a:pt x="37" y="8"/>
                    </a:moveTo>
                    <a:cubicBezTo>
                      <a:pt x="49" y="8"/>
                      <a:pt x="60" y="13"/>
                      <a:pt x="68" y="21"/>
                    </a:cubicBezTo>
                    <a:cubicBezTo>
                      <a:pt x="74" y="15"/>
                      <a:pt x="74" y="15"/>
                      <a:pt x="74" y="15"/>
                    </a:cubicBezTo>
                    <a:cubicBezTo>
                      <a:pt x="64" y="5"/>
                      <a:pt x="51" y="0"/>
                      <a:pt x="37" y="0"/>
                    </a:cubicBezTo>
                    <a:cubicBezTo>
                      <a:pt x="23" y="0"/>
                      <a:pt x="10" y="5"/>
                      <a:pt x="0" y="15"/>
                    </a:cubicBezTo>
                    <a:cubicBezTo>
                      <a:pt x="6" y="21"/>
                      <a:pt x="6" y="21"/>
                      <a:pt x="6" y="21"/>
                    </a:cubicBezTo>
                    <a:cubicBezTo>
                      <a:pt x="14" y="13"/>
                      <a:pt x="25" y="8"/>
                      <a:pt x="37" y="8"/>
                    </a:cubicBez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defTabSz="914224">
                  <a:defRPr/>
                </a:pPr>
                <a:endParaRPr lang="en-US" sz="1800" kern="0" dirty="0">
                  <a:gradFill>
                    <a:gsLst>
                      <a:gs pos="1250">
                        <a:srgbClr val="505050"/>
                      </a:gs>
                      <a:gs pos="76000">
                        <a:srgbClr val="505050"/>
                      </a:gs>
                    </a:gsLst>
                    <a:lin ang="5400000" scaled="0"/>
                  </a:gradFill>
                </a:endParaRPr>
              </a:p>
            </p:txBody>
          </p:sp>
          <p:sp>
            <p:nvSpPr>
              <p:cNvPr id="105" name="Freeform 11"/>
              <p:cNvSpPr>
                <a:spLocks/>
              </p:cNvSpPr>
              <p:nvPr/>
            </p:nvSpPr>
            <p:spPr bwMode="auto">
              <a:xfrm>
                <a:off x="5312" y="2120"/>
                <a:ext cx="142" cy="50"/>
              </a:xfrm>
              <a:custGeom>
                <a:avLst/>
                <a:gdLst>
                  <a:gd name="T0" fmla="*/ 44 w 44"/>
                  <a:gd name="T1" fmla="*/ 9 h 15"/>
                  <a:gd name="T2" fmla="*/ 22 w 44"/>
                  <a:gd name="T3" fmla="*/ 0 h 15"/>
                  <a:gd name="T4" fmla="*/ 0 w 44"/>
                  <a:gd name="T5" fmla="*/ 9 h 15"/>
                  <a:gd name="T6" fmla="*/ 5 w 44"/>
                  <a:gd name="T7" fmla="*/ 15 h 15"/>
                  <a:gd name="T8" fmla="*/ 22 w 44"/>
                  <a:gd name="T9" fmla="*/ 8 h 15"/>
                  <a:gd name="T10" fmla="*/ 39 w 44"/>
                  <a:gd name="T11" fmla="*/ 15 h 15"/>
                  <a:gd name="T12" fmla="*/ 44 w 44"/>
                  <a:gd name="T13" fmla="*/ 9 h 15"/>
                </a:gdLst>
                <a:ahLst/>
                <a:cxnLst>
                  <a:cxn ang="0">
                    <a:pos x="T0" y="T1"/>
                  </a:cxn>
                  <a:cxn ang="0">
                    <a:pos x="T2" y="T3"/>
                  </a:cxn>
                  <a:cxn ang="0">
                    <a:pos x="T4" y="T5"/>
                  </a:cxn>
                  <a:cxn ang="0">
                    <a:pos x="T6" y="T7"/>
                  </a:cxn>
                  <a:cxn ang="0">
                    <a:pos x="T8" y="T9"/>
                  </a:cxn>
                  <a:cxn ang="0">
                    <a:pos x="T10" y="T11"/>
                  </a:cxn>
                  <a:cxn ang="0">
                    <a:pos x="T12" y="T13"/>
                  </a:cxn>
                </a:cxnLst>
                <a:rect l="0" t="0" r="r" b="b"/>
                <a:pathLst>
                  <a:path w="44" h="15">
                    <a:moveTo>
                      <a:pt x="44" y="9"/>
                    </a:moveTo>
                    <a:cubicBezTo>
                      <a:pt x="38" y="3"/>
                      <a:pt x="30" y="0"/>
                      <a:pt x="22" y="0"/>
                    </a:cubicBezTo>
                    <a:cubicBezTo>
                      <a:pt x="14" y="0"/>
                      <a:pt x="6" y="3"/>
                      <a:pt x="0" y="9"/>
                    </a:cubicBezTo>
                    <a:cubicBezTo>
                      <a:pt x="5" y="15"/>
                      <a:pt x="5" y="15"/>
                      <a:pt x="5" y="15"/>
                    </a:cubicBezTo>
                    <a:cubicBezTo>
                      <a:pt x="10" y="10"/>
                      <a:pt x="16" y="8"/>
                      <a:pt x="22" y="8"/>
                    </a:cubicBezTo>
                    <a:cubicBezTo>
                      <a:pt x="28" y="8"/>
                      <a:pt x="34" y="10"/>
                      <a:pt x="39" y="15"/>
                    </a:cubicBezTo>
                    <a:lnTo>
                      <a:pt x="44" y="9"/>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defTabSz="914224">
                  <a:defRPr/>
                </a:pPr>
                <a:endParaRPr lang="en-US" sz="1800" kern="0">
                  <a:gradFill>
                    <a:gsLst>
                      <a:gs pos="1250">
                        <a:srgbClr val="505050"/>
                      </a:gs>
                      <a:gs pos="76000">
                        <a:srgbClr val="505050"/>
                      </a:gs>
                    </a:gsLst>
                    <a:lin ang="5400000" scaled="0"/>
                  </a:gradFill>
                </a:endParaRPr>
              </a:p>
            </p:txBody>
          </p:sp>
        </p:grpSp>
      </p:grpSp>
      <p:grpSp>
        <p:nvGrpSpPr>
          <p:cNvPr id="114" name="Group 113"/>
          <p:cNvGrpSpPr/>
          <p:nvPr/>
        </p:nvGrpSpPr>
        <p:grpSpPr>
          <a:xfrm>
            <a:off x="8251417" y="2747440"/>
            <a:ext cx="803616" cy="803616"/>
            <a:chOff x="8255948" y="1246183"/>
            <a:chExt cx="1016000" cy="1016000"/>
          </a:xfrm>
        </p:grpSpPr>
        <p:sp>
          <p:nvSpPr>
            <p:cNvPr id="157" name="Oval 156"/>
            <p:cNvSpPr/>
            <p:nvPr/>
          </p:nvSpPr>
          <p:spPr bwMode="auto">
            <a:xfrm>
              <a:off x="8255948" y="1246183"/>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800" kern="0" dirty="0">
                <a:gradFill>
                  <a:gsLst>
                    <a:gs pos="1250">
                      <a:srgbClr val="505050"/>
                    </a:gs>
                    <a:gs pos="76000">
                      <a:srgbClr val="505050"/>
                    </a:gs>
                  </a:gsLst>
                  <a:lin ang="5400000" scaled="0"/>
                </a:gradFill>
              </a:endParaRPr>
            </a:p>
          </p:txBody>
        </p:sp>
        <p:grpSp>
          <p:nvGrpSpPr>
            <p:cNvPr id="158" name="Group 14"/>
            <p:cNvGrpSpPr>
              <a:grpSpLocks noChangeAspect="1"/>
            </p:cNvGrpSpPr>
            <p:nvPr/>
          </p:nvGrpSpPr>
          <p:grpSpPr bwMode="auto">
            <a:xfrm>
              <a:off x="8510745" y="1613690"/>
              <a:ext cx="506413" cy="280987"/>
              <a:chOff x="5338" y="1027"/>
              <a:chExt cx="319" cy="177"/>
            </a:xfrm>
            <a:solidFill>
              <a:srgbClr val="FFFFFF"/>
            </a:solidFill>
          </p:grpSpPr>
          <p:sp>
            <p:nvSpPr>
              <p:cNvPr id="159" name="Rectangle 15"/>
              <p:cNvSpPr>
                <a:spLocks noChangeArrowheads="1"/>
              </p:cNvSpPr>
              <p:nvPr/>
            </p:nvSpPr>
            <p:spPr bwMode="auto">
              <a:xfrm>
                <a:off x="5406" y="1027"/>
                <a:ext cx="251"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gradFill>
                    <a:gsLst>
                      <a:gs pos="1250">
                        <a:srgbClr val="505050"/>
                      </a:gs>
                      <a:gs pos="76000">
                        <a:srgbClr val="505050"/>
                      </a:gs>
                    </a:gsLst>
                    <a:lin ang="5400000" scaled="0"/>
                  </a:gradFill>
                </a:endParaRPr>
              </a:p>
            </p:txBody>
          </p:sp>
          <p:sp>
            <p:nvSpPr>
              <p:cNvPr id="160" name="Rectangle 16"/>
              <p:cNvSpPr>
                <a:spLocks noChangeArrowheads="1"/>
              </p:cNvSpPr>
              <p:nvPr/>
            </p:nvSpPr>
            <p:spPr bwMode="auto">
              <a:xfrm>
                <a:off x="5348" y="1106"/>
                <a:ext cx="1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gradFill>
                    <a:gsLst>
                      <a:gs pos="1250">
                        <a:srgbClr val="505050"/>
                      </a:gs>
                      <a:gs pos="76000">
                        <a:srgbClr val="505050"/>
                      </a:gs>
                    </a:gsLst>
                    <a:lin ang="5400000" scaled="0"/>
                  </a:gradFill>
                </a:endParaRPr>
              </a:p>
            </p:txBody>
          </p:sp>
          <p:sp>
            <p:nvSpPr>
              <p:cNvPr id="161" name="Rectangle 17"/>
              <p:cNvSpPr>
                <a:spLocks noChangeArrowheads="1"/>
              </p:cNvSpPr>
              <p:nvPr/>
            </p:nvSpPr>
            <p:spPr bwMode="auto">
              <a:xfrm>
                <a:off x="5348" y="1027"/>
                <a:ext cx="1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gradFill>
                    <a:gsLst>
                      <a:gs pos="1250">
                        <a:srgbClr val="505050"/>
                      </a:gs>
                      <a:gs pos="76000">
                        <a:srgbClr val="505050"/>
                      </a:gs>
                    </a:gsLst>
                    <a:lin ang="5400000" scaled="0"/>
                  </a:gradFill>
                </a:endParaRPr>
              </a:p>
            </p:txBody>
          </p:sp>
          <p:sp>
            <p:nvSpPr>
              <p:cNvPr id="162" name="Rectangle 18"/>
              <p:cNvSpPr>
                <a:spLocks noChangeArrowheads="1"/>
              </p:cNvSpPr>
              <p:nvPr/>
            </p:nvSpPr>
            <p:spPr bwMode="auto">
              <a:xfrm>
                <a:off x="5406" y="1106"/>
                <a:ext cx="251"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gradFill>
                    <a:gsLst>
                      <a:gs pos="1250">
                        <a:srgbClr val="505050"/>
                      </a:gs>
                      <a:gs pos="76000">
                        <a:srgbClr val="505050"/>
                      </a:gs>
                    </a:gsLst>
                    <a:lin ang="5400000" scaled="0"/>
                  </a:gradFill>
                </a:endParaRPr>
              </a:p>
            </p:txBody>
          </p:sp>
          <p:sp>
            <p:nvSpPr>
              <p:cNvPr id="163" name="Rectangle 19"/>
              <p:cNvSpPr>
                <a:spLocks noChangeArrowheads="1"/>
              </p:cNvSpPr>
              <p:nvPr/>
            </p:nvSpPr>
            <p:spPr bwMode="auto">
              <a:xfrm>
                <a:off x="5406" y="1184"/>
                <a:ext cx="251"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gradFill>
                    <a:gsLst>
                      <a:gs pos="1250">
                        <a:srgbClr val="505050"/>
                      </a:gs>
                      <a:gs pos="76000">
                        <a:srgbClr val="505050"/>
                      </a:gs>
                    </a:gsLst>
                    <a:lin ang="5400000" scaled="0"/>
                  </a:gradFill>
                </a:endParaRPr>
              </a:p>
            </p:txBody>
          </p:sp>
          <p:sp>
            <p:nvSpPr>
              <p:cNvPr id="164" name="Freeform 20"/>
              <p:cNvSpPr>
                <a:spLocks/>
              </p:cNvSpPr>
              <p:nvPr/>
            </p:nvSpPr>
            <p:spPr bwMode="auto">
              <a:xfrm>
                <a:off x="5338" y="1157"/>
                <a:ext cx="56" cy="47"/>
              </a:xfrm>
              <a:custGeom>
                <a:avLst/>
                <a:gdLst>
                  <a:gd name="T0" fmla="*/ 20 w 56"/>
                  <a:gd name="T1" fmla="*/ 47 h 47"/>
                  <a:gd name="T2" fmla="*/ 0 w 56"/>
                  <a:gd name="T3" fmla="*/ 27 h 47"/>
                  <a:gd name="T4" fmla="*/ 10 w 56"/>
                  <a:gd name="T5" fmla="*/ 18 h 47"/>
                  <a:gd name="T6" fmla="*/ 20 w 56"/>
                  <a:gd name="T7" fmla="*/ 27 h 47"/>
                  <a:gd name="T8" fmla="*/ 44 w 56"/>
                  <a:gd name="T9" fmla="*/ 0 h 47"/>
                  <a:gd name="T10" fmla="*/ 56 w 56"/>
                  <a:gd name="T11" fmla="*/ 13 h 47"/>
                  <a:gd name="T12" fmla="*/ 20 w 56"/>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56" h="47">
                    <a:moveTo>
                      <a:pt x="20" y="47"/>
                    </a:moveTo>
                    <a:lnTo>
                      <a:pt x="0" y="27"/>
                    </a:lnTo>
                    <a:lnTo>
                      <a:pt x="10" y="18"/>
                    </a:lnTo>
                    <a:lnTo>
                      <a:pt x="20" y="27"/>
                    </a:lnTo>
                    <a:lnTo>
                      <a:pt x="44" y="0"/>
                    </a:lnTo>
                    <a:lnTo>
                      <a:pt x="56" y="13"/>
                    </a:lnTo>
                    <a:lnTo>
                      <a:pt x="2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gradFill>
                    <a:gsLst>
                      <a:gs pos="1250">
                        <a:srgbClr val="505050"/>
                      </a:gs>
                      <a:gs pos="76000">
                        <a:srgbClr val="505050"/>
                      </a:gs>
                    </a:gsLst>
                    <a:lin ang="5400000" scaled="0"/>
                  </a:gradFill>
                </a:endParaRPr>
              </a:p>
            </p:txBody>
          </p:sp>
        </p:grpSp>
      </p:grpSp>
      <p:grpSp>
        <p:nvGrpSpPr>
          <p:cNvPr id="115" name="Group 114"/>
          <p:cNvGrpSpPr/>
          <p:nvPr/>
        </p:nvGrpSpPr>
        <p:grpSpPr>
          <a:xfrm>
            <a:off x="8251417" y="5188048"/>
            <a:ext cx="803616" cy="803616"/>
            <a:chOff x="9874008" y="2120048"/>
            <a:chExt cx="1016000" cy="1016000"/>
          </a:xfrm>
        </p:grpSpPr>
        <p:sp>
          <p:nvSpPr>
            <p:cNvPr id="155" name="Oval 154"/>
            <p:cNvSpPr/>
            <p:nvPr/>
          </p:nvSpPr>
          <p:spPr bwMode="auto">
            <a:xfrm>
              <a:off x="9874008" y="2120048"/>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800" kern="0" dirty="0">
                <a:gradFill>
                  <a:gsLst>
                    <a:gs pos="1250">
                      <a:srgbClr val="505050"/>
                    </a:gs>
                    <a:gs pos="76000">
                      <a:srgbClr val="505050"/>
                    </a:gs>
                  </a:gsLst>
                  <a:lin ang="5400000" scaled="0"/>
                </a:gradFill>
              </a:endParaRPr>
            </a:p>
          </p:txBody>
        </p:sp>
        <p:sp>
          <p:nvSpPr>
            <p:cNvPr id="156" name="Freeform 24"/>
            <p:cNvSpPr>
              <a:spLocks noEditPoints="1"/>
            </p:cNvSpPr>
            <p:nvPr/>
          </p:nvSpPr>
          <p:spPr bwMode="auto">
            <a:xfrm>
              <a:off x="10212146" y="2416117"/>
              <a:ext cx="339725" cy="423862"/>
            </a:xfrm>
            <a:custGeom>
              <a:avLst/>
              <a:gdLst>
                <a:gd name="T0" fmla="*/ 114 w 214"/>
                <a:gd name="T1" fmla="*/ 53 h 267"/>
                <a:gd name="T2" fmla="*/ 114 w 214"/>
                <a:gd name="T3" fmla="*/ 0 h 267"/>
                <a:gd name="T4" fmla="*/ 95 w 214"/>
                <a:gd name="T5" fmla="*/ 0 h 267"/>
                <a:gd name="T6" fmla="*/ 95 w 214"/>
                <a:gd name="T7" fmla="*/ 53 h 267"/>
                <a:gd name="T8" fmla="*/ 0 w 214"/>
                <a:gd name="T9" fmla="*/ 53 h 267"/>
                <a:gd name="T10" fmla="*/ 0 w 214"/>
                <a:gd name="T11" fmla="*/ 267 h 267"/>
                <a:gd name="T12" fmla="*/ 214 w 214"/>
                <a:gd name="T13" fmla="*/ 267 h 267"/>
                <a:gd name="T14" fmla="*/ 214 w 214"/>
                <a:gd name="T15" fmla="*/ 53 h 267"/>
                <a:gd name="T16" fmla="*/ 114 w 214"/>
                <a:gd name="T17" fmla="*/ 53 h 267"/>
                <a:gd name="T18" fmla="*/ 195 w 214"/>
                <a:gd name="T19" fmla="*/ 247 h 267"/>
                <a:gd name="T20" fmla="*/ 19 w 214"/>
                <a:gd name="T21" fmla="*/ 247 h 267"/>
                <a:gd name="T22" fmla="*/ 19 w 214"/>
                <a:gd name="T23" fmla="*/ 70 h 267"/>
                <a:gd name="T24" fmla="*/ 95 w 214"/>
                <a:gd name="T25" fmla="*/ 70 h 267"/>
                <a:gd name="T26" fmla="*/ 95 w 214"/>
                <a:gd name="T27" fmla="*/ 182 h 267"/>
                <a:gd name="T28" fmla="*/ 63 w 214"/>
                <a:gd name="T29" fmla="*/ 150 h 267"/>
                <a:gd name="T30" fmla="*/ 51 w 214"/>
                <a:gd name="T31" fmla="*/ 165 h 267"/>
                <a:gd name="T32" fmla="*/ 105 w 214"/>
                <a:gd name="T33" fmla="*/ 221 h 267"/>
                <a:gd name="T34" fmla="*/ 161 w 214"/>
                <a:gd name="T35" fmla="*/ 165 h 267"/>
                <a:gd name="T36" fmla="*/ 149 w 214"/>
                <a:gd name="T37" fmla="*/ 150 h 267"/>
                <a:gd name="T38" fmla="*/ 114 w 214"/>
                <a:gd name="T39" fmla="*/ 182 h 267"/>
                <a:gd name="T40" fmla="*/ 114 w 214"/>
                <a:gd name="T41" fmla="*/ 70 h 267"/>
                <a:gd name="T42" fmla="*/ 195 w 214"/>
                <a:gd name="T43" fmla="*/ 70 h 267"/>
                <a:gd name="T44" fmla="*/ 195 w 214"/>
                <a:gd name="T45" fmla="*/ 24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67">
                  <a:moveTo>
                    <a:pt x="114" y="53"/>
                  </a:moveTo>
                  <a:lnTo>
                    <a:pt x="114" y="0"/>
                  </a:lnTo>
                  <a:lnTo>
                    <a:pt x="95" y="0"/>
                  </a:lnTo>
                  <a:lnTo>
                    <a:pt x="95" y="53"/>
                  </a:lnTo>
                  <a:lnTo>
                    <a:pt x="0" y="53"/>
                  </a:lnTo>
                  <a:lnTo>
                    <a:pt x="0" y="267"/>
                  </a:lnTo>
                  <a:lnTo>
                    <a:pt x="214" y="267"/>
                  </a:lnTo>
                  <a:lnTo>
                    <a:pt x="214" y="53"/>
                  </a:lnTo>
                  <a:lnTo>
                    <a:pt x="114" y="53"/>
                  </a:lnTo>
                  <a:close/>
                  <a:moveTo>
                    <a:pt x="195" y="247"/>
                  </a:moveTo>
                  <a:lnTo>
                    <a:pt x="19" y="247"/>
                  </a:lnTo>
                  <a:lnTo>
                    <a:pt x="19" y="70"/>
                  </a:lnTo>
                  <a:lnTo>
                    <a:pt x="95" y="70"/>
                  </a:lnTo>
                  <a:lnTo>
                    <a:pt x="95" y="182"/>
                  </a:lnTo>
                  <a:lnTo>
                    <a:pt x="63" y="150"/>
                  </a:lnTo>
                  <a:lnTo>
                    <a:pt x="51" y="165"/>
                  </a:lnTo>
                  <a:lnTo>
                    <a:pt x="105" y="221"/>
                  </a:lnTo>
                  <a:lnTo>
                    <a:pt x="161" y="165"/>
                  </a:lnTo>
                  <a:lnTo>
                    <a:pt x="149" y="150"/>
                  </a:lnTo>
                  <a:lnTo>
                    <a:pt x="114" y="182"/>
                  </a:lnTo>
                  <a:lnTo>
                    <a:pt x="114" y="70"/>
                  </a:lnTo>
                  <a:lnTo>
                    <a:pt x="195" y="70"/>
                  </a:lnTo>
                  <a:lnTo>
                    <a:pt x="195" y="247"/>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gradFill>
                  <a:gsLst>
                    <a:gs pos="1250">
                      <a:srgbClr val="505050"/>
                    </a:gs>
                    <a:gs pos="76000">
                      <a:srgbClr val="505050"/>
                    </a:gs>
                  </a:gsLst>
                  <a:lin ang="5400000" scaled="0"/>
                </a:gradFill>
              </a:endParaRPr>
            </a:p>
          </p:txBody>
        </p:sp>
      </p:grpSp>
      <p:grpSp>
        <p:nvGrpSpPr>
          <p:cNvPr id="116" name="Group 115"/>
          <p:cNvGrpSpPr/>
          <p:nvPr/>
        </p:nvGrpSpPr>
        <p:grpSpPr>
          <a:xfrm>
            <a:off x="143348" y="3992722"/>
            <a:ext cx="803616" cy="803616"/>
            <a:chOff x="9101692" y="5077564"/>
            <a:chExt cx="1016000" cy="1016000"/>
          </a:xfrm>
        </p:grpSpPr>
        <p:sp>
          <p:nvSpPr>
            <p:cNvPr id="151" name="Oval 150"/>
            <p:cNvSpPr/>
            <p:nvPr/>
          </p:nvSpPr>
          <p:spPr bwMode="auto">
            <a:xfrm>
              <a:off x="9101692" y="5077564"/>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800" kern="0" dirty="0">
                <a:gradFill>
                  <a:gsLst>
                    <a:gs pos="1250">
                      <a:srgbClr val="505050"/>
                    </a:gs>
                    <a:gs pos="76000">
                      <a:srgbClr val="505050"/>
                    </a:gs>
                  </a:gsLst>
                  <a:lin ang="5400000" scaled="0"/>
                </a:gradFill>
              </a:endParaRPr>
            </a:p>
          </p:txBody>
        </p:sp>
        <p:grpSp>
          <p:nvGrpSpPr>
            <p:cNvPr id="152" name="Group 27"/>
            <p:cNvGrpSpPr>
              <a:grpSpLocks noChangeAspect="1"/>
            </p:cNvGrpSpPr>
            <p:nvPr/>
          </p:nvGrpSpPr>
          <p:grpSpPr bwMode="auto">
            <a:xfrm>
              <a:off x="9429750" y="5395666"/>
              <a:ext cx="359884" cy="379798"/>
              <a:chOff x="5905" y="3448"/>
              <a:chExt cx="253" cy="267"/>
            </a:xfrm>
            <a:solidFill>
              <a:srgbClr val="FFFFFF"/>
            </a:solidFill>
          </p:grpSpPr>
          <p:sp>
            <p:nvSpPr>
              <p:cNvPr id="153" name="Freeform 28"/>
              <p:cNvSpPr>
                <a:spLocks noEditPoints="1"/>
              </p:cNvSpPr>
              <p:nvPr/>
            </p:nvSpPr>
            <p:spPr bwMode="auto">
              <a:xfrm>
                <a:off x="5905" y="3448"/>
                <a:ext cx="253" cy="267"/>
              </a:xfrm>
              <a:custGeom>
                <a:avLst/>
                <a:gdLst>
                  <a:gd name="T0" fmla="*/ 72 w 104"/>
                  <a:gd name="T1" fmla="*/ 78 h 110"/>
                  <a:gd name="T2" fmla="*/ 72 w 104"/>
                  <a:gd name="T3" fmla="*/ 94 h 110"/>
                  <a:gd name="T4" fmla="*/ 64 w 104"/>
                  <a:gd name="T5" fmla="*/ 94 h 110"/>
                  <a:gd name="T6" fmla="*/ 34 w 104"/>
                  <a:gd name="T7" fmla="*/ 63 h 110"/>
                  <a:gd name="T8" fmla="*/ 32 w 104"/>
                  <a:gd name="T9" fmla="*/ 62 h 110"/>
                  <a:gd name="T10" fmla="*/ 30 w 104"/>
                  <a:gd name="T11" fmla="*/ 63 h 110"/>
                  <a:gd name="T12" fmla="*/ 0 w 104"/>
                  <a:gd name="T13" fmla="*/ 94 h 110"/>
                  <a:gd name="T14" fmla="*/ 0 w 104"/>
                  <a:gd name="T15" fmla="*/ 98 h 110"/>
                  <a:gd name="T16" fmla="*/ 8 w 104"/>
                  <a:gd name="T17" fmla="*/ 98 h 110"/>
                  <a:gd name="T18" fmla="*/ 8 w 104"/>
                  <a:gd name="T19" fmla="*/ 94 h 110"/>
                  <a:gd name="T20" fmla="*/ 8 w 104"/>
                  <a:gd name="T21" fmla="*/ 90 h 110"/>
                  <a:gd name="T22" fmla="*/ 32 w 104"/>
                  <a:gd name="T23" fmla="*/ 110 h 110"/>
                  <a:gd name="T24" fmla="*/ 56 w 104"/>
                  <a:gd name="T25" fmla="*/ 90 h 110"/>
                  <a:gd name="T26" fmla="*/ 56 w 104"/>
                  <a:gd name="T27" fmla="*/ 94 h 110"/>
                  <a:gd name="T28" fmla="*/ 56 w 104"/>
                  <a:gd name="T29" fmla="*/ 102 h 110"/>
                  <a:gd name="T30" fmla="*/ 104 w 104"/>
                  <a:gd name="T31" fmla="*/ 102 h 110"/>
                  <a:gd name="T32" fmla="*/ 104 w 104"/>
                  <a:gd name="T33" fmla="*/ 78 h 110"/>
                  <a:gd name="T34" fmla="*/ 100 w 104"/>
                  <a:gd name="T35" fmla="*/ 78 h 110"/>
                  <a:gd name="T36" fmla="*/ 100 w 104"/>
                  <a:gd name="T37" fmla="*/ 70 h 110"/>
                  <a:gd name="T38" fmla="*/ 104 w 104"/>
                  <a:gd name="T39" fmla="*/ 70 h 110"/>
                  <a:gd name="T40" fmla="*/ 104 w 104"/>
                  <a:gd name="T41" fmla="*/ 62 h 110"/>
                  <a:gd name="T42" fmla="*/ 100 w 104"/>
                  <a:gd name="T43" fmla="*/ 62 h 110"/>
                  <a:gd name="T44" fmla="*/ 100 w 104"/>
                  <a:gd name="T45" fmla="*/ 58 h 110"/>
                  <a:gd name="T46" fmla="*/ 88 w 104"/>
                  <a:gd name="T47" fmla="*/ 46 h 110"/>
                  <a:gd name="T48" fmla="*/ 60 w 104"/>
                  <a:gd name="T49" fmla="*/ 46 h 110"/>
                  <a:gd name="T50" fmla="*/ 48 w 104"/>
                  <a:gd name="T51" fmla="*/ 32 h 110"/>
                  <a:gd name="T52" fmla="*/ 75 w 104"/>
                  <a:gd name="T53" fmla="*/ 5 h 110"/>
                  <a:gd name="T54" fmla="*/ 69 w 104"/>
                  <a:gd name="T55" fmla="*/ 0 h 110"/>
                  <a:gd name="T56" fmla="*/ 25 w 104"/>
                  <a:gd name="T57" fmla="*/ 43 h 110"/>
                  <a:gd name="T58" fmla="*/ 11 w 104"/>
                  <a:gd name="T59" fmla="*/ 6 h 110"/>
                  <a:gd name="T60" fmla="*/ 0 w 104"/>
                  <a:gd name="T61" fmla="*/ 6 h 110"/>
                  <a:gd name="T62" fmla="*/ 0 w 104"/>
                  <a:gd name="T63" fmla="*/ 54 h 110"/>
                  <a:gd name="T64" fmla="*/ 88 w 104"/>
                  <a:gd name="T65" fmla="*/ 54 h 110"/>
                  <a:gd name="T66" fmla="*/ 92 w 104"/>
                  <a:gd name="T67" fmla="*/ 58 h 110"/>
                  <a:gd name="T68" fmla="*/ 92 w 104"/>
                  <a:gd name="T69" fmla="*/ 78 h 110"/>
                  <a:gd name="T70" fmla="*/ 72 w 104"/>
                  <a:gd name="T71" fmla="*/ 78 h 110"/>
                  <a:gd name="T72" fmla="*/ 32 w 104"/>
                  <a:gd name="T73" fmla="*/ 102 h 110"/>
                  <a:gd name="T74" fmla="*/ 16 w 104"/>
                  <a:gd name="T75" fmla="*/ 86 h 110"/>
                  <a:gd name="T76" fmla="*/ 32 w 104"/>
                  <a:gd name="T77" fmla="*/ 70 h 110"/>
                  <a:gd name="T78" fmla="*/ 48 w 104"/>
                  <a:gd name="T79" fmla="*/ 86 h 110"/>
                  <a:gd name="T80" fmla="*/ 32 w 104"/>
                  <a:gd name="T81" fmla="*/ 102 h 110"/>
                  <a:gd name="T82" fmla="*/ 51 w 104"/>
                  <a:gd name="T83" fmla="*/ 46 h 110"/>
                  <a:gd name="T84" fmla="*/ 34 w 104"/>
                  <a:gd name="T85" fmla="*/ 46 h 110"/>
                  <a:gd name="T86" fmla="*/ 42 w 104"/>
                  <a:gd name="T87" fmla="*/ 39 h 110"/>
                  <a:gd name="T88" fmla="*/ 51 w 104"/>
                  <a:gd name="T89" fmla="*/ 46 h 110"/>
                  <a:gd name="T90" fmla="*/ 8 w 104"/>
                  <a:gd name="T91" fmla="*/ 46 h 110"/>
                  <a:gd name="T92" fmla="*/ 8 w 104"/>
                  <a:gd name="T93" fmla="*/ 21 h 110"/>
                  <a:gd name="T94" fmla="*/ 18 w 104"/>
                  <a:gd name="T95" fmla="*/ 46 h 110"/>
                  <a:gd name="T96" fmla="*/ 8 w 104"/>
                  <a:gd name="T97" fmla="*/ 46 h 110"/>
                  <a:gd name="T98" fmla="*/ 96 w 104"/>
                  <a:gd name="T99" fmla="*/ 94 h 110"/>
                  <a:gd name="T100" fmla="*/ 80 w 104"/>
                  <a:gd name="T101" fmla="*/ 94 h 110"/>
                  <a:gd name="T102" fmla="*/ 80 w 104"/>
                  <a:gd name="T103" fmla="*/ 86 h 110"/>
                  <a:gd name="T104" fmla="*/ 96 w 104"/>
                  <a:gd name="T105" fmla="*/ 86 h 110"/>
                  <a:gd name="T106" fmla="*/ 96 w 104"/>
                  <a:gd name="T107" fmla="*/ 9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4" h="110">
                    <a:moveTo>
                      <a:pt x="72" y="78"/>
                    </a:moveTo>
                    <a:cubicBezTo>
                      <a:pt x="72" y="94"/>
                      <a:pt x="72" y="94"/>
                      <a:pt x="72" y="94"/>
                    </a:cubicBezTo>
                    <a:cubicBezTo>
                      <a:pt x="64" y="94"/>
                      <a:pt x="64" y="94"/>
                      <a:pt x="64" y="94"/>
                    </a:cubicBezTo>
                    <a:cubicBezTo>
                      <a:pt x="64" y="78"/>
                      <a:pt x="51" y="64"/>
                      <a:pt x="34" y="63"/>
                    </a:cubicBezTo>
                    <a:cubicBezTo>
                      <a:pt x="34" y="62"/>
                      <a:pt x="33" y="62"/>
                      <a:pt x="32" y="62"/>
                    </a:cubicBezTo>
                    <a:cubicBezTo>
                      <a:pt x="31" y="62"/>
                      <a:pt x="30" y="62"/>
                      <a:pt x="30" y="63"/>
                    </a:cubicBezTo>
                    <a:cubicBezTo>
                      <a:pt x="13" y="64"/>
                      <a:pt x="0" y="78"/>
                      <a:pt x="0" y="94"/>
                    </a:cubicBezTo>
                    <a:cubicBezTo>
                      <a:pt x="0" y="98"/>
                      <a:pt x="0" y="98"/>
                      <a:pt x="0" y="98"/>
                    </a:cubicBezTo>
                    <a:cubicBezTo>
                      <a:pt x="8" y="98"/>
                      <a:pt x="8" y="98"/>
                      <a:pt x="8" y="98"/>
                    </a:cubicBezTo>
                    <a:cubicBezTo>
                      <a:pt x="8" y="94"/>
                      <a:pt x="8" y="94"/>
                      <a:pt x="8" y="94"/>
                    </a:cubicBezTo>
                    <a:cubicBezTo>
                      <a:pt x="8" y="93"/>
                      <a:pt x="8" y="92"/>
                      <a:pt x="8" y="90"/>
                    </a:cubicBezTo>
                    <a:cubicBezTo>
                      <a:pt x="10" y="102"/>
                      <a:pt x="20" y="110"/>
                      <a:pt x="32" y="110"/>
                    </a:cubicBezTo>
                    <a:cubicBezTo>
                      <a:pt x="44" y="110"/>
                      <a:pt x="54" y="102"/>
                      <a:pt x="56" y="90"/>
                    </a:cubicBezTo>
                    <a:cubicBezTo>
                      <a:pt x="56" y="92"/>
                      <a:pt x="56" y="93"/>
                      <a:pt x="56" y="94"/>
                    </a:cubicBezTo>
                    <a:cubicBezTo>
                      <a:pt x="56" y="102"/>
                      <a:pt x="56" y="102"/>
                      <a:pt x="56" y="102"/>
                    </a:cubicBezTo>
                    <a:cubicBezTo>
                      <a:pt x="104" y="102"/>
                      <a:pt x="104" y="102"/>
                      <a:pt x="104" y="102"/>
                    </a:cubicBezTo>
                    <a:cubicBezTo>
                      <a:pt x="104" y="78"/>
                      <a:pt x="104" y="78"/>
                      <a:pt x="104" y="78"/>
                    </a:cubicBezTo>
                    <a:cubicBezTo>
                      <a:pt x="100" y="78"/>
                      <a:pt x="100" y="78"/>
                      <a:pt x="100" y="78"/>
                    </a:cubicBezTo>
                    <a:cubicBezTo>
                      <a:pt x="100" y="70"/>
                      <a:pt x="100" y="70"/>
                      <a:pt x="100" y="70"/>
                    </a:cubicBezTo>
                    <a:cubicBezTo>
                      <a:pt x="104" y="70"/>
                      <a:pt x="104" y="70"/>
                      <a:pt x="104" y="70"/>
                    </a:cubicBezTo>
                    <a:cubicBezTo>
                      <a:pt x="104" y="62"/>
                      <a:pt x="104" y="62"/>
                      <a:pt x="104" y="62"/>
                    </a:cubicBezTo>
                    <a:cubicBezTo>
                      <a:pt x="100" y="62"/>
                      <a:pt x="100" y="62"/>
                      <a:pt x="100" y="62"/>
                    </a:cubicBezTo>
                    <a:cubicBezTo>
                      <a:pt x="100" y="58"/>
                      <a:pt x="100" y="58"/>
                      <a:pt x="100" y="58"/>
                    </a:cubicBezTo>
                    <a:cubicBezTo>
                      <a:pt x="100" y="52"/>
                      <a:pt x="95" y="46"/>
                      <a:pt x="88" y="46"/>
                    </a:cubicBezTo>
                    <a:cubicBezTo>
                      <a:pt x="60" y="46"/>
                      <a:pt x="60" y="46"/>
                      <a:pt x="60" y="46"/>
                    </a:cubicBezTo>
                    <a:cubicBezTo>
                      <a:pt x="58" y="40"/>
                      <a:pt x="54" y="35"/>
                      <a:pt x="48" y="32"/>
                    </a:cubicBezTo>
                    <a:cubicBezTo>
                      <a:pt x="75" y="5"/>
                      <a:pt x="75" y="5"/>
                      <a:pt x="75" y="5"/>
                    </a:cubicBezTo>
                    <a:cubicBezTo>
                      <a:pt x="69" y="0"/>
                      <a:pt x="69" y="0"/>
                      <a:pt x="69" y="0"/>
                    </a:cubicBezTo>
                    <a:cubicBezTo>
                      <a:pt x="25" y="43"/>
                      <a:pt x="25" y="43"/>
                      <a:pt x="25" y="43"/>
                    </a:cubicBezTo>
                    <a:cubicBezTo>
                      <a:pt x="11" y="6"/>
                      <a:pt x="11" y="6"/>
                      <a:pt x="11" y="6"/>
                    </a:cubicBezTo>
                    <a:cubicBezTo>
                      <a:pt x="0" y="6"/>
                      <a:pt x="0" y="6"/>
                      <a:pt x="0" y="6"/>
                    </a:cubicBezTo>
                    <a:cubicBezTo>
                      <a:pt x="0" y="54"/>
                      <a:pt x="0" y="54"/>
                      <a:pt x="0" y="54"/>
                    </a:cubicBezTo>
                    <a:cubicBezTo>
                      <a:pt x="88" y="54"/>
                      <a:pt x="88" y="54"/>
                      <a:pt x="88" y="54"/>
                    </a:cubicBezTo>
                    <a:cubicBezTo>
                      <a:pt x="90" y="54"/>
                      <a:pt x="92" y="56"/>
                      <a:pt x="92" y="58"/>
                    </a:cubicBezTo>
                    <a:cubicBezTo>
                      <a:pt x="92" y="78"/>
                      <a:pt x="92" y="78"/>
                      <a:pt x="92" y="78"/>
                    </a:cubicBezTo>
                    <a:lnTo>
                      <a:pt x="72" y="78"/>
                    </a:lnTo>
                    <a:close/>
                    <a:moveTo>
                      <a:pt x="32" y="102"/>
                    </a:moveTo>
                    <a:cubicBezTo>
                      <a:pt x="23" y="102"/>
                      <a:pt x="16" y="95"/>
                      <a:pt x="16" y="86"/>
                    </a:cubicBezTo>
                    <a:cubicBezTo>
                      <a:pt x="16" y="78"/>
                      <a:pt x="23" y="70"/>
                      <a:pt x="32" y="70"/>
                    </a:cubicBezTo>
                    <a:cubicBezTo>
                      <a:pt x="41" y="70"/>
                      <a:pt x="48" y="78"/>
                      <a:pt x="48" y="86"/>
                    </a:cubicBezTo>
                    <a:cubicBezTo>
                      <a:pt x="48" y="95"/>
                      <a:pt x="41" y="102"/>
                      <a:pt x="32" y="102"/>
                    </a:cubicBezTo>
                    <a:close/>
                    <a:moveTo>
                      <a:pt x="51" y="46"/>
                    </a:moveTo>
                    <a:cubicBezTo>
                      <a:pt x="34" y="46"/>
                      <a:pt x="34" y="46"/>
                      <a:pt x="34" y="46"/>
                    </a:cubicBezTo>
                    <a:cubicBezTo>
                      <a:pt x="42" y="39"/>
                      <a:pt x="42" y="39"/>
                      <a:pt x="42" y="39"/>
                    </a:cubicBezTo>
                    <a:cubicBezTo>
                      <a:pt x="46" y="39"/>
                      <a:pt x="50" y="42"/>
                      <a:pt x="51" y="46"/>
                    </a:cubicBezTo>
                    <a:close/>
                    <a:moveTo>
                      <a:pt x="8" y="46"/>
                    </a:moveTo>
                    <a:cubicBezTo>
                      <a:pt x="8" y="21"/>
                      <a:pt x="8" y="21"/>
                      <a:pt x="8" y="21"/>
                    </a:cubicBezTo>
                    <a:cubicBezTo>
                      <a:pt x="18" y="46"/>
                      <a:pt x="18" y="46"/>
                      <a:pt x="18" y="46"/>
                    </a:cubicBezTo>
                    <a:lnTo>
                      <a:pt x="8" y="46"/>
                    </a:lnTo>
                    <a:close/>
                    <a:moveTo>
                      <a:pt x="96" y="94"/>
                    </a:moveTo>
                    <a:cubicBezTo>
                      <a:pt x="80" y="94"/>
                      <a:pt x="80" y="94"/>
                      <a:pt x="80" y="94"/>
                    </a:cubicBezTo>
                    <a:cubicBezTo>
                      <a:pt x="80" y="86"/>
                      <a:pt x="80" y="86"/>
                      <a:pt x="80" y="86"/>
                    </a:cubicBezTo>
                    <a:cubicBezTo>
                      <a:pt x="96" y="86"/>
                      <a:pt x="96" y="86"/>
                      <a:pt x="96" y="86"/>
                    </a:cubicBezTo>
                    <a:lnTo>
                      <a:pt x="96"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gradFill>
                    <a:gsLst>
                      <a:gs pos="1250">
                        <a:srgbClr val="505050"/>
                      </a:gs>
                      <a:gs pos="76000">
                        <a:srgbClr val="505050"/>
                      </a:gs>
                    </a:gsLst>
                    <a:lin ang="5400000" scaled="0"/>
                  </a:gradFill>
                </a:endParaRPr>
              </a:p>
            </p:txBody>
          </p:sp>
          <p:sp>
            <p:nvSpPr>
              <p:cNvPr id="154" name="Oval 29"/>
              <p:cNvSpPr>
                <a:spLocks noChangeArrowheads="1"/>
              </p:cNvSpPr>
              <p:nvPr/>
            </p:nvSpPr>
            <p:spPr bwMode="auto">
              <a:xfrm>
                <a:off x="5974" y="3647"/>
                <a:ext cx="19"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gradFill>
                    <a:gsLst>
                      <a:gs pos="1250">
                        <a:srgbClr val="505050"/>
                      </a:gs>
                      <a:gs pos="76000">
                        <a:srgbClr val="505050"/>
                      </a:gs>
                    </a:gsLst>
                    <a:lin ang="5400000" scaled="0"/>
                  </a:gradFill>
                </a:endParaRPr>
              </a:p>
            </p:txBody>
          </p:sp>
        </p:grpSp>
      </p:grpSp>
      <p:grpSp>
        <p:nvGrpSpPr>
          <p:cNvPr id="117" name="Group 116"/>
          <p:cNvGrpSpPr/>
          <p:nvPr/>
        </p:nvGrpSpPr>
        <p:grpSpPr>
          <a:xfrm>
            <a:off x="3897798" y="3992722"/>
            <a:ext cx="803616" cy="803616"/>
            <a:chOff x="10191578" y="3747236"/>
            <a:chExt cx="1016000" cy="1016000"/>
          </a:xfrm>
        </p:grpSpPr>
        <p:sp>
          <p:nvSpPr>
            <p:cNvPr id="136" name="Oval 135"/>
            <p:cNvSpPr/>
            <p:nvPr/>
          </p:nvSpPr>
          <p:spPr bwMode="auto">
            <a:xfrm>
              <a:off x="10191578" y="3747236"/>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800" kern="0" dirty="0">
                <a:gradFill>
                  <a:gsLst>
                    <a:gs pos="1250">
                      <a:srgbClr val="505050"/>
                    </a:gs>
                    <a:gs pos="76000">
                      <a:srgbClr val="505050"/>
                    </a:gs>
                  </a:gsLst>
                  <a:lin ang="5400000" scaled="0"/>
                </a:gradFill>
              </a:endParaRPr>
            </a:p>
          </p:txBody>
        </p:sp>
        <p:grpSp>
          <p:nvGrpSpPr>
            <p:cNvPr id="137" name="Group 136"/>
            <p:cNvGrpSpPr/>
            <p:nvPr/>
          </p:nvGrpSpPr>
          <p:grpSpPr>
            <a:xfrm>
              <a:off x="10432874" y="4043364"/>
              <a:ext cx="533408" cy="423746"/>
              <a:chOff x="10432072" y="4001501"/>
              <a:chExt cx="598248" cy="475257"/>
            </a:xfrm>
          </p:grpSpPr>
          <p:grpSp>
            <p:nvGrpSpPr>
              <p:cNvPr id="138" name="Group 32"/>
              <p:cNvGrpSpPr>
                <a:grpSpLocks noChangeAspect="1"/>
              </p:cNvGrpSpPr>
              <p:nvPr/>
            </p:nvGrpSpPr>
            <p:grpSpPr bwMode="auto">
              <a:xfrm>
                <a:off x="10486721" y="4165607"/>
                <a:ext cx="488950" cy="311151"/>
                <a:chOff x="6627" y="2624"/>
                <a:chExt cx="308" cy="196"/>
              </a:xfrm>
              <a:solidFill>
                <a:srgbClr val="FFFFFF"/>
              </a:solidFill>
            </p:grpSpPr>
            <p:sp>
              <p:nvSpPr>
                <p:cNvPr id="148" name="Freeform 33"/>
                <p:cNvSpPr>
                  <a:spLocks noEditPoints="1"/>
                </p:cNvSpPr>
                <p:nvPr/>
              </p:nvSpPr>
              <p:spPr bwMode="auto">
                <a:xfrm>
                  <a:off x="6627" y="2624"/>
                  <a:ext cx="308" cy="196"/>
                </a:xfrm>
                <a:custGeom>
                  <a:avLst/>
                  <a:gdLst>
                    <a:gd name="T0" fmla="*/ 280 w 308"/>
                    <a:gd name="T1" fmla="*/ 58 h 196"/>
                    <a:gd name="T2" fmla="*/ 251 w 308"/>
                    <a:gd name="T3" fmla="*/ 0 h 196"/>
                    <a:gd name="T4" fmla="*/ 38 w 308"/>
                    <a:gd name="T5" fmla="*/ 58 h 196"/>
                    <a:gd name="T6" fmla="*/ 9 w 308"/>
                    <a:gd name="T7" fmla="*/ 58 h 196"/>
                    <a:gd name="T8" fmla="*/ 0 w 308"/>
                    <a:gd name="T9" fmla="*/ 117 h 196"/>
                    <a:gd name="T10" fmla="*/ 0 w 308"/>
                    <a:gd name="T11" fmla="*/ 137 h 196"/>
                    <a:gd name="T12" fmla="*/ 0 w 308"/>
                    <a:gd name="T13" fmla="*/ 166 h 196"/>
                    <a:gd name="T14" fmla="*/ 9 w 308"/>
                    <a:gd name="T15" fmla="*/ 176 h 196"/>
                    <a:gd name="T16" fmla="*/ 48 w 308"/>
                    <a:gd name="T17" fmla="*/ 196 h 196"/>
                    <a:gd name="T18" fmla="*/ 260 w 308"/>
                    <a:gd name="T19" fmla="*/ 176 h 196"/>
                    <a:gd name="T20" fmla="*/ 299 w 308"/>
                    <a:gd name="T21" fmla="*/ 196 h 196"/>
                    <a:gd name="T22" fmla="*/ 308 w 308"/>
                    <a:gd name="T23" fmla="*/ 176 h 196"/>
                    <a:gd name="T24" fmla="*/ 308 w 308"/>
                    <a:gd name="T25" fmla="*/ 156 h 196"/>
                    <a:gd name="T26" fmla="*/ 308 w 308"/>
                    <a:gd name="T27" fmla="*/ 127 h 196"/>
                    <a:gd name="T28" fmla="*/ 299 w 308"/>
                    <a:gd name="T29" fmla="*/ 117 h 196"/>
                    <a:gd name="T30" fmla="*/ 280 w 308"/>
                    <a:gd name="T31" fmla="*/ 78 h 196"/>
                    <a:gd name="T32" fmla="*/ 222 w 308"/>
                    <a:gd name="T33" fmla="*/ 117 h 196"/>
                    <a:gd name="T34" fmla="*/ 270 w 308"/>
                    <a:gd name="T35" fmla="*/ 78 h 196"/>
                    <a:gd name="T36" fmla="*/ 125 w 308"/>
                    <a:gd name="T37" fmla="*/ 78 h 196"/>
                    <a:gd name="T38" fmla="*/ 106 w 308"/>
                    <a:gd name="T39" fmla="*/ 117 h 196"/>
                    <a:gd name="T40" fmla="*/ 125 w 308"/>
                    <a:gd name="T41" fmla="*/ 78 h 196"/>
                    <a:gd name="T42" fmla="*/ 164 w 308"/>
                    <a:gd name="T43" fmla="*/ 78 h 196"/>
                    <a:gd name="T44" fmla="*/ 144 w 308"/>
                    <a:gd name="T45" fmla="*/ 117 h 196"/>
                    <a:gd name="T46" fmla="*/ 183 w 308"/>
                    <a:gd name="T47" fmla="*/ 78 h 196"/>
                    <a:gd name="T48" fmla="*/ 202 w 308"/>
                    <a:gd name="T49" fmla="*/ 117 h 196"/>
                    <a:gd name="T50" fmla="*/ 183 w 308"/>
                    <a:gd name="T51" fmla="*/ 78 h 196"/>
                    <a:gd name="T52" fmla="*/ 236 w 308"/>
                    <a:gd name="T53" fmla="*/ 19 h 196"/>
                    <a:gd name="T54" fmla="*/ 57 w 308"/>
                    <a:gd name="T55" fmla="*/ 58 h 196"/>
                    <a:gd name="T56" fmla="*/ 28 w 308"/>
                    <a:gd name="T57" fmla="*/ 78 h 196"/>
                    <a:gd name="T58" fmla="*/ 86 w 308"/>
                    <a:gd name="T59" fmla="*/ 78 h 196"/>
                    <a:gd name="T60" fmla="*/ 28 w 308"/>
                    <a:gd name="T61" fmla="*/ 117 h 196"/>
                    <a:gd name="T62" fmla="*/ 289 w 308"/>
                    <a:gd name="T63" fmla="*/ 156 h 196"/>
                    <a:gd name="T64" fmla="*/ 19 w 308"/>
                    <a:gd name="T65" fmla="*/ 137 h 196"/>
                    <a:gd name="T66" fmla="*/ 289 w 308"/>
                    <a:gd name="T67" fmla="*/ 15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8" h="196">
                      <a:moveTo>
                        <a:pt x="299" y="58"/>
                      </a:moveTo>
                      <a:lnTo>
                        <a:pt x="280" y="58"/>
                      </a:lnTo>
                      <a:lnTo>
                        <a:pt x="270" y="58"/>
                      </a:lnTo>
                      <a:lnTo>
                        <a:pt x="251" y="0"/>
                      </a:lnTo>
                      <a:lnTo>
                        <a:pt x="57" y="0"/>
                      </a:lnTo>
                      <a:lnTo>
                        <a:pt x="38" y="58"/>
                      </a:lnTo>
                      <a:lnTo>
                        <a:pt x="28" y="58"/>
                      </a:lnTo>
                      <a:lnTo>
                        <a:pt x="9" y="58"/>
                      </a:lnTo>
                      <a:lnTo>
                        <a:pt x="9" y="117"/>
                      </a:lnTo>
                      <a:lnTo>
                        <a:pt x="0" y="117"/>
                      </a:lnTo>
                      <a:lnTo>
                        <a:pt x="0" y="127"/>
                      </a:lnTo>
                      <a:lnTo>
                        <a:pt x="0" y="137"/>
                      </a:lnTo>
                      <a:lnTo>
                        <a:pt x="0" y="156"/>
                      </a:lnTo>
                      <a:lnTo>
                        <a:pt x="0" y="166"/>
                      </a:lnTo>
                      <a:lnTo>
                        <a:pt x="0" y="176"/>
                      </a:lnTo>
                      <a:lnTo>
                        <a:pt x="9" y="176"/>
                      </a:lnTo>
                      <a:lnTo>
                        <a:pt x="9" y="196"/>
                      </a:lnTo>
                      <a:lnTo>
                        <a:pt x="48" y="196"/>
                      </a:lnTo>
                      <a:lnTo>
                        <a:pt x="48" y="176"/>
                      </a:lnTo>
                      <a:lnTo>
                        <a:pt x="260" y="176"/>
                      </a:lnTo>
                      <a:lnTo>
                        <a:pt x="260" y="196"/>
                      </a:lnTo>
                      <a:lnTo>
                        <a:pt x="299" y="196"/>
                      </a:lnTo>
                      <a:lnTo>
                        <a:pt x="299" y="176"/>
                      </a:lnTo>
                      <a:lnTo>
                        <a:pt x="308" y="176"/>
                      </a:lnTo>
                      <a:lnTo>
                        <a:pt x="308" y="166"/>
                      </a:lnTo>
                      <a:lnTo>
                        <a:pt x="308" y="156"/>
                      </a:lnTo>
                      <a:lnTo>
                        <a:pt x="308" y="137"/>
                      </a:lnTo>
                      <a:lnTo>
                        <a:pt x="308" y="127"/>
                      </a:lnTo>
                      <a:lnTo>
                        <a:pt x="308" y="117"/>
                      </a:lnTo>
                      <a:lnTo>
                        <a:pt x="299" y="117"/>
                      </a:lnTo>
                      <a:lnTo>
                        <a:pt x="299" y="58"/>
                      </a:lnTo>
                      <a:close/>
                      <a:moveTo>
                        <a:pt x="280" y="78"/>
                      </a:moveTo>
                      <a:lnTo>
                        <a:pt x="280" y="117"/>
                      </a:lnTo>
                      <a:lnTo>
                        <a:pt x="222" y="117"/>
                      </a:lnTo>
                      <a:lnTo>
                        <a:pt x="222" y="78"/>
                      </a:lnTo>
                      <a:lnTo>
                        <a:pt x="270" y="78"/>
                      </a:lnTo>
                      <a:lnTo>
                        <a:pt x="280" y="78"/>
                      </a:lnTo>
                      <a:close/>
                      <a:moveTo>
                        <a:pt x="125" y="78"/>
                      </a:moveTo>
                      <a:lnTo>
                        <a:pt x="125" y="117"/>
                      </a:lnTo>
                      <a:lnTo>
                        <a:pt x="106" y="117"/>
                      </a:lnTo>
                      <a:lnTo>
                        <a:pt x="106" y="78"/>
                      </a:lnTo>
                      <a:lnTo>
                        <a:pt x="125" y="78"/>
                      </a:lnTo>
                      <a:close/>
                      <a:moveTo>
                        <a:pt x="144" y="78"/>
                      </a:moveTo>
                      <a:lnTo>
                        <a:pt x="164" y="78"/>
                      </a:lnTo>
                      <a:lnTo>
                        <a:pt x="164" y="117"/>
                      </a:lnTo>
                      <a:lnTo>
                        <a:pt x="144" y="117"/>
                      </a:lnTo>
                      <a:lnTo>
                        <a:pt x="144" y="78"/>
                      </a:lnTo>
                      <a:close/>
                      <a:moveTo>
                        <a:pt x="183" y="78"/>
                      </a:moveTo>
                      <a:lnTo>
                        <a:pt x="202" y="78"/>
                      </a:lnTo>
                      <a:lnTo>
                        <a:pt x="202" y="117"/>
                      </a:lnTo>
                      <a:lnTo>
                        <a:pt x="183" y="117"/>
                      </a:lnTo>
                      <a:lnTo>
                        <a:pt x="183" y="78"/>
                      </a:lnTo>
                      <a:close/>
                      <a:moveTo>
                        <a:pt x="72" y="19"/>
                      </a:moveTo>
                      <a:lnTo>
                        <a:pt x="236" y="19"/>
                      </a:lnTo>
                      <a:lnTo>
                        <a:pt x="251" y="58"/>
                      </a:lnTo>
                      <a:lnTo>
                        <a:pt x="57" y="58"/>
                      </a:lnTo>
                      <a:lnTo>
                        <a:pt x="72" y="19"/>
                      </a:lnTo>
                      <a:close/>
                      <a:moveTo>
                        <a:pt x="28" y="78"/>
                      </a:moveTo>
                      <a:lnTo>
                        <a:pt x="38" y="78"/>
                      </a:lnTo>
                      <a:lnTo>
                        <a:pt x="86" y="78"/>
                      </a:lnTo>
                      <a:lnTo>
                        <a:pt x="86" y="117"/>
                      </a:lnTo>
                      <a:lnTo>
                        <a:pt x="28" y="117"/>
                      </a:lnTo>
                      <a:lnTo>
                        <a:pt x="28" y="78"/>
                      </a:lnTo>
                      <a:close/>
                      <a:moveTo>
                        <a:pt x="289" y="156"/>
                      </a:moveTo>
                      <a:lnTo>
                        <a:pt x="19" y="156"/>
                      </a:lnTo>
                      <a:lnTo>
                        <a:pt x="19" y="137"/>
                      </a:lnTo>
                      <a:lnTo>
                        <a:pt x="289" y="137"/>
                      </a:lnTo>
                      <a:lnTo>
                        <a:pt x="289"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gradFill>
                      <a:gsLst>
                        <a:gs pos="1250">
                          <a:srgbClr val="505050"/>
                        </a:gs>
                        <a:gs pos="76000">
                          <a:srgbClr val="505050"/>
                        </a:gs>
                      </a:gsLst>
                      <a:lin ang="5400000" scaled="0"/>
                    </a:gradFill>
                  </a:endParaRPr>
                </a:p>
              </p:txBody>
            </p:sp>
            <p:sp>
              <p:nvSpPr>
                <p:cNvPr id="149" name="Oval 34"/>
                <p:cNvSpPr>
                  <a:spLocks noChangeArrowheads="1"/>
                </p:cNvSpPr>
                <p:nvPr/>
              </p:nvSpPr>
              <p:spPr bwMode="auto">
                <a:xfrm>
                  <a:off x="6675" y="2712"/>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gradFill>
                      <a:gsLst>
                        <a:gs pos="1250">
                          <a:srgbClr val="505050"/>
                        </a:gs>
                        <a:gs pos="76000">
                          <a:srgbClr val="505050"/>
                        </a:gs>
                      </a:gsLst>
                      <a:lin ang="5400000" scaled="0"/>
                    </a:gradFill>
                  </a:endParaRPr>
                </a:p>
              </p:txBody>
            </p:sp>
            <p:sp>
              <p:nvSpPr>
                <p:cNvPr id="150" name="Oval 35"/>
                <p:cNvSpPr>
                  <a:spLocks noChangeArrowheads="1"/>
                </p:cNvSpPr>
                <p:nvPr/>
              </p:nvSpPr>
              <p:spPr bwMode="auto">
                <a:xfrm>
                  <a:off x="6868" y="2712"/>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gradFill>
                      <a:gsLst>
                        <a:gs pos="1250">
                          <a:srgbClr val="505050"/>
                        </a:gs>
                        <a:gs pos="76000">
                          <a:srgbClr val="505050"/>
                        </a:gs>
                      </a:gsLst>
                      <a:lin ang="5400000" scaled="0"/>
                    </a:gradFill>
                  </a:endParaRPr>
                </a:p>
              </p:txBody>
            </p:sp>
          </p:grpSp>
          <p:grpSp>
            <p:nvGrpSpPr>
              <p:cNvPr id="139" name="Group 138"/>
              <p:cNvGrpSpPr/>
              <p:nvPr/>
            </p:nvGrpSpPr>
            <p:grpSpPr>
              <a:xfrm>
                <a:off x="10432072" y="4001501"/>
                <a:ext cx="598248" cy="123717"/>
                <a:chOff x="10432072" y="4001501"/>
                <a:chExt cx="598248" cy="123717"/>
              </a:xfrm>
            </p:grpSpPr>
            <p:grpSp>
              <p:nvGrpSpPr>
                <p:cNvPr id="140" name="Group 32"/>
                <p:cNvGrpSpPr>
                  <a:grpSpLocks noChangeAspect="1"/>
                </p:cNvGrpSpPr>
                <p:nvPr/>
              </p:nvGrpSpPr>
              <p:grpSpPr bwMode="auto">
                <a:xfrm>
                  <a:off x="10432072" y="4001501"/>
                  <a:ext cx="194412" cy="123717"/>
                  <a:chOff x="6627" y="2624"/>
                  <a:chExt cx="308" cy="196"/>
                </a:xfrm>
                <a:solidFill>
                  <a:srgbClr val="FFFFFF"/>
                </a:solidFill>
              </p:grpSpPr>
              <p:sp>
                <p:nvSpPr>
                  <p:cNvPr id="145" name="Freeform 33"/>
                  <p:cNvSpPr>
                    <a:spLocks noEditPoints="1"/>
                  </p:cNvSpPr>
                  <p:nvPr/>
                </p:nvSpPr>
                <p:spPr bwMode="auto">
                  <a:xfrm>
                    <a:off x="6627" y="2624"/>
                    <a:ext cx="308" cy="196"/>
                  </a:xfrm>
                  <a:custGeom>
                    <a:avLst/>
                    <a:gdLst>
                      <a:gd name="T0" fmla="*/ 280 w 308"/>
                      <a:gd name="T1" fmla="*/ 58 h 196"/>
                      <a:gd name="T2" fmla="*/ 251 w 308"/>
                      <a:gd name="T3" fmla="*/ 0 h 196"/>
                      <a:gd name="T4" fmla="*/ 38 w 308"/>
                      <a:gd name="T5" fmla="*/ 58 h 196"/>
                      <a:gd name="T6" fmla="*/ 9 w 308"/>
                      <a:gd name="T7" fmla="*/ 58 h 196"/>
                      <a:gd name="T8" fmla="*/ 0 w 308"/>
                      <a:gd name="T9" fmla="*/ 117 h 196"/>
                      <a:gd name="T10" fmla="*/ 0 w 308"/>
                      <a:gd name="T11" fmla="*/ 137 h 196"/>
                      <a:gd name="T12" fmla="*/ 0 w 308"/>
                      <a:gd name="T13" fmla="*/ 166 h 196"/>
                      <a:gd name="T14" fmla="*/ 9 w 308"/>
                      <a:gd name="T15" fmla="*/ 176 h 196"/>
                      <a:gd name="T16" fmla="*/ 48 w 308"/>
                      <a:gd name="T17" fmla="*/ 196 h 196"/>
                      <a:gd name="T18" fmla="*/ 260 w 308"/>
                      <a:gd name="T19" fmla="*/ 176 h 196"/>
                      <a:gd name="T20" fmla="*/ 299 w 308"/>
                      <a:gd name="T21" fmla="*/ 196 h 196"/>
                      <a:gd name="T22" fmla="*/ 308 w 308"/>
                      <a:gd name="T23" fmla="*/ 176 h 196"/>
                      <a:gd name="T24" fmla="*/ 308 w 308"/>
                      <a:gd name="T25" fmla="*/ 156 h 196"/>
                      <a:gd name="T26" fmla="*/ 308 w 308"/>
                      <a:gd name="T27" fmla="*/ 127 h 196"/>
                      <a:gd name="T28" fmla="*/ 299 w 308"/>
                      <a:gd name="T29" fmla="*/ 117 h 196"/>
                      <a:gd name="T30" fmla="*/ 280 w 308"/>
                      <a:gd name="T31" fmla="*/ 78 h 196"/>
                      <a:gd name="T32" fmla="*/ 222 w 308"/>
                      <a:gd name="T33" fmla="*/ 117 h 196"/>
                      <a:gd name="T34" fmla="*/ 270 w 308"/>
                      <a:gd name="T35" fmla="*/ 78 h 196"/>
                      <a:gd name="T36" fmla="*/ 125 w 308"/>
                      <a:gd name="T37" fmla="*/ 78 h 196"/>
                      <a:gd name="T38" fmla="*/ 106 w 308"/>
                      <a:gd name="T39" fmla="*/ 117 h 196"/>
                      <a:gd name="T40" fmla="*/ 125 w 308"/>
                      <a:gd name="T41" fmla="*/ 78 h 196"/>
                      <a:gd name="T42" fmla="*/ 164 w 308"/>
                      <a:gd name="T43" fmla="*/ 78 h 196"/>
                      <a:gd name="T44" fmla="*/ 144 w 308"/>
                      <a:gd name="T45" fmla="*/ 117 h 196"/>
                      <a:gd name="T46" fmla="*/ 183 w 308"/>
                      <a:gd name="T47" fmla="*/ 78 h 196"/>
                      <a:gd name="T48" fmla="*/ 202 w 308"/>
                      <a:gd name="T49" fmla="*/ 117 h 196"/>
                      <a:gd name="T50" fmla="*/ 183 w 308"/>
                      <a:gd name="T51" fmla="*/ 78 h 196"/>
                      <a:gd name="T52" fmla="*/ 236 w 308"/>
                      <a:gd name="T53" fmla="*/ 19 h 196"/>
                      <a:gd name="T54" fmla="*/ 57 w 308"/>
                      <a:gd name="T55" fmla="*/ 58 h 196"/>
                      <a:gd name="T56" fmla="*/ 28 w 308"/>
                      <a:gd name="T57" fmla="*/ 78 h 196"/>
                      <a:gd name="T58" fmla="*/ 86 w 308"/>
                      <a:gd name="T59" fmla="*/ 78 h 196"/>
                      <a:gd name="T60" fmla="*/ 28 w 308"/>
                      <a:gd name="T61" fmla="*/ 117 h 196"/>
                      <a:gd name="T62" fmla="*/ 289 w 308"/>
                      <a:gd name="T63" fmla="*/ 156 h 196"/>
                      <a:gd name="T64" fmla="*/ 19 w 308"/>
                      <a:gd name="T65" fmla="*/ 137 h 196"/>
                      <a:gd name="T66" fmla="*/ 289 w 308"/>
                      <a:gd name="T67" fmla="*/ 15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8" h="196">
                        <a:moveTo>
                          <a:pt x="299" y="58"/>
                        </a:moveTo>
                        <a:lnTo>
                          <a:pt x="280" y="58"/>
                        </a:lnTo>
                        <a:lnTo>
                          <a:pt x="270" y="58"/>
                        </a:lnTo>
                        <a:lnTo>
                          <a:pt x="251" y="0"/>
                        </a:lnTo>
                        <a:lnTo>
                          <a:pt x="57" y="0"/>
                        </a:lnTo>
                        <a:lnTo>
                          <a:pt x="38" y="58"/>
                        </a:lnTo>
                        <a:lnTo>
                          <a:pt x="28" y="58"/>
                        </a:lnTo>
                        <a:lnTo>
                          <a:pt x="9" y="58"/>
                        </a:lnTo>
                        <a:lnTo>
                          <a:pt x="9" y="117"/>
                        </a:lnTo>
                        <a:lnTo>
                          <a:pt x="0" y="117"/>
                        </a:lnTo>
                        <a:lnTo>
                          <a:pt x="0" y="127"/>
                        </a:lnTo>
                        <a:lnTo>
                          <a:pt x="0" y="137"/>
                        </a:lnTo>
                        <a:lnTo>
                          <a:pt x="0" y="156"/>
                        </a:lnTo>
                        <a:lnTo>
                          <a:pt x="0" y="166"/>
                        </a:lnTo>
                        <a:lnTo>
                          <a:pt x="0" y="176"/>
                        </a:lnTo>
                        <a:lnTo>
                          <a:pt x="9" y="176"/>
                        </a:lnTo>
                        <a:lnTo>
                          <a:pt x="9" y="196"/>
                        </a:lnTo>
                        <a:lnTo>
                          <a:pt x="48" y="196"/>
                        </a:lnTo>
                        <a:lnTo>
                          <a:pt x="48" y="176"/>
                        </a:lnTo>
                        <a:lnTo>
                          <a:pt x="260" y="176"/>
                        </a:lnTo>
                        <a:lnTo>
                          <a:pt x="260" y="196"/>
                        </a:lnTo>
                        <a:lnTo>
                          <a:pt x="299" y="196"/>
                        </a:lnTo>
                        <a:lnTo>
                          <a:pt x="299" y="176"/>
                        </a:lnTo>
                        <a:lnTo>
                          <a:pt x="308" y="176"/>
                        </a:lnTo>
                        <a:lnTo>
                          <a:pt x="308" y="166"/>
                        </a:lnTo>
                        <a:lnTo>
                          <a:pt x="308" y="156"/>
                        </a:lnTo>
                        <a:lnTo>
                          <a:pt x="308" y="137"/>
                        </a:lnTo>
                        <a:lnTo>
                          <a:pt x="308" y="127"/>
                        </a:lnTo>
                        <a:lnTo>
                          <a:pt x="308" y="117"/>
                        </a:lnTo>
                        <a:lnTo>
                          <a:pt x="299" y="117"/>
                        </a:lnTo>
                        <a:lnTo>
                          <a:pt x="299" y="58"/>
                        </a:lnTo>
                        <a:close/>
                        <a:moveTo>
                          <a:pt x="280" y="78"/>
                        </a:moveTo>
                        <a:lnTo>
                          <a:pt x="280" y="117"/>
                        </a:lnTo>
                        <a:lnTo>
                          <a:pt x="222" y="117"/>
                        </a:lnTo>
                        <a:lnTo>
                          <a:pt x="222" y="78"/>
                        </a:lnTo>
                        <a:lnTo>
                          <a:pt x="270" y="78"/>
                        </a:lnTo>
                        <a:lnTo>
                          <a:pt x="280" y="78"/>
                        </a:lnTo>
                        <a:close/>
                        <a:moveTo>
                          <a:pt x="125" y="78"/>
                        </a:moveTo>
                        <a:lnTo>
                          <a:pt x="125" y="117"/>
                        </a:lnTo>
                        <a:lnTo>
                          <a:pt x="106" y="117"/>
                        </a:lnTo>
                        <a:lnTo>
                          <a:pt x="106" y="78"/>
                        </a:lnTo>
                        <a:lnTo>
                          <a:pt x="125" y="78"/>
                        </a:lnTo>
                        <a:close/>
                        <a:moveTo>
                          <a:pt x="144" y="78"/>
                        </a:moveTo>
                        <a:lnTo>
                          <a:pt x="164" y="78"/>
                        </a:lnTo>
                        <a:lnTo>
                          <a:pt x="164" y="117"/>
                        </a:lnTo>
                        <a:lnTo>
                          <a:pt x="144" y="117"/>
                        </a:lnTo>
                        <a:lnTo>
                          <a:pt x="144" y="78"/>
                        </a:lnTo>
                        <a:close/>
                        <a:moveTo>
                          <a:pt x="183" y="78"/>
                        </a:moveTo>
                        <a:lnTo>
                          <a:pt x="202" y="78"/>
                        </a:lnTo>
                        <a:lnTo>
                          <a:pt x="202" y="117"/>
                        </a:lnTo>
                        <a:lnTo>
                          <a:pt x="183" y="117"/>
                        </a:lnTo>
                        <a:lnTo>
                          <a:pt x="183" y="78"/>
                        </a:lnTo>
                        <a:close/>
                        <a:moveTo>
                          <a:pt x="72" y="19"/>
                        </a:moveTo>
                        <a:lnTo>
                          <a:pt x="236" y="19"/>
                        </a:lnTo>
                        <a:lnTo>
                          <a:pt x="251" y="58"/>
                        </a:lnTo>
                        <a:lnTo>
                          <a:pt x="57" y="58"/>
                        </a:lnTo>
                        <a:lnTo>
                          <a:pt x="72" y="19"/>
                        </a:lnTo>
                        <a:close/>
                        <a:moveTo>
                          <a:pt x="28" y="78"/>
                        </a:moveTo>
                        <a:lnTo>
                          <a:pt x="38" y="78"/>
                        </a:lnTo>
                        <a:lnTo>
                          <a:pt x="86" y="78"/>
                        </a:lnTo>
                        <a:lnTo>
                          <a:pt x="86" y="117"/>
                        </a:lnTo>
                        <a:lnTo>
                          <a:pt x="28" y="117"/>
                        </a:lnTo>
                        <a:lnTo>
                          <a:pt x="28" y="78"/>
                        </a:lnTo>
                        <a:close/>
                        <a:moveTo>
                          <a:pt x="289" y="156"/>
                        </a:moveTo>
                        <a:lnTo>
                          <a:pt x="19" y="156"/>
                        </a:lnTo>
                        <a:lnTo>
                          <a:pt x="19" y="137"/>
                        </a:lnTo>
                        <a:lnTo>
                          <a:pt x="289" y="137"/>
                        </a:lnTo>
                        <a:lnTo>
                          <a:pt x="289"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gradFill>
                        <a:gsLst>
                          <a:gs pos="1250">
                            <a:srgbClr val="505050"/>
                          </a:gs>
                          <a:gs pos="76000">
                            <a:srgbClr val="505050"/>
                          </a:gs>
                        </a:gsLst>
                        <a:lin ang="5400000" scaled="0"/>
                      </a:gradFill>
                    </a:endParaRPr>
                  </a:p>
                </p:txBody>
              </p:sp>
              <p:sp>
                <p:nvSpPr>
                  <p:cNvPr id="146" name="Oval 34"/>
                  <p:cNvSpPr>
                    <a:spLocks noChangeArrowheads="1"/>
                  </p:cNvSpPr>
                  <p:nvPr/>
                </p:nvSpPr>
                <p:spPr bwMode="auto">
                  <a:xfrm>
                    <a:off x="6675" y="2712"/>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gradFill>
                        <a:gsLst>
                          <a:gs pos="1250">
                            <a:srgbClr val="505050"/>
                          </a:gs>
                          <a:gs pos="76000">
                            <a:srgbClr val="505050"/>
                          </a:gs>
                        </a:gsLst>
                        <a:lin ang="5400000" scaled="0"/>
                      </a:gradFill>
                    </a:endParaRPr>
                  </a:p>
                </p:txBody>
              </p:sp>
              <p:sp>
                <p:nvSpPr>
                  <p:cNvPr id="147" name="Oval 35"/>
                  <p:cNvSpPr>
                    <a:spLocks noChangeArrowheads="1"/>
                  </p:cNvSpPr>
                  <p:nvPr/>
                </p:nvSpPr>
                <p:spPr bwMode="auto">
                  <a:xfrm>
                    <a:off x="6868" y="2712"/>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gradFill>
                        <a:gsLst>
                          <a:gs pos="1250">
                            <a:srgbClr val="505050"/>
                          </a:gs>
                          <a:gs pos="76000">
                            <a:srgbClr val="505050"/>
                          </a:gs>
                        </a:gsLst>
                        <a:lin ang="5400000" scaled="0"/>
                      </a:gradFill>
                    </a:endParaRPr>
                  </a:p>
                </p:txBody>
              </p:sp>
            </p:grpSp>
            <p:grpSp>
              <p:nvGrpSpPr>
                <p:cNvPr id="141" name="Group 32"/>
                <p:cNvGrpSpPr>
                  <a:grpSpLocks noChangeAspect="1"/>
                </p:cNvGrpSpPr>
                <p:nvPr/>
              </p:nvGrpSpPr>
              <p:grpSpPr bwMode="auto">
                <a:xfrm>
                  <a:off x="10835908" y="4001501"/>
                  <a:ext cx="194412" cy="123717"/>
                  <a:chOff x="6627" y="2624"/>
                  <a:chExt cx="308" cy="196"/>
                </a:xfrm>
                <a:solidFill>
                  <a:srgbClr val="FFFFFF"/>
                </a:solidFill>
              </p:grpSpPr>
              <p:sp>
                <p:nvSpPr>
                  <p:cNvPr id="142" name="Freeform 33"/>
                  <p:cNvSpPr>
                    <a:spLocks noEditPoints="1"/>
                  </p:cNvSpPr>
                  <p:nvPr/>
                </p:nvSpPr>
                <p:spPr bwMode="auto">
                  <a:xfrm>
                    <a:off x="6627" y="2624"/>
                    <a:ext cx="308" cy="196"/>
                  </a:xfrm>
                  <a:custGeom>
                    <a:avLst/>
                    <a:gdLst>
                      <a:gd name="T0" fmla="*/ 280 w 308"/>
                      <a:gd name="T1" fmla="*/ 58 h 196"/>
                      <a:gd name="T2" fmla="*/ 251 w 308"/>
                      <a:gd name="T3" fmla="*/ 0 h 196"/>
                      <a:gd name="T4" fmla="*/ 38 w 308"/>
                      <a:gd name="T5" fmla="*/ 58 h 196"/>
                      <a:gd name="T6" fmla="*/ 9 w 308"/>
                      <a:gd name="T7" fmla="*/ 58 h 196"/>
                      <a:gd name="T8" fmla="*/ 0 w 308"/>
                      <a:gd name="T9" fmla="*/ 117 h 196"/>
                      <a:gd name="T10" fmla="*/ 0 w 308"/>
                      <a:gd name="T11" fmla="*/ 137 h 196"/>
                      <a:gd name="T12" fmla="*/ 0 w 308"/>
                      <a:gd name="T13" fmla="*/ 166 h 196"/>
                      <a:gd name="T14" fmla="*/ 9 w 308"/>
                      <a:gd name="T15" fmla="*/ 176 h 196"/>
                      <a:gd name="T16" fmla="*/ 48 w 308"/>
                      <a:gd name="T17" fmla="*/ 196 h 196"/>
                      <a:gd name="T18" fmla="*/ 260 w 308"/>
                      <a:gd name="T19" fmla="*/ 176 h 196"/>
                      <a:gd name="T20" fmla="*/ 299 w 308"/>
                      <a:gd name="T21" fmla="*/ 196 h 196"/>
                      <a:gd name="T22" fmla="*/ 308 w 308"/>
                      <a:gd name="T23" fmla="*/ 176 h 196"/>
                      <a:gd name="T24" fmla="*/ 308 w 308"/>
                      <a:gd name="T25" fmla="*/ 156 h 196"/>
                      <a:gd name="T26" fmla="*/ 308 w 308"/>
                      <a:gd name="T27" fmla="*/ 127 h 196"/>
                      <a:gd name="T28" fmla="*/ 299 w 308"/>
                      <a:gd name="T29" fmla="*/ 117 h 196"/>
                      <a:gd name="T30" fmla="*/ 280 w 308"/>
                      <a:gd name="T31" fmla="*/ 78 h 196"/>
                      <a:gd name="T32" fmla="*/ 222 w 308"/>
                      <a:gd name="T33" fmla="*/ 117 h 196"/>
                      <a:gd name="T34" fmla="*/ 270 w 308"/>
                      <a:gd name="T35" fmla="*/ 78 h 196"/>
                      <a:gd name="T36" fmla="*/ 125 w 308"/>
                      <a:gd name="T37" fmla="*/ 78 h 196"/>
                      <a:gd name="T38" fmla="*/ 106 w 308"/>
                      <a:gd name="T39" fmla="*/ 117 h 196"/>
                      <a:gd name="T40" fmla="*/ 125 w 308"/>
                      <a:gd name="T41" fmla="*/ 78 h 196"/>
                      <a:gd name="T42" fmla="*/ 164 w 308"/>
                      <a:gd name="T43" fmla="*/ 78 h 196"/>
                      <a:gd name="T44" fmla="*/ 144 w 308"/>
                      <a:gd name="T45" fmla="*/ 117 h 196"/>
                      <a:gd name="T46" fmla="*/ 183 w 308"/>
                      <a:gd name="T47" fmla="*/ 78 h 196"/>
                      <a:gd name="T48" fmla="*/ 202 w 308"/>
                      <a:gd name="T49" fmla="*/ 117 h 196"/>
                      <a:gd name="T50" fmla="*/ 183 w 308"/>
                      <a:gd name="T51" fmla="*/ 78 h 196"/>
                      <a:gd name="T52" fmla="*/ 236 w 308"/>
                      <a:gd name="T53" fmla="*/ 19 h 196"/>
                      <a:gd name="T54" fmla="*/ 57 w 308"/>
                      <a:gd name="T55" fmla="*/ 58 h 196"/>
                      <a:gd name="T56" fmla="*/ 28 w 308"/>
                      <a:gd name="T57" fmla="*/ 78 h 196"/>
                      <a:gd name="T58" fmla="*/ 86 w 308"/>
                      <a:gd name="T59" fmla="*/ 78 h 196"/>
                      <a:gd name="T60" fmla="*/ 28 w 308"/>
                      <a:gd name="T61" fmla="*/ 117 h 196"/>
                      <a:gd name="T62" fmla="*/ 289 w 308"/>
                      <a:gd name="T63" fmla="*/ 156 h 196"/>
                      <a:gd name="T64" fmla="*/ 19 w 308"/>
                      <a:gd name="T65" fmla="*/ 137 h 196"/>
                      <a:gd name="T66" fmla="*/ 289 w 308"/>
                      <a:gd name="T67" fmla="*/ 15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8" h="196">
                        <a:moveTo>
                          <a:pt x="299" y="58"/>
                        </a:moveTo>
                        <a:lnTo>
                          <a:pt x="280" y="58"/>
                        </a:lnTo>
                        <a:lnTo>
                          <a:pt x="270" y="58"/>
                        </a:lnTo>
                        <a:lnTo>
                          <a:pt x="251" y="0"/>
                        </a:lnTo>
                        <a:lnTo>
                          <a:pt x="57" y="0"/>
                        </a:lnTo>
                        <a:lnTo>
                          <a:pt x="38" y="58"/>
                        </a:lnTo>
                        <a:lnTo>
                          <a:pt x="28" y="58"/>
                        </a:lnTo>
                        <a:lnTo>
                          <a:pt x="9" y="58"/>
                        </a:lnTo>
                        <a:lnTo>
                          <a:pt x="9" y="117"/>
                        </a:lnTo>
                        <a:lnTo>
                          <a:pt x="0" y="117"/>
                        </a:lnTo>
                        <a:lnTo>
                          <a:pt x="0" y="127"/>
                        </a:lnTo>
                        <a:lnTo>
                          <a:pt x="0" y="137"/>
                        </a:lnTo>
                        <a:lnTo>
                          <a:pt x="0" y="156"/>
                        </a:lnTo>
                        <a:lnTo>
                          <a:pt x="0" y="166"/>
                        </a:lnTo>
                        <a:lnTo>
                          <a:pt x="0" y="176"/>
                        </a:lnTo>
                        <a:lnTo>
                          <a:pt x="9" y="176"/>
                        </a:lnTo>
                        <a:lnTo>
                          <a:pt x="9" y="196"/>
                        </a:lnTo>
                        <a:lnTo>
                          <a:pt x="48" y="196"/>
                        </a:lnTo>
                        <a:lnTo>
                          <a:pt x="48" y="176"/>
                        </a:lnTo>
                        <a:lnTo>
                          <a:pt x="260" y="176"/>
                        </a:lnTo>
                        <a:lnTo>
                          <a:pt x="260" y="196"/>
                        </a:lnTo>
                        <a:lnTo>
                          <a:pt x="299" y="196"/>
                        </a:lnTo>
                        <a:lnTo>
                          <a:pt x="299" y="176"/>
                        </a:lnTo>
                        <a:lnTo>
                          <a:pt x="308" y="176"/>
                        </a:lnTo>
                        <a:lnTo>
                          <a:pt x="308" y="166"/>
                        </a:lnTo>
                        <a:lnTo>
                          <a:pt x="308" y="156"/>
                        </a:lnTo>
                        <a:lnTo>
                          <a:pt x="308" y="137"/>
                        </a:lnTo>
                        <a:lnTo>
                          <a:pt x="308" y="127"/>
                        </a:lnTo>
                        <a:lnTo>
                          <a:pt x="308" y="117"/>
                        </a:lnTo>
                        <a:lnTo>
                          <a:pt x="299" y="117"/>
                        </a:lnTo>
                        <a:lnTo>
                          <a:pt x="299" y="58"/>
                        </a:lnTo>
                        <a:close/>
                        <a:moveTo>
                          <a:pt x="280" y="78"/>
                        </a:moveTo>
                        <a:lnTo>
                          <a:pt x="280" y="117"/>
                        </a:lnTo>
                        <a:lnTo>
                          <a:pt x="222" y="117"/>
                        </a:lnTo>
                        <a:lnTo>
                          <a:pt x="222" y="78"/>
                        </a:lnTo>
                        <a:lnTo>
                          <a:pt x="270" y="78"/>
                        </a:lnTo>
                        <a:lnTo>
                          <a:pt x="280" y="78"/>
                        </a:lnTo>
                        <a:close/>
                        <a:moveTo>
                          <a:pt x="125" y="78"/>
                        </a:moveTo>
                        <a:lnTo>
                          <a:pt x="125" y="117"/>
                        </a:lnTo>
                        <a:lnTo>
                          <a:pt x="106" y="117"/>
                        </a:lnTo>
                        <a:lnTo>
                          <a:pt x="106" y="78"/>
                        </a:lnTo>
                        <a:lnTo>
                          <a:pt x="125" y="78"/>
                        </a:lnTo>
                        <a:close/>
                        <a:moveTo>
                          <a:pt x="144" y="78"/>
                        </a:moveTo>
                        <a:lnTo>
                          <a:pt x="164" y="78"/>
                        </a:lnTo>
                        <a:lnTo>
                          <a:pt x="164" y="117"/>
                        </a:lnTo>
                        <a:lnTo>
                          <a:pt x="144" y="117"/>
                        </a:lnTo>
                        <a:lnTo>
                          <a:pt x="144" y="78"/>
                        </a:lnTo>
                        <a:close/>
                        <a:moveTo>
                          <a:pt x="183" y="78"/>
                        </a:moveTo>
                        <a:lnTo>
                          <a:pt x="202" y="78"/>
                        </a:lnTo>
                        <a:lnTo>
                          <a:pt x="202" y="117"/>
                        </a:lnTo>
                        <a:lnTo>
                          <a:pt x="183" y="117"/>
                        </a:lnTo>
                        <a:lnTo>
                          <a:pt x="183" y="78"/>
                        </a:lnTo>
                        <a:close/>
                        <a:moveTo>
                          <a:pt x="72" y="19"/>
                        </a:moveTo>
                        <a:lnTo>
                          <a:pt x="236" y="19"/>
                        </a:lnTo>
                        <a:lnTo>
                          <a:pt x="251" y="58"/>
                        </a:lnTo>
                        <a:lnTo>
                          <a:pt x="57" y="58"/>
                        </a:lnTo>
                        <a:lnTo>
                          <a:pt x="72" y="19"/>
                        </a:lnTo>
                        <a:close/>
                        <a:moveTo>
                          <a:pt x="28" y="78"/>
                        </a:moveTo>
                        <a:lnTo>
                          <a:pt x="38" y="78"/>
                        </a:lnTo>
                        <a:lnTo>
                          <a:pt x="86" y="78"/>
                        </a:lnTo>
                        <a:lnTo>
                          <a:pt x="86" y="117"/>
                        </a:lnTo>
                        <a:lnTo>
                          <a:pt x="28" y="117"/>
                        </a:lnTo>
                        <a:lnTo>
                          <a:pt x="28" y="78"/>
                        </a:lnTo>
                        <a:close/>
                        <a:moveTo>
                          <a:pt x="289" y="156"/>
                        </a:moveTo>
                        <a:lnTo>
                          <a:pt x="19" y="156"/>
                        </a:lnTo>
                        <a:lnTo>
                          <a:pt x="19" y="137"/>
                        </a:lnTo>
                        <a:lnTo>
                          <a:pt x="289" y="137"/>
                        </a:lnTo>
                        <a:lnTo>
                          <a:pt x="289"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gradFill>
                        <a:gsLst>
                          <a:gs pos="1250">
                            <a:srgbClr val="505050"/>
                          </a:gs>
                          <a:gs pos="76000">
                            <a:srgbClr val="505050"/>
                          </a:gs>
                        </a:gsLst>
                        <a:lin ang="5400000" scaled="0"/>
                      </a:gradFill>
                    </a:endParaRPr>
                  </a:p>
                </p:txBody>
              </p:sp>
              <p:sp>
                <p:nvSpPr>
                  <p:cNvPr id="143" name="Oval 34"/>
                  <p:cNvSpPr>
                    <a:spLocks noChangeArrowheads="1"/>
                  </p:cNvSpPr>
                  <p:nvPr/>
                </p:nvSpPr>
                <p:spPr bwMode="auto">
                  <a:xfrm>
                    <a:off x="6675" y="2712"/>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gradFill>
                        <a:gsLst>
                          <a:gs pos="1250">
                            <a:srgbClr val="505050"/>
                          </a:gs>
                          <a:gs pos="76000">
                            <a:srgbClr val="505050"/>
                          </a:gs>
                        </a:gsLst>
                        <a:lin ang="5400000" scaled="0"/>
                      </a:gradFill>
                    </a:endParaRPr>
                  </a:p>
                </p:txBody>
              </p:sp>
              <p:sp>
                <p:nvSpPr>
                  <p:cNvPr id="144" name="Oval 35"/>
                  <p:cNvSpPr>
                    <a:spLocks noChangeArrowheads="1"/>
                  </p:cNvSpPr>
                  <p:nvPr/>
                </p:nvSpPr>
                <p:spPr bwMode="auto">
                  <a:xfrm>
                    <a:off x="6868" y="2712"/>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gradFill>
                        <a:gsLst>
                          <a:gs pos="1250">
                            <a:srgbClr val="505050"/>
                          </a:gs>
                          <a:gs pos="76000">
                            <a:srgbClr val="505050"/>
                          </a:gs>
                        </a:gsLst>
                        <a:lin ang="5400000" scaled="0"/>
                      </a:gradFill>
                    </a:endParaRPr>
                  </a:p>
                </p:txBody>
              </p:sp>
            </p:grpSp>
          </p:grpSp>
        </p:grpSp>
      </p:grpSp>
      <p:grpSp>
        <p:nvGrpSpPr>
          <p:cNvPr id="122" name="Group 121"/>
          <p:cNvGrpSpPr/>
          <p:nvPr/>
        </p:nvGrpSpPr>
        <p:grpSpPr>
          <a:xfrm>
            <a:off x="143348" y="5188048"/>
            <a:ext cx="803616" cy="803616"/>
            <a:chOff x="7410211" y="5077564"/>
            <a:chExt cx="1016000" cy="1016000"/>
          </a:xfrm>
        </p:grpSpPr>
        <p:sp>
          <p:nvSpPr>
            <p:cNvPr id="134" name="Oval 133"/>
            <p:cNvSpPr/>
            <p:nvPr/>
          </p:nvSpPr>
          <p:spPr bwMode="auto">
            <a:xfrm>
              <a:off x="7410211" y="5077564"/>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800" kern="0" dirty="0">
                <a:gradFill>
                  <a:gsLst>
                    <a:gs pos="1250">
                      <a:srgbClr val="505050"/>
                    </a:gs>
                    <a:gs pos="76000">
                      <a:srgbClr val="505050"/>
                    </a:gs>
                  </a:gsLst>
                  <a:lin ang="5400000" scaled="0"/>
                </a:gradFill>
              </a:endParaRPr>
            </a:p>
          </p:txBody>
        </p:sp>
        <p:sp>
          <p:nvSpPr>
            <p:cNvPr id="135" name="Freeform 39"/>
            <p:cNvSpPr>
              <a:spLocks noEditPoints="1"/>
            </p:cNvSpPr>
            <p:nvPr/>
          </p:nvSpPr>
          <p:spPr bwMode="auto">
            <a:xfrm>
              <a:off x="7704085" y="5383952"/>
              <a:ext cx="428252" cy="403224"/>
            </a:xfrm>
            <a:custGeom>
              <a:avLst/>
              <a:gdLst>
                <a:gd name="T0" fmla="*/ 88 w 128"/>
                <a:gd name="T1" fmla="*/ 0 h 120"/>
                <a:gd name="T2" fmla="*/ 64 w 128"/>
                <a:gd name="T3" fmla="*/ 8 h 120"/>
                <a:gd name="T4" fmla="*/ 40 w 128"/>
                <a:gd name="T5" fmla="*/ 0 h 120"/>
                <a:gd name="T6" fmla="*/ 12 w 128"/>
                <a:gd name="T7" fmla="*/ 12 h 120"/>
                <a:gd name="T8" fmla="*/ 0 w 128"/>
                <a:gd name="T9" fmla="*/ 40 h 120"/>
                <a:gd name="T10" fmla="*/ 12 w 128"/>
                <a:gd name="T11" fmla="*/ 68 h 120"/>
                <a:gd name="T12" fmla="*/ 64 w 128"/>
                <a:gd name="T13" fmla="*/ 120 h 120"/>
                <a:gd name="T14" fmla="*/ 116 w 128"/>
                <a:gd name="T15" fmla="*/ 68 h 120"/>
                <a:gd name="T16" fmla="*/ 128 w 128"/>
                <a:gd name="T17" fmla="*/ 40 h 120"/>
                <a:gd name="T18" fmla="*/ 116 w 128"/>
                <a:gd name="T19" fmla="*/ 12 h 120"/>
                <a:gd name="T20" fmla="*/ 88 w 128"/>
                <a:gd name="T21" fmla="*/ 0 h 120"/>
                <a:gd name="T22" fmla="*/ 19 w 128"/>
                <a:gd name="T23" fmla="*/ 64 h 120"/>
                <a:gd name="T24" fmla="*/ 30 w 128"/>
                <a:gd name="T25" fmla="*/ 64 h 120"/>
                <a:gd name="T26" fmla="*/ 36 w 128"/>
                <a:gd name="T27" fmla="*/ 58 h 120"/>
                <a:gd name="T28" fmla="*/ 64 w 128"/>
                <a:gd name="T29" fmla="*/ 86 h 120"/>
                <a:gd name="T30" fmla="*/ 96 w 128"/>
                <a:gd name="T31" fmla="*/ 54 h 120"/>
                <a:gd name="T32" fmla="*/ 106 w 128"/>
                <a:gd name="T33" fmla="*/ 64 h 120"/>
                <a:gd name="T34" fmla="*/ 109 w 128"/>
                <a:gd name="T35" fmla="*/ 64 h 120"/>
                <a:gd name="T36" fmla="*/ 64 w 128"/>
                <a:gd name="T37" fmla="*/ 109 h 120"/>
                <a:gd name="T38" fmla="*/ 19 w 128"/>
                <a:gd name="T39" fmla="*/ 64 h 120"/>
                <a:gd name="T40" fmla="*/ 116 w 128"/>
                <a:gd name="T41" fmla="*/ 56 h 120"/>
                <a:gd name="T42" fmla="*/ 110 w 128"/>
                <a:gd name="T43" fmla="*/ 56 h 120"/>
                <a:gd name="T44" fmla="*/ 96 w 128"/>
                <a:gd name="T45" fmla="*/ 43 h 120"/>
                <a:gd name="T46" fmla="*/ 64 w 128"/>
                <a:gd name="T47" fmla="*/ 75 h 120"/>
                <a:gd name="T48" fmla="*/ 36 w 128"/>
                <a:gd name="T49" fmla="*/ 47 h 120"/>
                <a:gd name="T50" fmla="*/ 26 w 128"/>
                <a:gd name="T51" fmla="*/ 56 h 120"/>
                <a:gd name="T52" fmla="*/ 12 w 128"/>
                <a:gd name="T53" fmla="*/ 56 h 120"/>
                <a:gd name="T54" fmla="*/ 8 w 128"/>
                <a:gd name="T55" fmla="*/ 40 h 120"/>
                <a:gd name="T56" fmla="*/ 17 w 128"/>
                <a:gd name="T57" fmla="*/ 18 h 120"/>
                <a:gd name="T58" fmla="*/ 40 w 128"/>
                <a:gd name="T59" fmla="*/ 8 h 120"/>
                <a:gd name="T60" fmla="*/ 61 w 128"/>
                <a:gd name="T61" fmla="*/ 16 h 120"/>
                <a:gd name="T62" fmla="*/ 64 w 128"/>
                <a:gd name="T63" fmla="*/ 19 h 120"/>
                <a:gd name="T64" fmla="*/ 67 w 128"/>
                <a:gd name="T65" fmla="*/ 16 h 120"/>
                <a:gd name="T66" fmla="*/ 88 w 128"/>
                <a:gd name="T67" fmla="*/ 8 h 120"/>
                <a:gd name="T68" fmla="*/ 111 w 128"/>
                <a:gd name="T69" fmla="*/ 18 h 120"/>
                <a:gd name="T70" fmla="*/ 120 w 128"/>
                <a:gd name="T71" fmla="*/ 40 h 120"/>
                <a:gd name="T72" fmla="*/ 116 w 128"/>
                <a:gd name="T73" fmla="*/ 5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0">
                  <a:moveTo>
                    <a:pt x="88" y="0"/>
                  </a:moveTo>
                  <a:cubicBezTo>
                    <a:pt x="79" y="0"/>
                    <a:pt x="71" y="3"/>
                    <a:pt x="64" y="8"/>
                  </a:cubicBezTo>
                  <a:cubicBezTo>
                    <a:pt x="57" y="3"/>
                    <a:pt x="49" y="0"/>
                    <a:pt x="40" y="0"/>
                  </a:cubicBezTo>
                  <a:cubicBezTo>
                    <a:pt x="29" y="0"/>
                    <a:pt x="19" y="4"/>
                    <a:pt x="12" y="12"/>
                  </a:cubicBezTo>
                  <a:cubicBezTo>
                    <a:pt x="4" y="19"/>
                    <a:pt x="0" y="30"/>
                    <a:pt x="0" y="40"/>
                  </a:cubicBezTo>
                  <a:cubicBezTo>
                    <a:pt x="0" y="51"/>
                    <a:pt x="4" y="61"/>
                    <a:pt x="12" y="68"/>
                  </a:cubicBezTo>
                  <a:cubicBezTo>
                    <a:pt x="64" y="120"/>
                    <a:pt x="64" y="120"/>
                    <a:pt x="64" y="120"/>
                  </a:cubicBezTo>
                  <a:cubicBezTo>
                    <a:pt x="116" y="68"/>
                    <a:pt x="116" y="68"/>
                    <a:pt x="116" y="68"/>
                  </a:cubicBezTo>
                  <a:cubicBezTo>
                    <a:pt x="124" y="61"/>
                    <a:pt x="128" y="51"/>
                    <a:pt x="128" y="40"/>
                  </a:cubicBezTo>
                  <a:cubicBezTo>
                    <a:pt x="128" y="30"/>
                    <a:pt x="124" y="19"/>
                    <a:pt x="116" y="12"/>
                  </a:cubicBezTo>
                  <a:cubicBezTo>
                    <a:pt x="109" y="4"/>
                    <a:pt x="99" y="0"/>
                    <a:pt x="88" y="0"/>
                  </a:cubicBezTo>
                  <a:moveTo>
                    <a:pt x="19" y="64"/>
                  </a:moveTo>
                  <a:cubicBezTo>
                    <a:pt x="30" y="64"/>
                    <a:pt x="30" y="64"/>
                    <a:pt x="30" y="64"/>
                  </a:cubicBezTo>
                  <a:cubicBezTo>
                    <a:pt x="36" y="58"/>
                    <a:pt x="36" y="58"/>
                    <a:pt x="36" y="58"/>
                  </a:cubicBezTo>
                  <a:cubicBezTo>
                    <a:pt x="64" y="86"/>
                    <a:pt x="64" y="86"/>
                    <a:pt x="64" y="86"/>
                  </a:cubicBezTo>
                  <a:cubicBezTo>
                    <a:pt x="96" y="54"/>
                    <a:pt x="96" y="54"/>
                    <a:pt x="96" y="54"/>
                  </a:cubicBezTo>
                  <a:cubicBezTo>
                    <a:pt x="106" y="64"/>
                    <a:pt x="106" y="64"/>
                    <a:pt x="106" y="64"/>
                  </a:cubicBezTo>
                  <a:cubicBezTo>
                    <a:pt x="109" y="64"/>
                    <a:pt x="109" y="64"/>
                    <a:pt x="109" y="64"/>
                  </a:cubicBezTo>
                  <a:cubicBezTo>
                    <a:pt x="64" y="109"/>
                    <a:pt x="64" y="109"/>
                    <a:pt x="64" y="109"/>
                  </a:cubicBezTo>
                  <a:lnTo>
                    <a:pt x="19" y="64"/>
                  </a:lnTo>
                  <a:close/>
                  <a:moveTo>
                    <a:pt x="116" y="56"/>
                  </a:moveTo>
                  <a:cubicBezTo>
                    <a:pt x="110" y="56"/>
                    <a:pt x="110" y="56"/>
                    <a:pt x="110" y="56"/>
                  </a:cubicBezTo>
                  <a:cubicBezTo>
                    <a:pt x="96" y="43"/>
                    <a:pt x="96" y="43"/>
                    <a:pt x="96" y="43"/>
                  </a:cubicBezTo>
                  <a:cubicBezTo>
                    <a:pt x="64" y="75"/>
                    <a:pt x="64" y="75"/>
                    <a:pt x="64" y="75"/>
                  </a:cubicBezTo>
                  <a:cubicBezTo>
                    <a:pt x="36" y="47"/>
                    <a:pt x="36" y="47"/>
                    <a:pt x="36" y="47"/>
                  </a:cubicBezTo>
                  <a:cubicBezTo>
                    <a:pt x="26" y="56"/>
                    <a:pt x="26" y="56"/>
                    <a:pt x="26" y="56"/>
                  </a:cubicBezTo>
                  <a:cubicBezTo>
                    <a:pt x="12" y="56"/>
                    <a:pt x="12" y="56"/>
                    <a:pt x="12" y="56"/>
                  </a:cubicBezTo>
                  <a:cubicBezTo>
                    <a:pt x="10" y="51"/>
                    <a:pt x="8" y="46"/>
                    <a:pt x="8" y="40"/>
                  </a:cubicBezTo>
                  <a:cubicBezTo>
                    <a:pt x="8" y="32"/>
                    <a:pt x="11" y="24"/>
                    <a:pt x="17" y="18"/>
                  </a:cubicBezTo>
                  <a:cubicBezTo>
                    <a:pt x="23" y="12"/>
                    <a:pt x="31" y="8"/>
                    <a:pt x="40" y="8"/>
                  </a:cubicBezTo>
                  <a:cubicBezTo>
                    <a:pt x="48" y="8"/>
                    <a:pt x="55" y="11"/>
                    <a:pt x="61" y="16"/>
                  </a:cubicBezTo>
                  <a:cubicBezTo>
                    <a:pt x="64" y="19"/>
                    <a:pt x="64" y="19"/>
                    <a:pt x="64" y="19"/>
                  </a:cubicBezTo>
                  <a:cubicBezTo>
                    <a:pt x="67" y="16"/>
                    <a:pt x="67" y="16"/>
                    <a:pt x="67" y="16"/>
                  </a:cubicBezTo>
                  <a:cubicBezTo>
                    <a:pt x="73" y="11"/>
                    <a:pt x="80" y="8"/>
                    <a:pt x="88" y="8"/>
                  </a:cubicBezTo>
                  <a:cubicBezTo>
                    <a:pt x="97" y="8"/>
                    <a:pt x="105" y="12"/>
                    <a:pt x="111" y="18"/>
                  </a:cubicBezTo>
                  <a:cubicBezTo>
                    <a:pt x="117" y="24"/>
                    <a:pt x="120" y="32"/>
                    <a:pt x="120" y="40"/>
                  </a:cubicBezTo>
                  <a:cubicBezTo>
                    <a:pt x="120" y="46"/>
                    <a:pt x="118" y="51"/>
                    <a:pt x="116" y="56"/>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gradFill>
                  <a:gsLst>
                    <a:gs pos="1250">
                      <a:srgbClr val="505050"/>
                    </a:gs>
                    <a:gs pos="76000">
                      <a:srgbClr val="505050"/>
                    </a:gs>
                  </a:gsLst>
                  <a:lin ang="5400000" scaled="0"/>
                </a:gradFill>
              </a:endParaRPr>
            </a:p>
          </p:txBody>
        </p:sp>
      </p:grpSp>
      <p:grpSp>
        <p:nvGrpSpPr>
          <p:cNvPr id="123" name="Group 122"/>
          <p:cNvGrpSpPr/>
          <p:nvPr/>
        </p:nvGrpSpPr>
        <p:grpSpPr>
          <a:xfrm>
            <a:off x="3897798" y="5188048"/>
            <a:ext cx="803616" cy="803616"/>
            <a:chOff x="6320325" y="3747236"/>
            <a:chExt cx="1016000" cy="1016000"/>
          </a:xfrm>
        </p:grpSpPr>
        <p:sp>
          <p:nvSpPr>
            <p:cNvPr id="130" name="Oval 129"/>
            <p:cNvSpPr/>
            <p:nvPr/>
          </p:nvSpPr>
          <p:spPr bwMode="auto">
            <a:xfrm>
              <a:off x="6320325" y="3747236"/>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800" kern="0" dirty="0">
                <a:gradFill>
                  <a:gsLst>
                    <a:gs pos="1250">
                      <a:srgbClr val="505050"/>
                    </a:gs>
                    <a:gs pos="76000">
                      <a:srgbClr val="505050"/>
                    </a:gs>
                  </a:gsLst>
                  <a:lin ang="5400000" scaled="0"/>
                </a:gradFill>
              </a:endParaRPr>
            </a:p>
          </p:txBody>
        </p:sp>
        <p:grpSp>
          <p:nvGrpSpPr>
            <p:cNvPr id="131" name="Group 42"/>
            <p:cNvGrpSpPr>
              <a:grpSpLocks noChangeAspect="1"/>
            </p:cNvGrpSpPr>
            <p:nvPr/>
          </p:nvGrpSpPr>
          <p:grpSpPr bwMode="auto">
            <a:xfrm>
              <a:off x="6634650" y="4061561"/>
              <a:ext cx="387350" cy="387350"/>
              <a:chOff x="4176" y="2543"/>
              <a:chExt cx="244" cy="244"/>
            </a:xfrm>
            <a:solidFill>
              <a:srgbClr val="FFFFFF"/>
            </a:solidFill>
          </p:grpSpPr>
          <p:sp>
            <p:nvSpPr>
              <p:cNvPr id="132" name="Freeform 43"/>
              <p:cNvSpPr>
                <a:spLocks/>
              </p:cNvSpPr>
              <p:nvPr/>
            </p:nvSpPr>
            <p:spPr bwMode="auto">
              <a:xfrm>
                <a:off x="4179" y="2546"/>
                <a:ext cx="197" cy="197"/>
              </a:xfrm>
              <a:custGeom>
                <a:avLst/>
                <a:gdLst>
                  <a:gd name="T0" fmla="*/ 62 w 81"/>
                  <a:gd name="T1" fmla="*/ 38 h 81"/>
                  <a:gd name="T2" fmla="*/ 81 w 81"/>
                  <a:gd name="T3" fmla="*/ 19 h 81"/>
                  <a:gd name="T4" fmla="*/ 62 w 81"/>
                  <a:gd name="T5" fmla="*/ 0 h 81"/>
                  <a:gd name="T6" fmla="*/ 56 w 81"/>
                  <a:gd name="T7" fmla="*/ 6 h 81"/>
                  <a:gd name="T8" fmla="*/ 65 w 81"/>
                  <a:gd name="T9" fmla="*/ 15 h 81"/>
                  <a:gd name="T10" fmla="*/ 51 w 81"/>
                  <a:gd name="T11" fmla="*/ 15 h 81"/>
                  <a:gd name="T12" fmla="*/ 15 w 81"/>
                  <a:gd name="T13" fmla="*/ 51 h 81"/>
                  <a:gd name="T14" fmla="*/ 15 w 81"/>
                  <a:gd name="T15" fmla="*/ 65 h 81"/>
                  <a:gd name="T16" fmla="*/ 6 w 81"/>
                  <a:gd name="T17" fmla="*/ 56 h 81"/>
                  <a:gd name="T18" fmla="*/ 0 w 81"/>
                  <a:gd name="T19" fmla="*/ 62 h 81"/>
                  <a:gd name="T20" fmla="*/ 19 w 81"/>
                  <a:gd name="T21" fmla="*/ 81 h 81"/>
                  <a:gd name="T22" fmla="*/ 38 w 81"/>
                  <a:gd name="T23" fmla="*/ 62 h 81"/>
                  <a:gd name="T24" fmla="*/ 32 w 81"/>
                  <a:gd name="T25" fmla="*/ 56 h 81"/>
                  <a:gd name="T26" fmla="*/ 23 w 81"/>
                  <a:gd name="T27" fmla="*/ 65 h 81"/>
                  <a:gd name="T28" fmla="*/ 23 w 81"/>
                  <a:gd name="T29" fmla="*/ 51 h 81"/>
                  <a:gd name="T30" fmla="*/ 51 w 81"/>
                  <a:gd name="T31" fmla="*/ 23 h 81"/>
                  <a:gd name="T32" fmla="*/ 65 w 81"/>
                  <a:gd name="T33" fmla="*/ 23 h 81"/>
                  <a:gd name="T34" fmla="*/ 56 w 81"/>
                  <a:gd name="T35" fmla="*/ 32 h 81"/>
                  <a:gd name="T36" fmla="*/ 62 w 81"/>
                  <a:gd name="T37" fmla="*/ 3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 h="81">
                    <a:moveTo>
                      <a:pt x="62" y="38"/>
                    </a:moveTo>
                    <a:cubicBezTo>
                      <a:pt x="81" y="19"/>
                      <a:pt x="81" y="19"/>
                      <a:pt x="81" y="19"/>
                    </a:cubicBezTo>
                    <a:cubicBezTo>
                      <a:pt x="62" y="0"/>
                      <a:pt x="62" y="0"/>
                      <a:pt x="62" y="0"/>
                    </a:cubicBezTo>
                    <a:cubicBezTo>
                      <a:pt x="56" y="6"/>
                      <a:pt x="56" y="6"/>
                      <a:pt x="56" y="6"/>
                    </a:cubicBezTo>
                    <a:cubicBezTo>
                      <a:pt x="65" y="15"/>
                      <a:pt x="65" y="15"/>
                      <a:pt x="65" y="15"/>
                    </a:cubicBezTo>
                    <a:cubicBezTo>
                      <a:pt x="51" y="15"/>
                      <a:pt x="51" y="15"/>
                      <a:pt x="51" y="15"/>
                    </a:cubicBezTo>
                    <a:cubicBezTo>
                      <a:pt x="31" y="15"/>
                      <a:pt x="15" y="31"/>
                      <a:pt x="15" y="51"/>
                    </a:cubicBezTo>
                    <a:cubicBezTo>
                      <a:pt x="15" y="65"/>
                      <a:pt x="15" y="65"/>
                      <a:pt x="15" y="65"/>
                    </a:cubicBezTo>
                    <a:cubicBezTo>
                      <a:pt x="6" y="56"/>
                      <a:pt x="6" y="56"/>
                      <a:pt x="6" y="56"/>
                    </a:cubicBezTo>
                    <a:cubicBezTo>
                      <a:pt x="0" y="62"/>
                      <a:pt x="0" y="62"/>
                      <a:pt x="0" y="62"/>
                    </a:cubicBezTo>
                    <a:cubicBezTo>
                      <a:pt x="19" y="81"/>
                      <a:pt x="19" y="81"/>
                      <a:pt x="19" y="81"/>
                    </a:cubicBezTo>
                    <a:cubicBezTo>
                      <a:pt x="38" y="62"/>
                      <a:pt x="38" y="62"/>
                      <a:pt x="38" y="62"/>
                    </a:cubicBezTo>
                    <a:cubicBezTo>
                      <a:pt x="32" y="56"/>
                      <a:pt x="32" y="56"/>
                      <a:pt x="32" y="56"/>
                    </a:cubicBezTo>
                    <a:cubicBezTo>
                      <a:pt x="23" y="65"/>
                      <a:pt x="23" y="65"/>
                      <a:pt x="23" y="65"/>
                    </a:cubicBezTo>
                    <a:cubicBezTo>
                      <a:pt x="23" y="51"/>
                      <a:pt x="23" y="51"/>
                      <a:pt x="23" y="51"/>
                    </a:cubicBezTo>
                    <a:cubicBezTo>
                      <a:pt x="23" y="36"/>
                      <a:pt x="36" y="23"/>
                      <a:pt x="51" y="23"/>
                    </a:cubicBezTo>
                    <a:cubicBezTo>
                      <a:pt x="65" y="23"/>
                      <a:pt x="65" y="23"/>
                      <a:pt x="65" y="23"/>
                    </a:cubicBezTo>
                    <a:cubicBezTo>
                      <a:pt x="56" y="32"/>
                      <a:pt x="56" y="32"/>
                      <a:pt x="56" y="32"/>
                    </a:cubicBezTo>
                    <a:lnTo>
                      <a:pt x="62"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gradFill>
                    <a:gsLst>
                      <a:gs pos="1250">
                        <a:srgbClr val="505050"/>
                      </a:gs>
                      <a:gs pos="76000">
                        <a:srgbClr val="505050"/>
                      </a:gs>
                    </a:gsLst>
                    <a:lin ang="5400000" scaled="0"/>
                  </a:gradFill>
                </a:endParaRPr>
              </a:p>
            </p:txBody>
          </p:sp>
          <p:sp>
            <p:nvSpPr>
              <p:cNvPr id="133" name="Freeform 44"/>
              <p:cNvSpPr>
                <a:spLocks noEditPoints="1"/>
              </p:cNvSpPr>
              <p:nvPr/>
            </p:nvSpPr>
            <p:spPr bwMode="auto">
              <a:xfrm>
                <a:off x="4176" y="2543"/>
                <a:ext cx="244" cy="244"/>
              </a:xfrm>
              <a:custGeom>
                <a:avLst/>
                <a:gdLst>
                  <a:gd name="T0" fmla="*/ 244 w 244"/>
                  <a:gd name="T1" fmla="*/ 0 h 244"/>
                  <a:gd name="T2" fmla="*/ 224 w 244"/>
                  <a:gd name="T3" fmla="*/ 0 h 244"/>
                  <a:gd name="T4" fmla="*/ 224 w 244"/>
                  <a:gd name="T5" fmla="*/ 166 h 244"/>
                  <a:gd name="T6" fmla="*/ 166 w 244"/>
                  <a:gd name="T7" fmla="*/ 166 h 244"/>
                  <a:gd name="T8" fmla="*/ 166 w 244"/>
                  <a:gd name="T9" fmla="*/ 224 h 244"/>
                  <a:gd name="T10" fmla="*/ 0 w 244"/>
                  <a:gd name="T11" fmla="*/ 224 h 244"/>
                  <a:gd name="T12" fmla="*/ 0 w 244"/>
                  <a:gd name="T13" fmla="*/ 244 h 244"/>
                  <a:gd name="T14" fmla="*/ 244 w 244"/>
                  <a:gd name="T15" fmla="*/ 244 h 244"/>
                  <a:gd name="T16" fmla="*/ 244 w 244"/>
                  <a:gd name="T17" fmla="*/ 0 h 244"/>
                  <a:gd name="T18" fmla="*/ 185 w 244"/>
                  <a:gd name="T19" fmla="*/ 224 h 244"/>
                  <a:gd name="T20" fmla="*/ 185 w 244"/>
                  <a:gd name="T21" fmla="*/ 185 h 244"/>
                  <a:gd name="T22" fmla="*/ 224 w 244"/>
                  <a:gd name="T23" fmla="*/ 185 h 244"/>
                  <a:gd name="T24" fmla="*/ 224 w 244"/>
                  <a:gd name="T25" fmla="*/ 224 h 244"/>
                  <a:gd name="T26" fmla="*/ 185 w 244"/>
                  <a:gd name="T27" fmla="*/ 22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244">
                    <a:moveTo>
                      <a:pt x="244" y="0"/>
                    </a:moveTo>
                    <a:lnTo>
                      <a:pt x="224" y="0"/>
                    </a:lnTo>
                    <a:lnTo>
                      <a:pt x="224" y="166"/>
                    </a:lnTo>
                    <a:lnTo>
                      <a:pt x="166" y="166"/>
                    </a:lnTo>
                    <a:lnTo>
                      <a:pt x="166" y="224"/>
                    </a:lnTo>
                    <a:lnTo>
                      <a:pt x="0" y="224"/>
                    </a:lnTo>
                    <a:lnTo>
                      <a:pt x="0" y="244"/>
                    </a:lnTo>
                    <a:lnTo>
                      <a:pt x="244" y="244"/>
                    </a:lnTo>
                    <a:lnTo>
                      <a:pt x="244" y="0"/>
                    </a:lnTo>
                    <a:close/>
                    <a:moveTo>
                      <a:pt x="185" y="224"/>
                    </a:moveTo>
                    <a:lnTo>
                      <a:pt x="185" y="185"/>
                    </a:lnTo>
                    <a:lnTo>
                      <a:pt x="224" y="185"/>
                    </a:lnTo>
                    <a:lnTo>
                      <a:pt x="224" y="224"/>
                    </a:lnTo>
                    <a:lnTo>
                      <a:pt x="185"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gradFill>
                    <a:gsLst>
                      <a:gs pos="1250">
                        <a:srgbClr val="505050"/>
                      </a:gs>
                      <a:gs pos="76000">
                        <a:srgbClr val="505050"/>
                      </a:gs>
                    </a:gsLst>
                    <a:lin ang="5400000" scaled="0"/>
                  </a:gradFill>
                </a:endParaRPr>
              </a:p>
            </p:txBody>
          </p:sp>
        </p:grpSp>
      </p:grpSp>
      <p:grpSp>
        <p:nvGrpSpPr>
          <p:cNvPr id="124" name="Group 123"/>
          <p:cNvGrpSpPr/>
          <p:nvPr/>
        </p:nvGrpSpPr>
        <p:grpSpPr>
          <a:xfrm>
            <a:off x="8251417" y="3992722"/>
            <a:ext cx="803616" cy="803616"/>
            <a:chOff x="6637894" y="2120048"/>
            <a:chExt cx="1016000" cy="1016000"/>
          </a:xfrm>
        </p:grpSpPr>
        <p:sp>
          <p:nvSpPr>
            <p:cNvPr id="125" name="Oval 124"/>
            <p:cNvSpPr/>
            <p:nvPr/>
          </p:nvSpPr>
          <p:spPr bwMode="auto">
            <a:xfrm>
              <a:off x="6637894" y="2120048"/>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800" kern="0" dirty="0">
                <a:gradFill>
                  <a:gsLst>
                    <a:gs pos="1250">
                      <a:srgbClr val="505050"/>
                    </a:gs>
                    <a:gs pos="76000">
                      <a:srgbClr val="505050"/>
                    </a:gs>
                  </a:gsLst>
                  <a:lin ang="5400000" scaled="0"/>
                </a:gradFill>
              </a:endParaRPr>
            </a:p>
          </p:txBody>
        </p:sp>
        <p:grpSp>
          <p:nvGrpSpPr>
            <p:cNvPr id="126" name="Group 47"/>
            <p:cNvGrpSpPr>
              <a:grpSpLocks noChangeAspect="1"/>
            </p:cNvGrpSpPr>
            <p:nvPr/>
          </p:nvGrpSpPr>
          <p:grpSpPr bwMode="auto">
            <a:xfrm>
              <a:off x="6921898" y="2447928"/>
              <a:ext cx="447992" cy="360240"/>
              <a:chOff x="4379" y="1525"/>
              <a:chExt cx="291" cy="234"/>
            </a:xfrm>
            <a:solidFill>
              <a:srgbClr val="FFFFFF"/>
            </a:solidFill>
          </p:grpSpPr>
          <p:sp>
            <p:nvSpPr>
              <p:cNvPr id="127" name="Freeform 48"/>
              <p:cNvSpPr>
                <a:spLocks noEditPoints="1"/>
              </p:cNvSpPr>
              <p:nvPr/>
            </p:nvSpPr>
            <p:spPr bwMode="auto">
              <a:xfrm>
                <a:off x="4379" y="1525"/>
                <a:ext cx="97" cy="234"/>
              </a:xfrm>
              <a:custGeom>
                <a:avLst/>
                <a:gdLst>
                  <a:gd name="T0" fmla="*/ 19 w 97"/>
                  <a:gd name="T1" fmla="*/ 234 h 234"/>
                  <a:gd name="T2" fmla="*/ 78 w 97"/>
                  <a:gd name="T3" fmla="*/ 234 h 234"/>
                  <a:gd name="T4" fmla="*/ 78 w 97"/>
                  <a:gd name="T5" fmla="*/ 195 h 234"/>
                  <a:gd name="T6" fmla="*/ 97 w 97"/>
                  <a:gd name="T7" fmla="*/ 195 h 234"/>
                  <a:gd name="T8" fmla="*/ 97 w 97"/>
                  <a:gd name="T9" fmla="*/ 176 h 234"/>
                  <a:gd name="T10" fmla="*/ 78 w 97"/>
                  <a:gd name="T11" fmla="*/ 176 h 234"/>
                  <a:gd name="T12" fmla="*/ 78 w 97"/>
                  <a:gd name="T13" fmla="*/ 0 h 234"/>
                  <a:gd name="T14" fmla="*/ 19 w 97"/>
                  <a:gd name="T15" fmla="*/ 0 h 234"/>
                  <a:gd name="T16" fmla="*/ 19 w 97"/>
                  <a:gd name="T17" fmla="*/ 176 h 234"/>
                  <a:gd name="T18" fmla="*/ 0 w 97"/>
                  <a:gd name="T19" fmla="*/ 176 h 234"/>
                  <a:gd name="T20" fmla="*/ 0 w 97"/>
                  <a:gd name="T21" fmla="*/ 195 h 234"/>
                  <a:gd name="T22" fmla="*/ 19 w 97"/>
                  <a:gd name="T23" fmla="*/ 195 h 234"/>
                  <a:gd name="T24" fmla="*/ 19 w 97"/>
                  <a:gd name="T25" fmla="*/ 234 h 234"/>
                  <a:gd name="T26" fmla="*/ 39 w 97"/>
                  <a:gd name="T27" fmla="*/ 20 h 234"/>
                  <a:gd name="T28" fmla="*/ 58 w 97"/>
                  <a:gd name="T29" fmla="*/ 20 h 234"/>
                  <a:gd name="T30" fmla="*/ 58 w 97"/>
                  <a:gd name="T31" fmla="*/ 176 h 234"/>
                  <a:gd name="T32" fmla="*/ 39 w 97"/>
                  <a:gd name="T33" fmla="*/ 176 h 234"/>
                  <a:gd name="T34" fmla="*/ 39 w 97"/>
                  <a:gd name="T35" fmla="*/ 20 h 234"/>
                  <a:gd name="T36" fmla="*/ 58 w 97"/>
                  <a:gd name="T37" fmla="*/ 195 h 234"/>
                  <a:gd name="T38" fmla="*/ 58 w 97"/>
                  <a:gd name="T39" fmla="*/ 215 h 234"/>
                  <a:gd name="T40" fmla="*/ 39 w 97"/>
                  <a:gd name="T41" fmla="*/ 215 h 234"/>
                  <a:gd name="T42" fmla="*/ 39 w 97"/>
                  <a:gd name="T43" fmla="*/ 195 h 234"/>
                  <a:gd name="T44" fmla="*/ 58 w 97"/>
                  <a:gd name="T45" fmla="*/ 19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7" h="234">
                    <a:moveTo>
                      <a:pt x="19" y="234"/>
                    </a:moveTo>
                    <a:lnTo>
                      <a:pt x="78" y="234"/>
                    </a:lnTo>
                    <a:lnTo>
                      <a:pt x="78" y="195"/>
                    </a:lnTo>
                    <a:lnTo>
                      <a:pt x="97" y="195"/>
                    </a:lnTo>
                    <a:lnTo>
                      <a:pt x="97" y="176"/>
                    </a:lnTo>
                    <a:lnTo>
                      <a:pt x="78" y="176"/>
                    </a:lnTo>
                    <a:lnTo>
                      <a:pt x="78" y="0"/>
                    </a:lnTo>
                    <a:lnTo>
                      <a:pt x="19" y="0"/>
                    </a:lnTo>
                    <a:lnTo>
                      <a:pt x="19" y="176"/>
                    </a:lnTo>
                    <a:lnTo>
                      <a:pt x="0" y="176"/>
                    </a:lnTo>
                    <a:lnTo>
                      <a:pt x="0" y="195"/>
                    </a:lnTo>
                    <a:lnTo>
                      <a:pt x="19" y="195"/>
                    </a:lnTo>
                    <a:lnTo>
                      <a:pt x="19" y="234"/>
                    </a:lnTo>
                    <a:close/>
                    <a:moveTo>
                      <a:pt x="39" y="20"/>
                    </a:moveTo>
                    <a:lnTo>
                      <a:pt x="58" y="20"/>
                    </a:lnTo>
                    <a:lnTo>
                      <a:pt x="58" y="176"/>
                    </a:lnTo>
                    <a:lnTo>
                      <a:pt x="39" y="176"/>
                    </a:lnTo>
                    <a:lnTo>
                      <a:pt x="39" y="20"/>
                    </a:lnTo>
                    <a:close/>
                    <a:moveTo>
                      <a:pt x="58" y="195"/>
                    </a:moveTo>
                    <a:lnTo>
                      <a:pt x="58" y="215"/>
                    </a:lnTo>
                    <a:lnTo>
                      <a:pt x="39" y="215"/>
                    </a:lnTo>
                    <a:lnTo>
                      <a:pt x="39" y="195"/>
                    </a:lnTo>
                    <a:lnTo>
                      <a:pt x="58"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gradFill>
                    <a:gsLst>
                      <a:gs pos="1250">
                        <a:srgbClr val="505050"/>
                      </a:gs>
                      <a:gs pos="76000">
                        <a:srgbClr val="505050"/>
                      </a:gs>
                    </a:gsLst>
                    <a:lin ang="5400000" scaled="0"/>
                  </a:gradFill>
                </a:endParaRPr>
              </a:p>
            </p:txBody>
          </p:sp>
          <p:sp>
            <p:nvSpPr>
              <p:cNvPr id="128" name="Freeform 49"/>
              <p:cNvSpPr>
                <a:spLocks noEditPoints="1"/>
              </p:cNvSpPr>
              <p:nvPr/>
            </p:nvSpPr>
            <p:spPr bwMode="auto">
              <a:xfrm>
                <a:off x="4476" y="1525"/>
                <a:ext cx="97" cy="234"/>
              </a:xfrm>
              <a:custGeom>
                <a:avLst/>
                <a:gdLst>
                  <a:gd name="T0" fmla="*/ 19 w 97"/>
                  <a:gd name="T1" fmla="*/ 234 h 234"/>
                  <a:gd name="T2" fmla="*/ 78 w 97"/>
                  <a:gd name="T3" fmla="*/ 234 h 234"/>
                  <a:gd name="T4" fmla="*/ 78 w 97"/>
                  <a:gd name="T5" fmla="*/ 127 h 234"/>
                  <a:gd name="T6" fmla="*/ 97 w 97"/>
                  <a:gd name="T7" fmla="*/ 127 h 234"/>
                  <a:gd name="T8" fmla="*/ 97 w 97"/>
                  <a:gd name="T9" fmla="*/ 107 h 234"/>
                  <a:gd name="T10" fmla="*/ 78 w 97"/>
                  <a:gd name="T11" fmla="*/ 107 h 234"/>
                  <a:gd name="T12" fmla="*/ 78 w 97"/>
                  <a:gd name="T13" fmla="*/ 0 h 234"/>
                  <a:gd name="T14" fmla="*/ 19 w 97"/>
                  <a:gd name="T15" fmla="*/ 0 h 234"/>
                  <a:gd name="T16" fmla="*/ 19 w 97"/>
                  <a:gd name="T17" fmla="*/ 107 h 234"/>
                  <a:gd name="T18" fmla="*/ 0 w 97"/>
                  <a:gd name="T19" fmla="*/ 107 h 234"/>
                  <a:gd name="T20" fmla="*/ 0 w 97"/>
                  <a:gd name="T21" fmla="*/ 127 h 234"/>
                  <a:gd name="T22" fmla="*/ 19 w 97"/>
                  <a:gd name="T23" fmla="*/ 127 h 234"/>
                  <a:gd name="T24" fmla="*/ 19 w 97"/>
                  <a:gd name="T25" fmla="*/ 234 h 234"/>
                  <a:gd name="T26" fmla="*/ 58 w 97"/>
                  <a:gd name="T27" fmla="*/ 215 h 234"/>
                  <a:gd name="T28" fmla="*/ 39 w 97"/>
                  <a:gd name="T29" fmla="*/ 215 h 234"/>
                  <a:gd name="T30" fmla="*/ 39 w 97"/>
                  <a:gd name="T31" fmla="*/ 127 h 234"/>
                  <a:gd name="T32" fmla="*/ 58 w 97"/>
                  <a:gd name="T33" fmla="*/ 127 h 234"/>
                  <a:gd name="T34" fmla="*/ 58 w 97"/>
                  <a:gd name="T35" fmla="*/ 215 h 234"/>
                  <a:gd name="T36" fmla="*/ 39 w 97"/>
                  <a:gd name="T37" fmla="*/ 20 h 234"/>
                  <a:gd name="T38" fmla="*/ 58 w 97"/>
                  <a:gd name="T39" fmla="*/ 20 h 234"/>
                  <a:gd name="T40" fmla="*/ 58 w 97"/>
                  <a:gd name="T41" fmla="*/ 107 h 234"/>
                  <a:gd name="T42" fmla="*/ 39 w 97"/>
                  <a:gd name="T43" fmla="*/ 107 h 234"/>
                  <a:gd name="T44" fmla="*/ 39 w 97"/>
                  <a:gd name="T45" fmla="*/ 2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7" h="234">
                    <a:moveTo>
                      <a:pt x="19" y="234"/>
                    </a:moveTo>
                    <a:lnTo>
                      <a:pt x="78" y="234"/>
                    </a:lnTo>
                    <a:lnTo>
                      <a:pt x="78" y="127"/>
                    </a:lnTo>
                    <a:lnTo>
                      <a:pt x="97" y="127"/>
                    </a:lnTo>
                    <a:lnTo>
                      <a:pt x="97" y="107"/>
                    </a:lnTo>
                    <a:lnTo>
                      <a:pt x="78" y="107"/>
                    </a:lnTo>
                    <a:lnTo>
                      <a:pt x="78" y="0"/>
                    </a:lnTo>
                    <a:lnTo>
                      <a:pt x="19" y="0"/>
                    </a:lnTo>
                    <a:lnTo>
                      <a:pt x="19" y="107"/>
                    </a:lnTo>
                    <a:lnTo>
                      <a:pt x="0" y="107"/>
                    </a:lnTo>
                    <a:lnTo>
                      <a:pt x="0" y="127"/>
                    </a:lnTo>
                    <a:lnTo>
                      <a:pt x="19" y="127"/>
                    </a:lnTo>
                    <a:lnTo>
                      <a:pt x="19" y="234"/>
                    </a:lnTo>
                    <a:close/>
                    <a:moveTo>
                      <a:pt x="58" y="215"/>
                    </a:moveTo>
                    <a:lnTo>
                      <a:pt x="39" y="215"/>
                    </a:lnTo>
                    <a:lnTo>
                      <a:pt x="39" y="127"/>
                    </a:lnTo>
                    <a:lnTo>
                      <a:pt x="58" y="127"/>
                    </a:lnTo>
                    <a:lnTo>
                      <a:pt x="58" y="215"/>
                    </a:lnTo>
                    <a:close/>
                    <a:moveTo>
                      <a:pt x="39" y="20"/>
                    </a:moveTo>
                    <a:lnTo>
                      <a:pt x="58" y="20"/>
                    </a:lnTo>
                    <a:lnTo>
                      <a:pt x="58" y="107"/>
                    </a:lnTo>
                    <a:lnTo>
                      <a:pt x="39" y="107"/>
                    </a:lnTo>
                    <a:lnTo>
                      <a:pt x="39"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gradFill>
                    <a:gsLst>
                      <a:gs pos="1250">
                        <a:srgbClr val="505050"/>
                      </a:gs>
                      <a:gs pos="76000">
                        <a:srgbClr val="505050"/>
                      </a:gs>
                    </a:gsLst>
                    <a:lin ang="5400000" scaled="0"/>
                  </a:gradFill>
                </a:endParaRPr>
              </a:p>
            </p:txBody>
          </p:sp>
          <p:sp>
            <p:nvSpPr>
              <p:cNvPr id="129" name="Freeform 50"/>
              <p:cNvSpPr>
                <a:spLocks noEditPoints="1"/>
              </p:cNvSpPr>
              <p:nvPr/>
            </p:nvSpPr>
            <p:spPr bwMode="auto">
              <a:xfrm>
                <a:off x="4573" y="1525"/>
                <a:ext cx="97" cy="234"/>
              </a:xfrm>
              <a:custGeom>
                <a:avLst/>
                <a:gdLst>
                  <a:gd name="T0" fmla="*/ 97 w 97"/>
                  <a:gd name="T1" fmla="*/ 39 h 234"/>
                  <a:gd name="T2" fmla="*/ 78 w 97"/>
                  <a:gd name="T3" fmla="*/ 39 h 234"/>
                  <a:gd name="T4" fmla="*/ 78 w 97"/>
                  <a:gd name="T5" fmla="*/ 0 h 234"/>
                  <a:gd name="T6" fmla="*/ 19 w 97"/>
                  <a:gd name="T7" fmla="*/ 0 h 234"/>
                  <a:gd name="T8" fmla="*/ 19 w 97"/>
                  <a:gd name="T9" fmla="*/ 39 h 234"/>
                  <a:gd name="T10" fmla="*/ 0 w 97"/>
                  <a:gd name="T11" fmla="*/ 39 h 234"/>
                  <a:gd name="T12" fmla="*/ 0 w 97"/>
                  <a:gd name="T13" fmla="*/ 59 h 234"/>
                  <a:gd name="T14" fmla="*/ 19 w 97"/>
                  <a:gd name="T15" fmla="*/ 59 h 234"/>
                  <a:gd name="T16" fmla="*/ 19 w 97"/>
                  <a:gd name="T17" fmla="*/ 234 h 234"/>
                  <a:gd name="T18" fmla="*/ 78 w 97"/>
                  <a:gd name="T19" fmla="*/ 234 h 234"/>
                  <a:gd name="T20" fmla="*/ 78 w 97"/>
                  <a:gd name="T21" fmla="*/ 59 h 234"/>
                  <a:gd name="T22" fmla="*/ 97 w 97"/>
                  <a:gd name="T23" fmla="*/ 59 h 234"/>
                  <a:gd name="T24" fmla="*/ 97 w 97"/>
                  <a:gd name="T25" fmla="*/ 39 h 234"/>
                  <a:gd name="T26" fmla="*/ 39 w 97"/>
                  <a:gd name="T27" fmla="*/ 20 h 234"/>
                  <a:gd name="T28" fmla="*/ 58 w 97"/>
                  <a:gd name="T29" fmla="*/ 20 h 234"/>
                  <a:gd name="T30" fmla="*/ 58 w 97"/>
                  <a:gd name="T31" fmla="*/ 39 h 234"/>
                  <a:gd name="T32" fmla="*/ 39 w 97"/>
                  <a:gd name="T33" fmla="*/ 39 h 234"/>
                  <a:gd name="T34" fmla="*/ 39 w 97"/>
                  <a:gd name="T35" fmla="*/ 20 h 234"/>
                  <a:gd name="T36" fmla="*/ 58 w 97"/>
                  <a:gd name="T37" fmla="*/ 215 h 234"/>
                  <a:gd name="T38" fmla="*/ 39 w 97"/>
                  <a:gd name="T39" fmla="*/ 215 h 234"/>
                  <a:gd name="T40" fmla="*/ 39 w 97"/>
                  <a:gd name="T41" fmla="*/ 59 h 234"/>
                  <a:gd name="T42" fmla="*/ 58 w 97"/>
                  <a:gd name="T43" fmla="*/ 59 h 234"/>
                  <a:gd name="T44" fmla="*/ 58 w 97"/>
                  <a:gd name="T45"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7" h="234">
                    <a:moveTo>
                      <a:pt x="97" y="39"/>
                    </a:moveTo>
                    <a:lnTo>
                      <a:pt x="78" y="39"/>
                    </a:lnTo>
                    <a:lnTo>
                      <a:pt x="78" y="0"/>
                    </a:lnTo>
                    <a:lnTo>
                      <a:pt x="19" y="0"/>
                    </a:lnTo>
                    <a:lnTo>
                      <a:pt x="19" y="39"/>
                    </a:lnTo>
                    <a:lnTo>
                      <a:pt x="0" y="39"/>
                    </a:lnTo>
                    <a:lnTo>
                      <a:pt x="0" y="59"/>
                    </a:lnTo>
                    <a:lnTo>
                      <a:pt x="19" y="59"/>
                    </a:lnTo>
                    <a:lnTo>
                      <a:pt x="19" y="234"/>
                    </a:lnTo>
                    <a:lnTo>
                      <a:pt x="78" y="234"/>
                    </a:lnTo>
                    <a:lnTo>
                      <a:pt x="78" y="59"/>
                    </a:lnTo>
                    <a:lnTo>
                      <a:pt x="97" y="59"/>
                    </a:lnTo>
                    <a:lnTo>
                      <a:pt x="97" y="39"/>
                    </a:lnTo>
                    <a:close/>
                    <a:moveTo>
                      <a:pt x="39" y="20"/>
                    </a:moveTo>
                    <a:lnTo>
                      <a:pt x="58" y="20"/>
                    </a:lnTo>
                    <a:lnTo>
                      <a:pt x="58" y="39"/>
                    </a:lnTo>
                    <a:lnTo>
                      <a:pt x="39" y="39"/>
                    </a:lnTo>
                    <a:lnTo>
                      <a:pt x="39" y="20"/>
                    </a:lnTo>
                    <a:close/>
                    <a:moveTo>
                      <a:pt x="58" y="215"/>
                    </a:moveTo>
                    <a:lnTo>
                      <a:pt x="39" y="215"/>
                    </a:lnTo>
                    <a:lnTo>
                      <a:pt x="39" y="59"/>
                    </a:lnTo>
                    <a:lnTo>
                      <a:pt x="58" y="59"/>
                    </a:lnTo>
                    <a:lnTo>
                      <a:pt x="58" y="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gradFill>
                    <a:gsLst>
                      <a:gs pos="1250">
                        <a:srgbClr val="505050"/>
                      </a:gs>
                      <a:gs pos="76000">
                        <a:srgbClr val="505050"/>
                      </a:gs>
                    </a:gsLst>
                    <a:lin ang="5400000" scaled="0"/>
                  </a:gradFill>
                </a:endParaRPr>
              </a:p>
            </p:txBody>
          </p:sp>
        </p:grpSp>
      </p:grpSp>
      <p:grpSp>
        <p:nvGrpSpPr>
          <p:cNvPr id="106" name="Group 105"/>
          <p:cNvGrpSpPr/>
          <p:nvPr/>
        </p:nvGrpSpPr>
        <p:grpSpPr>
          <a:xfrm>
            <a:off x="275483" y="1332453"/>
            <a:ext cx="5082997" cy="1223962"/>
            <a:chOff x="2673185" y="1454808"/>
            <a:chExt cx="4978426" cy="1139074"/>
          </a:xfrm>
        </p:grpSpPr>
        <p:sp>
          <p:nvSpPr>
            <p:cNvPr id="107" name="Rectangle 106"/>
            <p:cNvSpPr/>
            <p:nvPr/>
          </p:nvSpPr>
          <p:spPr>
            <a:xfrm>
              <a:off x="2673185" y="1454808"/>
              <a:ext cx="2406282" cy="1139074"/>
            </a:xfrm>
            <a:prstGeom prst="rect">
              <a:avLst/>
            </a:prstGeom>
          </p:spPr>
          <p:txBody>
            <a:bodyPr wrap="square">
              <a:spAutoFit/>
            </a:bodyPr>
            <a:lstStyle/>
            <a:p>
              <a:pPr defTabSz="914224">
                <a:lnSpc>
                  <a:spcPct val="90000"/>
                </a:lnSpc>
                <a:defRPr/>
              </a:pPr>
              <a:r>
                <a:rPr lang="en-US" sz="7998" kern="0" dirty="0">
                  <a:gradFill>
                    <a:gsLst>
                      <a:gs pos="1250">
                        <a:srgbClr val="0078D7"/>
                      </a:gs>
                      <a:gs pos="76000">
                        <a:srgbClr val="0078D7"/>
                      </a:gs>
                    </a:gsLst>
                    <a:lin ang="5400000" scaled="0"/>
                  </a:gradFill>
                  <a:latin typeface="Segoe UI Light"/>
                </a:rPr>
                <a:t>75%</a:t>
              </a:r>
              <a:endParaRPr lang="en-US" sz="3199" kern="0" dirty="0">
                <a:gradFill>
                  <a:gsLst>
                    <a:gs pos="1250">
                      <a:srgbClr val="0078D7"/>
                    </a:gs>
                    <a:gs pos="76000">
                      <a:srgbClr val="0078D7"/>
                    </a:gs>
                  </a:gsLst>
                  <a:lin ang="5400000" scaled="0"/>
                </a:gradFill>
                <a:cs typeface="Segoe UI" panose="020B0502040204020203" pitchFamily="34" charset="0"/>
              </a:endParaRPr>
            </a:p>
          </p:txBody>
        </p:sp>
        <p:sp>
          <p:nvSpPr>
            <p:cNvPr id="108" name="Rectangle 107"/>
            <p:cNvSpPr/>
            <p:nvPr/>
          </p:nvSpPr>
          <p:spPr>
            <a:xfrm>
              <a:off x="4666335" y="1540724"/>
              <a:ext cx="2985276" cy="928496"/>
            </a:xfrm>
            <a:prstGeom prst="rect">
              <a:avLst/>
            </a:prstGeom>
          </p:spPr>
          <p:txBody>
            <a:bodyPr wrap="square">
              <a:spAutoFit/>
            </a:bodyPr>
            <a:lstStyle/>
            <a:p>
              <a:pPr defTabSz="914224">
                <a:lnSpc>
                  <a:spcPct val="90000"/>
                </a:lnSpc>
                <a:defRPr/>
              </a:pPr>
              <a:r>
                <a:rPr lang="en-US" sz="1599" kern="0" dirty="0">
                  <a:gradFill>
                    <a:gsLst>
                      <a:gs pos="1250">
                        <a:srgbClr val="505050"/>
                      </a:gs>
                      <a:gs pos="76000">
                        <a:srgbClr val="505050"/>
                      </a:gs>
                    </a:gsLst>
                    <a:lin ang="5400000" scaled="0"/>
                  </a:gradFill>
                </a:rPr>
                <a:t>of the cars shipped globally by </a:t>
              </a:r>
              <a:r>
                <a:rPr lang="en-US" sz="1599" b="1" kern="0" dirty="0">
                  <a:gradFill>
                    <a:gsLst>
                      <a:gs pos="1250">
                        <a:srgbClr val="505050"/>
                      </a:gs>
                      <a:gs pos="76000">
                        <a:srgbClr val="505050"/>
                      </a:gs>
                    </a:gsLst>
                    <a:lin ang="5400000" scaled="0"/>
                  </a:gradFill>
                </a:rPr>
                <a:t>2020</a:t>
              </a:r>
              <a:r>
                <a:rPr lang="en-US" sz="1599" kern="0" dirty="0">
                  <a:gradFill>
                    <a:gsLst>
                      <a:gs pos="1250">
                        <a:srgbClr val="505050"/>
                      </a:gs>
                      <a:gs pos="76000">
                        <a:srgbClr val="505050"/>
                      </a:gs>
                    </a:gsLst>
                    <a:lin ang="5400000" scaled="0"/>
                  </a:gradFill>
                </a:rPr>
                <a:t> will be built with the necessary hardware to connect to the Internet</a:t>
              </a:r>
            </a:p>
          </p:txBody>
        </p:sp>
      </p:grpSp>
      <p:sp>
        <p:nvSpPr>
          <p:cNvPr id="2" name="TextBox 1"/>
          <p:cNvSpPr txBox="1"/>
          <p:nvPr/>
        </p:nvSpPr>
        <p:spPr>
          <a:xfrm>
            <a:off x="259829" y="2774019"/>
            <a:ext cx="6707844" cy="747314"/>
          </a:xfrm>
          <a:prstGeom prst="rect">
            <a:avLst/>
          </a:prstGeom>
          <a:noFill/>
        </p:spPr>
        <p:txBody>
          <a:bodyPr wrap="none" lIns="182854" tIns="146283" rIns="182854" bIns="146283" rtlCol="0">
            <a:spAutoFit/>
          </a:bodyPr>
          <a:lstStyle/>
          <a:p>
            <a:pPr defTabSz="914224">
              <a:lnSpc>
                <a:spcPct val="90000"/>
              </a:lnSpc>
              <a:spcAft>
                <a:spcPts val="600"/>
              </a:spcAft>
            </a:pPr>
            <a:r>
              <a:rPr lang="en-US" sz="3199" kern="0" dirty="0">
                <a:gradFill>
                  <a:gsLst>
                    <a:gs pos="2917">
                      <a:srgbClr val="505050"/>
                    </a:gs>
                    <a:gs pos="30000">
                      <a:srgbClr val="505050"/>
                    </a:gs>
                  </a:gsLst>
                  <a:lin ang="5400000" scaled="0"/>
                </a:gradFill>
              </a:rPr>
              <a:t>So what can we do with that data?</a:t>
            </a:r>
          </a:p>
        </p:txBody>
      </p:sp>
      <p:sp>
        <p:nvSpPr>
          <p:cNvPr id="71" name="TextBox 70"/>
          <p:cNvSpPr txBox="1"/>
          <p:nvPr/>
        </p:nvSpPr>
        <p:spPr>
          <a:xfrm>
            <a:off x="9011428" y="2692192"/>
            <a:ext cx="3145365" cy="1079921"/>
          </a:xfrm>
          <a:prstGeom prst="rect">
            <a:avLst/>
          </a:prstGeom>
          <a:noFill/>
        </p:spPr>
        <p:txBody>
          <a:bodyPr wrap="none" lIns="182854" tIns="146283" rIns="182854" bIns="146283" rtlCol="0">
            <a:spAutoFit/>
          </a:bodyPr>
          <a:lstStyle/>
          <a:p>
            <a:pPr defTabSz="914224">
              <a:lnSpc>
                <a:spcPct val="90000"/>
              </a:lnSpc>
              <a:spcAft>
                <a:spcPts val="600"/>
              </a:spcAft>
            </a:pPr>
            <a:r>
              <a:rPr lang="en-US" sz="1800" kern="0" dirty="0">
                <a:gradFill>
                  <a:gsLst>
                    <a:gs pos="2917">
                      <a:srgbClr val="505050"/>
                    </a:gs>
                    <a:gs pos="30000">
                      <a:srgbClr val="505050"/>
                    </a:gs>
                  </a:gsLst>
                  <a:lin ang="5400000" scaled="0"/>
                </a:gradFill>
              </a:rPr>
              <a:t>Vehicle diagnostic</a:t>
            </a:r>
          </a:p>
          <a:p>
            <a:pPr defTabSz="914224">
              <a:lnSpc>
                <a:spcPct val="90000"/>
              </a:lnSpc>
              <a:spcAft>
                <a:spcPts val="600"/>
              </a:spcAft>
            </a:pPr>
            <a:r>
              <a:rPr lang="en-US" sz="1599" i="1" kern="0" dirty="0">
                <a:solidFill>
                  <a:schemeClr val="accent1"/>
                </a:solidFill>
              </a:rPr>
              <a:t>What parts need maintenance </a:t>
            </a:r>
            <a:br>
              <a:rPr lang="en-US" sz="1599" i="1" kern="0" dirty="0">
                <a:solidFill>
                  <a:schemeClr val="accent1"/>
                </a:solidFill>
              </a:rPr>
            </a:br>
            <a:r>
              <a:rPr lang="en-US" sz="1599" i="1" kern="0" dirty="0">
                <a:solidFill>
                  <a:schemeClr val="accent1"/>
                </a:solidFill>
              </a:rPr>
              <a:t>first on all Ford F-150’s sold?</a:t>
            </a:r>
          </a:p>
        </p:txBody>
      </p:sp>
      <p:sp>
        <p:nvSpPr>
          <p:cNvPr id="72" name="TextBox 71"/>
          <p:cNvSpPr txBox="1"/>
          <p:nvPr/>
        </p:nvSpPr>
        <p:spPr>
          <a:xfrm>
            <a:off x="9011427" y="5088943"/>
            <a:ext cx="3326840" cy="1079921"/>
          </a:xfrm>
          <a:prstGeom prst="rect">
            <a:avLst/>
          </a:prstGeom>
          <a:noFill/>
        </p:spPr>
        <p:txBody>
          <a:bodyPr wrap="none" lIns="182854" tIns="146283" rIns="182854" bIns="146283" rtlCol="0">
            <a:spAutoFit/>
          </a:bodyPr>
          <a:lstStyle/>
          <a:p>
            <a:pPr defTabSz="914224">
              <a:lnSpc>
                <a:spcPct val="90000"/>
              </a:lnSpc>
              <a:spcAft>
                <a:spcPts val="600"/>
              </a:spcAft>
            </a:pPr>
            <a:r>
              <a:rPr lang="en-US" sz="1800" kern="0" dirty="0">
                <a:gradFill>
                  <a:gsLst>
                    <a:gs pos="2917">
                      <a:srgbClr val="505050"/>
                    </a:gs>
                    <a:gs pos="30000">
                      <a:srgbClr val="505050"/>
                    </a:gs>
                  </a:gsLst>
                  <a:lin ang="5400000" scaled="0"/>
                </a:gradFill>
              </a:rPr>
              <a:t>Usage-based insurance</a:t>
            </a:r>
          </a:p>
          <a:p>
            <a:pPr defTabSz="914224">
              <a:lnSpc>
                <a:spcPct val="90000"/>
              </a:lnSpc>
              <a:spcAft>
                <a:spcPts val="600"/>
              </a:spcAft>
            </a:pPr>
            <a:r>
              <a:rPr lang="en-US" sz="1599" i="1" kern="0" dirty="0">
                <a:solidFill>
                  <a:schemeClr val="accent1"/>
                </a:solidFill>
              </a:rPr>
              <a:t>Are there any vehicles below the </a:t>
            </a:r>
            <a:br>
              <a:rPr lang="en-US" sz="1599" i="1" kern="0" dirty="0">
                <a:solidFill>
                  <a:schemeClr val="accent1"/>
                </a:solidFill>
              </a:rPr>
            </a:br>
            <a:r>
              <a:rPr lang="en-US" sz="1599" i="1" kern="0" dirty="0">
                <a:solidFill>
                  <a:schemeClr val="accent1"/>
                </a:solidFill>
              </a:rPr>
              <a:t>insurance price break threshold?</a:t>
            </a:r>
          </a:p>
        </p:txBody>
      </p:sp>
      <p:sp>
        <p:nvSpPr>
          <p:cNvPr id="74" name="TextBox 73"/>
          <p:cNvSpPr txBox="1"/>
          <p:nvPr/>
        </p:nvSpPr>
        <p:spPr>
          <a:xfrm>
            <a:off x="4583205" y="3862153"/>
            <a:ext cx="3549189" cy="1079921"/>
          </a:xfrm>
          <a:prstGeom prst="rect">
            <a:avLst/>
          </a:prstGeom>
          <a:noFill/>
        </p:spPr>
        <p:txBody>
          <a:bodyPr wrap="none" lIns="182854" tIns="146283" rIns="182854" bIns="146283" rtlCol="0">
            <a:spAutoFit/>
          </a:bodyPr>
          <a:lstStyle/>
          <a:p>
            <a:pPr defTabSz="914224">
              <a:lnSpc>
                <a:spcPct val="90000"/>
              </a:lnSpc>
              <a:spcAft>
                <a:spcPts val="600"/>
              </a:spcAft>
            </a:pPr>
            <a:r>
              <a:rPr lang="en-US" sz="1800" kern="0" dirty="0">
                <a:gradFill>
                  <a:gsLst>
                    <a:gs pos="2917">
                      <a:srgbClr val="505050"/>
                    </a:gs>
                    <a:gs pos="30000">
                      <a:srgbClr val="505050"/>
                    </a:gs>
                  </a:gsLst>
                  <a:lin ang="5400000" scaled="0"/>
                </a:gradFill>
              </a:rPr>
              <a:t>Fleet management</a:t>
            </a:r>
          </a:p>
          <a:p>
            <a:pPr defTabSz="914224">
              <a:lnSpc>
                <a:spcPct val="90000"/>
              </a:lnSpc>
              <a:spcAft>
                <a:spcPts val="600"/>
              </a:spcAft>
            </a:pPr>
            <a:r>
              <a:rPr lang="en-US" sz="1599" i="1" kern="0" dirty="0">
                <a:solidFill>
                  <a:schemeClr val="accent1"/>
                </a:solidFill>
              </a:rPr>
              <a:t>Show me the location of all </a:t>
            </a:r>
            <a:br>
              <a:rPr lang="en-US" sz="1599" i="1" kern="0" dirty="0">
                <a:solidFill>
                  <a:schemeClr val="accent1"/>
                </a:solidFill>
              </a:rPr>
            </a:br>
            <a:r>
              <a:rPr lang="en-US" sz="1599" i="1" kern="0" dirty="0">
                <a:solidFill>
                  <a:schemeClr val="accent1"/>
                </a:solidFill>
              </a:rPr>
              <a:t>vehicles within 50mi of my location</a:t>
            </a:r>
          </a:p>
        </p:txBody>
      </p:sp>
      <p:sp>
        <p:nvSpPr>
          <p:cNvPr id="75" name="TextBox 74"/>
          <p:cNvSpPr txBox="1"/>
          <p:nvPr/>
        </p:nvSpPr>
        <p:spPr>
          <a:xfrm>
            <a:off x="903743" y="3959087"/>
            <a:ext cx="1409086" cy="882424"/>
          </a:xfrm>
          <a:prstGeom prst="rect">
            <a:avLst/>
          </a:prstGeom>
          <a:noFill/>
        </p:spPr>
        <p:txBody>
          <a:bodyPr wrap="none" lIns="182854" tIns="146283" rIns="182854" bIns="146283" rtlCol="0">
            <a:spAutoFit/>
          </a:bodyPr>
          <a:lstStyle/>
          <a:p>
            <a:pPr defTabSz="914224">
              <a:lnSpc>
                <a:spcPct val="90000"/>
              </a:lnSpc>
              <a:spcAft>
                <a:spcPts val="600"/>
              </a:spcAft>
            </a:pPr>
            <a:r>
              <a:rPr lang="en-US" sz="1800" kern="0" dirty="0">
                <a:gradFill>
                  <a:gsLst>
                    <a:gs pos="2917">
                      <a:srgbClr val="505050"/>
                    </a:gs>
                    <a:gs pos="30000">
                      <a:srgbClr val="505050"/>
                    </a:gs>
                  </a:gsLst>
                  <a:lin ang="5400000" scaled="0"/>
                </a:gradFill>
              </a:rPr>
              <a:t>Roadside </a:t>
            </a:r>
          </a:p>
          <a:p>
            <a:pPr defTabSz="914224">
              <a:lnSpc>
                <a:spcPct val="90000"/>
              </a:lnSpc>
              <a:spcAft>
                <a:spcPts val="600"/>
              </a:spcAft>
            </a:pPr>
            <a:r>
              <a:rPr lang="en-US" sz="1800" kern="0" dirty="0">
                <a:gradFill>
                  <a:gsLst>
                    <a:gs pos="2917">
                      <a:srgbClr val="505050"/>
                    </a:gs>
                    <a:gs pos="30000">
                      <a:srgbClr val="505050"/>
                    </a:gs>
                  </a:gsLst>
                  <a:lin ang="5400000" scaled="0"/>
                </a:gradFill>
              </a:rPr>
              <a:t>assistance</a:t>
            </a:r>
          </a:p>
        </p:txBody>
      </p:sp>
      <p:sp>
        <p:nvSpPr>
          <p:cNvPr id="76" name="TextBox 75"/>
          <p:cNvSpPr txBox="1"/>
          <p:nvPr/>
        </p:nvSpPr>
        <p:spPr>
          <a:xfrm>
            <a:off x="903744" y="5088943"/>
            <a:ext cx="3133920" cy="1079921"/>
          </a:xfrm>
          <a:prstGeom prst="rect">
            <a:avLst/>
          </a:prstGeom>
          <a:noFill/>
        </p:spPr>
        <p:txBody>
          <a:bodyPr wrap="none" lIns="182854" tIns="146283" rIns="182854" bIns="146283" rtlCol="0">
            <a:spAutoFit/>
          </a:bodyPr>
          <a:lstStyle/>
          <a:p>
            <a:pPr defTabSz="914224">
              <a:lnSpc>
                <a:spcPct val="90000"/>
              </a:lnSpc>
              <a:spcAft>
                <a:spcPts val="600"/>
              </a:spcAft>
            </a:pPr>
            <a:r>
              <a:rPr lang="en-US" sz="1800" kern="0" dirty="0">
                <a:gradFill>
                  <a:gsLst>
                    <a:gs pos="2917">
                      <a:srgbClr val="505050"/>
                    </a:gs>
                    <a:gs pos="30000">
                      <a:srgbClr val="505050"/>
                    </a:gs>
                  </a:gsLst>
                  <a:lin ang="5400000" scaled="0"/>
                </a:gradFill>
              </a:rPr>
              <a:t>Eco-driving</a:t>
            </a:r>
          </a:p>
          <a:p>
            <a:pPr defTabSz="914224">
              <a:lnSpc>
                <a:spcPct val="90000"/>
              </a:lnSpc>
              <a:spcAft>
                <a:spcPts val="600"/>
              </a:spcAft>
            </a:pPr>
            <a:r>
              <a:rPr lang="en-US" sz="1599" i="1" kern="0" dirty="0">
                <a:solidFill>
                  <a:schemeClr val="accent1"/>
                </a:solidFill>
              </a:rPr>
              <a:t>How does the reported </a:t>
            </a:r>
            <a:br>
              <a:rPr lang="en-US" sz="1599" i="1" kern="0" dirty="0">
                <a:solidFill>
                  <a:schemeClr val="accent1"/>
                </a:solidFill>
              </a:rPr>
            </a:br>
            <a:r>
              <a:rPr lang="en-US" sz="1599" i="1" kern="0" dirty="0">
                <a:solidFill>
                  <a:schemeClr val="accent1"/>
                </a:solidFill>
              </a:rPr>
              <a:t>MPG compare to actual MPG? </a:t>
            </a:r>
          </a:p>
        </p:txBody>
      </p:sp>
      <p:sp>
        <p:nvSpPr>
          <p:cNvPr id="77" name="TextBox 76"/>
          <p:cNvSpPr txBox="1"/>
          <p:nvPr/>
        </p:nvSpPr>
        <p:spPr>
          <a:xfrm>
            <a:off x="4644649" y="5088943"/>
            <a:ext cx="3655458" cy="1079921"/>
          </a:xfrm>
          <a:prstGeom prst="rect">
            <a:avLst/>
          </a:prstGeom>
          <a:noFill/>
        </p:spPr>
        <p:txBody>
          <a:bodyPr wrap="none" lIns="182854" tIns="146283" rIns="182854" bIns="146283" rtlCol="0">
            <a:spAutoFit/>
          </a:bodyPr>
          <a:lstStyle/>
          <a:p>
            <a:pPr defTabSz="914224">
              <a:lnSpc>
                <a:spcPct val="90000"/>
              </a:lnSpc>
              <a:spcAft>
                <a:spcPts val="600"/>
              </a:spcAft>
            </a:pPr>
            <a:r>
              <a:rPr lang="en-US" sz="1800" kern="0" dirty="0">
                <a:gradFill>
                  <a:gsLst>
                    <a:gs pos="2917">
                      <a:srgbClr val="505050"/>
                    </a:gs>
                    <a:gs pos="30000">
                      <a:srgbClr val="505050"/>
                    </a:gs>
                  </a:gsLst>
                  <a:lin ang="5400000" scaled="0"/>
                </a:gradFill>
              </a:rPr>
              <a:t>Engine performance remapping</a:t>
            </a:r>
          </a:p>
          <a:p>
            <a:pPr defTabSz="914224">
              <a:lnSpc>
                <a:spcPct val="90000"/>
              </a:lnSpc>
              <a:spcAft>
                <a:spcPts val="600"/>
              </a:spcAft>
            </a:pPr>
            <a:r>
              <a:rPr lang="en-US" sz="1599" i="1" kern="0" dirty="0">
                <a:solidFill>
                  <a:schemeClr val="accent1"/>
                </a:solidFill>
              </a:rPr>
              <a:t>What parts of the engine are </a:t>
            </a:r>
            <a:br>
              <a:rPr lang="en-US" sz="1599" i="1" kern="0" dirty="0">
                <a:solidFill>
                  <a:schemeClr val="accent1"/>
                </a:solidFill>
              </a:rPr>
            </a:br>
            <a:r>
              <a:rPr lang="en-US" sz="1599" i="1" kern="0" dirty="0">
                <a:solidFill>
                  <a:schemeClr val="accent1"/>
                </a:solidFill>
              </a:rPr>
              <a:t>not meeting requirements?</a:t>
            </a:r>
          </a:p>
        </p:txBody>
      </p:sp>
      <p:sp>
        <p:nvSpPr>
          <p:cNvPr id="78" name="TextBox 77"/>
          <p:cNvSpPr txBox="1"/>
          <p:nvPr/>
        </p:nvSpPr>
        <p:spPr>
          <a:xfrm>
            <a:off x="8973668" y="3862153"/>
            <a:ext cx="2965524" cy="1079921"/>
          </a:xfrm>
          <a:prstGeom prst="rect">
            <a:avLst/>
          </a:prstGeom>
          <a:noFill/>
        </p:spPr>
        <p:txBody>
          <a:bodyPr wrap="none" lIns="182854" tIns="146283" rIns="182854" bIns="146283" rtlCol="0">
            <a:spAutoFit/>
          </a:bodyPr>
          <a:lstStyle/>
          <a:p>
            <a:pPr defTabSz="914224">
              <a:lnSpc>
                <a:spcPct val="90000"/>
              </a:lnSpc>
              <a:spcAft>
                <a:spcPts val="600"/>
              </a:spcAft>
            </a:pPr>
            <a:r>
              <a:rPr lang="en-US" sz="1800" kern="0" dirty="0">
                <a:gradFill>
                  <a:gsLst>
                    <a:gs pos="2917">
                      <a:srgbClr val="505050"/>
                    </a:gs>
                    <a:gs pos="30000">
                      <a:srgbClr val="505050"/>
                    </a:gs>
                  </a:gsLst>
                  <a:lin ang="5400000" scaled="0"/>
                </a:gradFill>
              </a:rPr>
              <a:t>Engine emission control</a:t>
            </a:r>
          </a:p>
          <a:p>
            <a:pPr defTabSz="914224">
              <a:lnSpc>
                <a:spcPct val="90000"/>
              </a:lnSpc>
              <a:spcAft>
                <a:spcPts val="600"/>
              </a:spcAft>
            </a:pPr>
            <a:r>
              <a:rPr lang="en-US" sz="1599" i="1" kern="0" dirty="0">
                <a:solidFill>
                  <a:schemeClr val="accent1"/>
                </a:solidFill>
              </a:rPr>
              <a:t>What is the emissions status </a:t>
            </a:r>
            <a:br>
              <a:rPr lang="en-US" sz="1599" i="1" kern="0" dirty="0">
                <a:solidFill>
                  <a:schemeClr val="accent1"/>
                </a:solidFill>
              </a:rPr>
            </a:br>
            <a:r>
              <a:rPr lang="en-US" sz="1599" i="1" kern="0" dirty="0">
                <a:solidFill>
                  <a:schemeClr val="accent1"/>
                </a:solidFill>
              </a:rPr>
              <a:t>of vehicle B204?</a:t>
            </a:r>
          </a:p>
        </p:txBody>
      </p:sp>
    </p:spTree>
    <p:extLst>
      <p:ext uri="{BB962C8B-B14F-4D97-AF65-F5344CB8AC3E}">
        <p14:creationId xmlns:p14="http://schemas.microsoft.com/office/powerpoint/2010/main" val="2522784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Cortana Intelligence Suite in action</a:t>
            </a:r>
          </a:p>
        </p:txBody>
      </p:sp>
      <p:sp>
        <p:nvSpPr>
          <p:cNvPr id="6" name="Rectangle 5"/>
          <p:cNvSpPr/>
          <p:nvPr/>
        </p:nvSpPr>
        <p:spPr bwMode="auto">
          <a:xfrm>
            <a:off x="458018" y="1028760"/>
            <a:ext cx="11276000" cy="5303085"/>
          </a:xfrm>
          <a:prstGeom prst="rect">
            <a:avLst/>
          </a:prstGeom>
          <a:solidFill>
            <a:srgbClr val="0072C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550969" y="1546635"/>
            <a:ext cx="11090099" cy="4693623"/>
          </a:xfrm>
          <a:prstGeom prst="rect">
            <a:avLst/>
          </a:prstGeom>
          <a:solidFill>
            <a:schemeClr val="tx1">
              <a:lumMod val="9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p:cNvSpPr txBox="1"/>
          <p:nvPr/>
        </p:nvSpPr>
        <p:spPr>
          <a:xfrm>
            <a:off x="517324" y="1140681"/>
            <a:ext cx="1394583" cy="282513"/>
          </a:xfrm>
          <a:prstGeom prst="rect">
            <a:avLst/>
          </a:prstGeom>
          <a:noFill/>
        </p:spPr>
        <p:txBody>
          <a:bodyPr wrap="none" lIns="0" tIns="0" rIns="0" bIns="0" rtlCol="0">
            <a:spAutoFit/>
          </a:bodyPr>
          <a:lstStyle/>
          <a:p>
            <a:pPr algn="ctr" defTabSz="914224"/>
            <a:r>
              <a:rPr lang="en-US" sz="1800" kern="0" dirty="0">
                <a:solidFill>
                  <a:sysClr val="windowText" lastClr="000000"/>
                </a:solidFill>
                <a:latin typeface="Segoe UI Semibold" panose="020B0702040204020203" pitchFamily="34" charset="0"/>
                <a:cs typeface="Segoe UI Semibold" panose="020B0702040204020203" pitchFamily="34" charset="0"/>
              </a:rPr>
              <a:t>Data Sources</a:t>
            </a:r>
          </a:p>
        </p:txBody>
      </p:sp>
      <p:sp>
        <p:nvSpPr>
          <p:cNvPr id="9" name="TextBox 8"/>
          <p:cNvSpPr txBox="1"/>
          <p:nvPr/>
        </p:nvSpPr>
        <p:spPr>
          <a:xfrm>
            <a:off x="2410665" y="1140681"/>
            <a:ext cx="635983" cy="282513"/>
          </a:xfrm>
          <a:prstGeom prst="rect">
            <a:avLst/>
          </a:prstGeom>
          <a:noFill/>
        </p:spPr>
        <p:txBody>
          <a:bodyPr wrap="none" lIns="0" tIns="0" rIns="0" bIns="0" rtlCol="0">
            <a:spAutoFit/>
          </a:bodyPr>
          <a:lstStyle/>
          <a:p>
            <a:pPr algn="ctr" defTabSz="914224"/>
            <a:r>
              <a:rPr lang="en-US" sz="1800" kern="0" dirty="0">
                <a:solidFill>
                  <a:sysClr val="windowText" lastClr="000000"/>
                </a:solidFill>
              </a:rPr>
              <a:t>Ingest</a:t>
            </a:r>
          </a:p>
        </p:txBody>
      </p:sp>
      <p:sp>
        <p:nvSpPr>
          <p:cNvPr id="10" name="TextBox 9"/>
          <p:cNvSpPr txBox="1"/>
          <p:nvPr/>
        </p:nvSpPr>
        <p:spPr>
          <a:xfrm>
            <a:off x="4337938" y="1140681"/>
            <a:ext cx="799474" cy="282513"/>
          </a:xfrm>
          <a:prstGeom prst="rect">
            <a:avLst/>
          </a:prstGeom>
          <a:noFill/>
        </p:spPr>
        <p:txBody>
          <a:bodyPr wrap="none" lIns="0" tIns="0" rIns="0" bIns="0" rtlCol="0">
            <a:spAutoFit/>
          </a:bodyPr>
          <a:lstStyle/>
          <a:p>
            <a:pPr algn="ctr" defTabSz="914224"/>
            <a:r>
              <a:rPr lang="en-US" sz="1800" kern="0" dirty="0">
                <a:solidFill>
                  <a:sysClr val="windowText" lastClr="000000"/>
                </a:solidFill>
              </a:rPr>
              <a:t>Prepare</a:t>
            </a:r>
          </a:p>
        </p:txBody>
      </p:sp>
      <p:sp>
        <p:nvSpPr>
          <p:cNvPr id="11" name="TextBox 10"/>
          <p:cNvSpPr txBox="1"/>
          <p:nvPr/>
        </p:nvSpPr>
        <p:spPr>
          <a:xfrm>
            <a:off x="6302909" y="1140681"/>
            <a:ext cx="804378" cy="282513"/>
          </a:xfrm>
          <a:prstGeom prst="rect">
            <a:avLst/>
          </a:prstGeom>
          <a:noFill/>
        </p:spPr>
        <p:txBody>
          <a:bodyPr wrap="none" lIns="0" tIns="0" rIns="0" bIns="0" rtlCol="0">
            <a:spAutoFit/>
          </a:bodyPr>
          <a:lstStyle/>
          <a:p>
            <a:pPr algn="ctr" defTabSz="914224"/>
            <a:r>
              <a:rPr lang="en-US" sz="1800" kern="0" dirty="0">
                <a:solidFill>
                  <a:sysClr val="windowText" lastClr="000000"/>
                </a:solidFill>
              </a:rPr>
              <a:t>Analyze</a:t>
            </a:r>
          </a:p>
        </p:txBody>
      </p:sp>
      <p:sp>
        <p:nvSpPr>
          <p:cNvPr id="12" name="TextBox 11"/>
          <p:cNvSpPr txBox="1"/>
          <p:nvPr/>
        </p:nvSpPr>
        <p:spPr>
          <a:xfrm>
            <a:off x="8216533" y="1140681"/>
            <a:ext cx="750426" cy="282513"/>
          </a:xfrm>
          <a:prstGeom prst="rect">
            <a:avLst/>
          </a:prstGeom>
          <a:noFill/>
        </p:spPr>
        <p:txBody>
          <a:bodyPr wrap="none" lIns="0" tIns="0" rIns="0" bIns="0" rtlCol="0">
            <a:spAutoFit/>
          </a:bodyPr>
          <a:lstStyle/>
          <a:p>
            <a:pPr algn="ctr" defTabSz="914224"/>
            <a:r>
              <a:rPr lang="en-US" sz="1800" kern="0" dirty="0">
                <a:solidFill>
                  <a:sysClr val="windowText" lastClr="000000"/>
                </a:solidFill>
              </a:rPr>
              <a:t>Publish</a:t>
            </a:r>
          </a:p>
        </p:txBody>
      </p:sp>
      <p:sp>
        <p:nvSpPr>
          <p:cNvPr id="13" name="TextBox 12"/>
          <p:cNvSpPr txBox="1"/>
          <p:nvPr/>
        </p:nvSpPr>
        <p:spPr>
          <a:xfrm>
            <a:off x="10157802" y="1140681"/>
            <a:ext cx="972774" cy="282513"/>
          </a:xfrm>
          <a:prstGeom prst="rect">
            <a:avLst/>
          </a:prstGeom>
          <a:noFill/>
        </p:spPr>
        <p:txBody>
          <a:bodyPr wrap="none" lIns="0" tIns="0" rIns="0" bIns="0" rtlCol="0">
            <a:spAutoFit/>
          </a:bodyPr>
          <a:lstStyle/>
          <a:p>
            <a:pPr algn="ctr" defTabSz="914224"/>
            <a:r>
              <a:rPr lang="en-US" sz="1800" kern="0" dirty="0">
                <a:solidFill>
                  <a:sysClr val="windowText" lastClr="000000"/>
                </a:solidFill>
              </a:rPr>
              <a:t>Consume</a:t>
            </a:r>
          </a:p>
        </p:txBody>
      </p:sp>
      <p:sp>
        <p:nvSpPr>
          <p:cNvPr id="14" name="Isosceles Triangle 13"/>
          <p:cNvSpPr/>
          <p:nvPr/>
        </p:nvSpPr>
        <p:spPr bwMode="auto">
          <a:xfrm rot="5400000">
            <a:off x="2210199" y="1226635"/>
            <a:ext cx="164241" cy="14158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Isosceles Triangle 14"/>
          <p:cNvSpPr/>
          <p:nvPr/>
        </p:nvSpPr>
        <p:spPr bwMode="auto">
          <a:xfrm rot="5400000">
            <a:off x="4145666" y="1226636"/>
            <a:ext cx="164241" cy="14158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Isosceles Triangle 15"/>
          <p:cNvSpPr/>
          <p:nvPr/>
        </p:nvSpPr>
        <p:spPr bwMode="auto">
          <a:xfrm rot="5400000">
            <a:off x="6084692" y="1226637"/>
            <a:ext cx="164241" cy="14158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Isosceles Triangle 16"/>
          <p:cNvSpPr/>
          <p:nvPr/>
        </p:nvSpPr>
        <p:spPr bwMode="auto">
          <a:xfrm rot="5400000">
            <a:off x="8017216" y="1226638"/>
            <a:ext cx="164241" cy="14158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Isosceles Triangle 17"/>
          <p:cNvSpPr/>
          <p:nvPr/>
        </p:nvSpPr>
        <p:spPr bwMode="auto">
          <a:xfrm rot="5400000">
            <a:off x="9950900" y="1226640"/>
            <a:ext cx="164241" cy="14158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18"/>
          <p:cNvSpPr/>
          <p:nvPr/>
        </p:nvSpPr>
        <p:spPr bwMode="auto">
          <a:xfrm>
            <a:off x="653103" y="1917381"/>
            <a:ext cx="693345" cy="693345"/>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p:cNvSpPr txBox="1"/>
          <p:nvPr/>
        </p:nvSpPr>
        <p:spPr>
          <a:xfrm>
            <a:off x="707441" y="2658660"/>
            <a:ext cx="809283" cy="376422"/>
          </a:xfrm>
          <a:prstGeom prst="rect">
            <a:avLst/>
          </a:prstGeom>
          <a:noFill/>
        </p:spPr>
        <p:txBody>
          <a:bodyPr wrap="none" lIns="0" tIns="0" rIns="0" bIns="0" rtlCol="0">
            <a:spAutoFit/>
          </a:bodyPr>
          <a:lstStyle/>
          <a:p>
            <a:pPr defTabSz="914224"/>
            <a:r>
              <a:rPr lang="en-US" sz="1199" kern="0" dirty="0">
                <a:solidFill>
                  <a:schemeClr val="bg1"/>
                </a:solidFill>
              </a:rPr>
              <a:t>Sensors </a:t>
            </a:r>
            <a:br>
              <a:rPr lang="en-US" sz="1199" kern="0" dirty="0">
                <a:solidFill>
                  <a:schemeClr val="bg1"/>
                </a:solidFill>
              </a:rPr>
            </a:br>
            <a:r>
              <a:rPr lang="en-US" sz="1199" kern="0" dirty="0">
                <a:solidFill>
                  <a:schemeClr val="bg1"/>
                </a:solidFill>
              </a:rPr>
              <a:t>and devices</a:t>
            </a:r>
          </a:p>
        </p:txBody>
      </p:sp>
      <p:sp>
        <p:nvSpPr>
          <p:cNvPr id="22" name="TextBox 21"/>
          <p:cNvSpPr txBox="1"/>
          <p:nvPr/>
        </p:nvSpPr>
        <p:spPr>
          <a:xfrm>
            <a:off x="3568766" y="3228546"/>
            <a:ext cx="613094" cy="376422"/>
          </a:xfrm>
          <a:prstGeom prst="rect">
            <a:avLst/>
          </a:prstGeom>
          <a:noFill/>
        </p:spPr>
        <p:txBody>
          <a:bodyPr wrap="none" lIns="0" tIns="0" rIns="0" bIns="0" rtlCol="0">
            <a:spAutoFit/>
          </a:bodyPr>
          <a:lstStyle/>
          <a:p>
            <a:pPr defTabSz="914224"/>
            <a:r>
              <a:rPr lang="en-US" sz="1199" kern="0" dirty="0">
                <a:solidFill>
                  <a:schemeClr val="bg1"/>
                </a:solidFill>
              </a:rPr>
              <a:t>Stream</a:t>
            </a:r>
            <a:br>
              <a:rPr lang="en-US" sz="1199" kern="0" dirty="0">
                <a:solidFill>
                  <a:schemeClr val="bg1"/>
                </a:solidFill>
              </a:rPr>
            </a:br>
            <a:r>
              <a:rPr lang="en-US" sz="1199" kern="0" dirty="0">
                <a:solidFill>
                  <a:schemeClr val="bg1"/>
                </a:solidFill>
              </a:rPr>
              <a:t>Analytics</a:t>
            </a:r>
          </a:p>
        </p:txBody>
      </p:sp>
      <p:sp>
        <p:nvSpPr>
          <p:cNvPr id="25" name="TextBox 24"/>
          <p:cNvSpPr txBox="1"/>
          <p:nvPr/>
        </p:nvSpPr>
        <p:spPr>
          <a:xfrm>
            <a:off x="6210841" y="3482025"/>
            <a:ext cx="595109" cy="376422"/>
          </a:xfrm>
          <a:prstGeom prst="rect">
            <a:avLst/>
          </a:prstGeom>
          <a:noFill/>
        </p:spPr>
        <p:txBody>
          <a:bodyPr wrap="none" lIns="0" tIns="0" rIns="0" bIns="0" rtlCol="0">
            <a:spAutoFit/>
          </a:bodyPr>
          <a:lstStyle/>
          <a:p>
            <a:pPr defTabSz="914224"/>
            <a:r>
              <a:rPr lang="en-US" sz="1199" kern="0" dirty="0">
                <a:solidFill>
                  <a:schemeClr val="bg1"/>
                </a:solidFill>
              </a:rPr>
              <a:t>Machine</a:t>
            </a:r>
            <a:br>
              <a:rPr lang="en-US" sz="1199" kern="0" dirty="0">
                <a:solidFill>
                  <a:schemeClr val="bg1"/>
                </a:solidFill>
              </a:rPr>
            </a:br>
            <a:r>
              <a:rPr lang="en-US" sz="1199" kern="0" dirty="0">
                <a:solidFill>
                  <a:schemeClr val="bg1"/>
                </a:solidFill>
              </a:rPr>
              <a:t>Learning</a:t>
            </a:r>
          </a:p>
        </p:txBody>
      </p:sp>
      <p:sp>
        <p:nvSpPr>
          <p:cNvPr id="26" name="TextBox 25"/>
          <p:cNvSpPr txBox="1"/>
          <p:nvPr/>
        </p:nvSpPr>
        <p:spPr>
          <a:xfrm>
            <a:off x="10548138" y="3836793"/>
            <a:ext cx="544427" cy="188212"/>
          </a:xfrm>
          <a:prstGeom prst="rect">
            <a:avLst/>
          </a:prstGeom>
          <a:noFill/>
        </p:spPr>
        <p:txBody>
          <a:bodyPr wrap="none" lIns="0" tIns="0" rIns="0" bIns="0" rtlCol="0">
            <a:spAutoFit/>
          </a:bodyPr>
          <a:lstStyle/>
          <a:p>
            <a:pPr algn="ctr" defTabSz="914224"/>
            <a:r>
              <a:rPr lang="en-US" sz="1199" kern="0" dirty="0">
                <a:solidFill>
                  <a:schemeClr val="bg1"/>
                </a:solidFill>
              </a:rPr>
              <a:t>Cortana</a:t>
            </a:r>
          </a:p>
        </p:txBody>
      </p:sp>
      <p:sp>
        <p:nvSpPr>
          <p:cNvPr id="27" name="TextBox 26"/>
          <p:cNvSpPr txBox="1"/>
          <p:nvPr/>
        </p:nvSpPr>
        <p:spPr>
          <a:xfrm>
            <a:off x="1424126" y="4818474"/>
            <a:ext cx="586935" cy="376422"/>
          </a:xfrm>
          <a:prstGeom prst="rect">
            <a:avLst/>
          </a:prstGeom>
          <a:noFill/>
        </p:spPr>
        <p:txBody>
          <a:bodyPr wrap="none" lIns="0" tIns="0" rIns="0" bIns="0" rtlCol="0">
            <a:spAutoFit/>
          </a:bodyPr>
          <a:lstStyle/>
          <a:p>
            <a:pPr defTabSz="914224"/>
            <a:r>
              <a:rPr lang="en-US" sz="1199" kern="0" dirty="0">
                <a:solidFill>
                  <a:schemeClr val="bg1"/>
                </a:solidFill>
              </a:rPr>
              <a:t>Business</a:t>
            </a:r>
            <a:br>
              <a:rPr lang="en-US" sz="1199" kern="0" dirty="0">
                <a:solidFill>
                  <a:schemeClr val="bg1"/>
                </a:solidFill>
              </a:rPr>
            </a:br>
            <a:r>
              <a:rPr lang="en-US" sz="1199" kern="0" dirty="0">
                <a:solidFill>
                  <a:schemeClr val="bg1"/>
                </a:solidFill>
              </a:rPr>
              <a:t>apps</a:t>
            </a:r>
          </a:p>
        </p:txBody>
      </p:sp>
      <p:sp>
        <p:nvSpPr>
          <p:cNvPr id="28" name="TextBox 27"/>
          <p:cNvSpPr txBox="1"/>
          <p:nvPr/>
        </p:nvSpPr>
        <p:spPr>
          <a:xfrm>
            <a:off x="9157761" y="4190257"/>
            <a:ext cx="779855" cy="376422"/>
          </a:xfrm>
          <a:prstGeom prst="rect">
            <a:avLst/>
          </a:prstGeom>
          <a:noFill/>
        </p:spPr>
        <p:txBody>
          <a:bodyPr wrap="none" lIns="0" tIns="0" rIns="0" bIns="0" rtlCol="0">
            <a:spAutoFit/>
          </a:bodyPr>
          <a:lstStyle/>
          <a:p>
            <a:pPr algn="ctr" defTabSz="914224"/>
            <a:r>
              <a:rPr lang="en-US" sz="1199" kern="0" dirty="0">
                <a:solidFill>
                  <a:schemeClr val="bg1"/>
                </a:solidFill>
              </a:rPr>
              <a:t>SQL Data </a:t>
            </a:r>
          </a:p>
          <a:p>
            <a:pPr algn="ctr" defTabSz="914224"/>
            <a:r>
              <a:rPr lang="en-US" sz="1199" kern="0" dirty="0">
                <a:solidFill>
                  <a:schemeClr val="bg1"/>
                </a:solidFill>
              </a:rPr>
              <a:t>Warehouse</a:t>
            </a:r>
          </a:p>
        </p:txBody>
      </p:sp>
      <p:sp>
        <p:nvSpPr>
          <p:cNvPr id="29" name="Freeform 28"/>
          <p:cNvSpPr/>
          <p:nvPr/>
        </p:nvSpPr>
        <p:spPr bwMode="auto">
          <a:xfrm>
            <a:off x="2849689" y="1917381"/>
            <a:ext cx="693345" cy="693345"/>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30"/>
          <p:cNvSpPr/>
          <p:nvPr/>
        </p:nvSpPr>
        <p:spPr bwMode="auto">
          <a:xfrm>
            <a:off x="10468717" y="1917381"/>
            <a:ext cx="693345" cy="693345"/>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Freeform 31"/>
          <p:cNvSpPr/>
          <p:nvPr/>
        </p:nvSpPr>
        <p:spPr bwMode="auto">
          <a:xfrm>
            <a:off x="2849689" y="3065845"/>
            <a:ext cx="693345" cy="693345"/>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a:off x="671010" y="4658672"/>
            <a:ext cx="693345" cy="693345"/>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34"/>
          <p:cNvSpPr/>
          <p:nvPr/>
        </p:nvSpPr>
        <p:spPr bwMode="auto">
          <a:xfrm>
            <a:off x="681635" y="5449465"/>
            <a:ext cx="693345" cy="693345"/>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Connector 35"/>
          <p:cNvCxnSpPr/>
          <p:nvPr/>
        </p:nvCxnSpPr>
        <p:spPr>
          <a:xfrm>
            <a:off x="2229810" y="1631772"/>
            <a:ext cx="0" cy="4513371"/>
          </a:xfrm>
          <a:prstGeom prst="line">
            <a:avLst/>
          </a:prstGeom>
          <a:ln w="6350">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162914" y="1631772"/>
            <a:ext cx="0" cy="4513371"/>
          </a:xfrm>
          <a:prstGeom prst="line">
            <a:avLst/>
          </a:prstGeom>
          <a:ln w="6350">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096018" y="1631772"/>
            <a:ext cx="0" cy="4513371"/>
          </a:xfrm>
          <a:prstGeom prst="line">
            <a:avLst/>
          </a:prstGeom>
          <a:ln w="6350">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029122" y="1631772"/>
            <a:ext cx="0" cy="4513371"/>
          </a:xfrm>
          <a:prstGeom prst="line">
            <a:avLst/>
          </a:prstGeom>
          <a:ln w="6350">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9962227" y="1631772"/>
            <a:ext cx="0" cy="4513371"/>
          </a:xfrm>
          <a:prstGeom prst="line">
            <a:avLst/>
          </a:prstGeom>
          <a:ln w="6350">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1" name="Freeform 40"/>
          <p:cNvSpPr/>
          <p:nvPr/>
        </p:nvSpPr>
        <p:spPr bwMode="auto">
          <a:xfrm>
            <a:off x="10468717" y="3065845"/>
            <a:ext cx="693345" cy="693345"/>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p:cNvSpPr txBox="1"/>
          <p:nvPr/>
        </p:nvSpPr>
        <p:spPr>
          <a:xfrm>
            <a:off x="1465927" y="1873073"/>
            <a:ext cx="729172" cy="376422"/>
          </a:xfrm>
          <a:prstGeom prst="rect">
            <a:avLst/>
          </a:prstGeom>
          <a:noFill/>
        </p:spPr>
        <p:txBody>
          <a:bodyPr wrap="none" lIns="0" tIns="0" rIns="0" bIns="0" rtlCol="0">
            <a:spAutoFit/>
          </a:bodyPr>
          <a:lstStyle/>
          <a:p>
            <a:pPr defTabSz="914224"/>
            <a:r>
              <a:rPr lang="en-US" sz="1199" kern="0" dirty="0">
                <a:solidFill>
                  <a:schemeClr val="bg1"/>
                </a:solidFill>
              </a:rPr>
              <a:t>Diagnostic</a:t>
            </a:r>
            <a:br>
              <a:rPr lang="en-US" sz="1199" kern="0" dirty="0">
                <a:solidFill>
                  <a:schemeClr val="bg1"/>
                </a:solidFill>
              </a:rPr>
            </a:br>
            <a:r>
              <a:rPr lang="en-US" sz="1199" kern="0" dirty="0">
                <a:solidFill>
                  <a:schemeClr val="bg1"/>
                </a:solidFill>
              </a:rPr>
              <a:t>Streaming</a:t>
            </a:r>
          </a:p>
        </p:txBody>
      </p:sp>
      <p:sp>
        <p:nvSpPr>
          <p:cNvPr id="43" name="TextBox 42"/>
          <p:cNvSpPr txBox="1"/>
          <p:nvPr/>
        </p:nvSpPr>
        <p:spPr>
          <a:xfrm>
            <a:off x="10515526" y="1641027"/>
            <a:ext cx="603284" cy="188212"/>
          </a:xfrm>
          <a:prstGeom prst="rect">
            <a:avLst/>
          </a:prstGeom>
          <a:noFill/>
        </p:spPr>
        <p:txBody>
          <a:bodyPr wrap="none" lIns="0" tIns="0" rIns="0" bIns="0" rtlCol="0">
            <a:spAutoFit/>
          </a:bodyPr>
          <a:lstStyle/>
          <a:p>
            <a:pPr algn="ctr" defTabSz="914224"/>
            <a:r>
              <a:rPr lang="en-US" sz="1199" kern="0" dirty="0">
                <a:solidFill>
                  <a:schemeClr val="bg1"/>
                </a:solidFill>
              </a:rPr>
              <a:t>Power BI</a:t>
            </a:r>
          </a:p>
        </p:txBody>
      </p:sp>
      <p:sp>
        <p:nvSpPr>
          <p:cNvPr id="44" name="TextBox 43"/>
          <p:cNvSpPr txBox="1"/>
          <p:nvPr/>
        </p:nvSpPr>
        <p:spPr>
          <a:xfrm>
            <a:off x="1388165" y="5596601"/>
            <a:ext cx="1573769" cy="376422"/>
          </a:xfrm>
          <a:prstGeom prst="rect">
            <a:avLst/>
          </a:prstGeom>
          <a:noFill/>
        </p:spPr>
        <p:txBody>
          <a:bodyPr wrap="square" lIns="0" tIns="0" rIns="0" bIns="0" rtlCol="0">
            <a:spAutoFit/>
          </a:bodyPr>
          <a:lstStyle/>
          <a:p>
            <a:pPr defTabSz="914224"/>
            <a:r>
              <a:rPr lang="en-US" sz="1199" kern="0" dirty="0">
                <a:solidFill>
                  <a:schemeClr val="bg1"/>
                </a:solidFill>
              </a:rPr>
              <a:t>Enterprise </a:t>
            </a:r>
          </a:p>
          <a:p>
            <a:pPr defTabSz="914224"/>
            <a:r>
              <a:rPr lang="en-US" sz="1199" kern="0" dirty="0">
                <a:solidFill>
                  <a:schemeClr val="bg1"/>
                </a:solidFill>
              </a:rPr>
              <a:t>data sources</a:t>
            </a:r>
          </a:p>
        </p:txBody>
      </p:sp>
      <p:grpSp>
        <p:nvGrpSpPr>
          <p:cNvPr id="45" name="Group 44"/>
          <p:cNvGrpSpPr/>
          <p:nvPr/>
        </p:nvGrpSpPr>
        <p:grpSpPr>
          <a:xfrm>
            <a:off x="2221526" y="4861048"/>
            <a:ext cx="5807017" cy="204152"/>
            <a:chOff x="2220958" y="5044094"/>
            <a:chExt cx="5807841" cy="204181"/>
          </a:xfrm>
          <a:solidFill>
            <a:schemeClr val="tx1"/>
          </a:solidFill>
        </p:grpSpPr>
        <p:cxnSp>
          <p:nvCxnSpPr>
            <p:cNvPr id="46" name="Straight Connector 45"/>
            <p:cNvCxnSpPr/>
            <p:nvPr/>
          </p:nvCxnSpPr>
          <p:spPr>
            <a:xfrm>
              <a:off x="2229244" y="5044094"/>
              <a:ext cx="0" cy="204181"/>
            </a:xfrm>
            <a:prstGeom prst="line">
              <a:avLst/>
            </a:prstGeom>
            <a:grpFill/>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220958" y="5146185"/>
              <a:ext cx="5807841" cy="0"/>
            </a:xfrm>
            <a:prstGeom prst="line">
              <a:avLst/>
            </a:prstGeom>
            <a:grpFill/>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028799" y="5044094"/>
              <a:ext cx="0" cy="204181"/>
            </a:xfrm>
            <a:prstGeom prst="line">
              <a:avLst/>
            </a:prstGeom>
            <a:grpFill/>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2221527" y="5243630"/>
            <a:ext cx="7740700" cy="204152"/>
            <a:chOff x="2220958" y="5044094"/>
            <a:chExt cx="5807841" cy="204181"/>
          </a:xfrm>
          <a:solidFill>
            <a:schemeClr val="tx1"/>
          </a:solidFill>
        </p:grpSpPr>
        <p:cxnSp>
          <p:nvCxnSpPr>
            <p:cNvPr id="50" name="Straight Connector 49"/>
            <p:cNvCxnSpPr/>
            <p:nvPr/>
          </p:nvCxnSpPr>
          <p:spPr>
            <a:xfrm>
              <a:off x="2229244" y="5044094"/>
              <a:ext cx="0" cy="204181"/>
            </a:xfrm>
            <a:prstGeom prst="line">
              <a:avLst/>
            </a:prstGeom>
            <a:grpFill/>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2220958" y="5146185"/>
              <a:ext cx="5807841" cy="0"/>
            </a:xfrm>
            <a:prstGeom prst="line">
              <a:avLst/>
            </a:prstGeom>
            <a:grpFill/>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028799" y="5044094"/>
              <a:ext cx="0" cy="204181"/>
            </a:xfrm>
            <a:prstGeom prst="line">
              <a:avLst/>
            </a:prstGeom>
            <a:grpFill/>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a:off x="2221525" y="5626212"/>
            <a:ext cx="9283925" cy="204152"/>
            <a:chOff x="2220958" y="5044094"/>
            <a:chExt cx="5807841" cy="204181"/>
          </a:xfrm>
          <a:solidFill>
            <a:schemeClr val="tx1"/>
          </a:solidFill>
        </p:grpSpPr>
        <p:cxnSp>
          <p:nvCxnSpPr>
            <p:cNvPr id="54" name="Straight Connector 53"/>
            <p:cNvCxnSpPr/>
            <p:nvPr/>
          </p:nvCxnSpPr>
          <p:spPr>
            <a:xfrm>
              <a:off x="2229244" y="5044094"/>
              <a:ext cx="0" cy="204181"/>
            </a:xfrm>
            <a:prstGeom prst="line">
              <a:avLst/>
            </a:prstGeom>
            <a:grpFill/>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2220958" y="5146185"/>
              <a:ext cx="5807841" cy="0"/>
            </a:xfrm>
            <a:prstGeom prst="line">
              <a:avLst/>
            </a:prstGeom>
            <a:grpFill/>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8028799" y="5044094"/>
              <a:ext cx="0" cy="204181"/>
            </a:xfrm>
            <a:prstGeom prst="line">
              <a:avLst/>
            </a:prstGeom>
            <a:grpFill/>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Box 57"/>
          <p:cNvSpPr txBox="1"/>
          <p:nvPr/>
        </p:nvSpPr>
        <p:spPr>
          <a:xfrm>
            <a:off x="4024013" y="4826533"/>
            <a:ext cx="3291373" cy="280531"/>
          </a:xfrm>
          <a:prstGeom prst="rect">
            <a:avLst/>
          </a:prstGeom>
          <a:solidFill>
            <a:srgbClr val="F2F2F2"/>
          </a:solidFill>
          <a:ln w="28575">
            <a:solidFill>
              <a:schemeClr val="accent1"/>
            </a:solidFill>
          </a:ln>
        </p:spPr>
        <p:txBody>
          <a:bodyPr wrap="square" lIns="45713" tIns="45713" rIns="45713" bIns="45713" rtlCol="0">
            <a:spAutoFit/>
          </a:bodyPr>
          <a:lstStyle/>
          <a:p>
            <a:pPr algn="ctr" defTabSz="914224"/>
            <a:r>
              <a:rPr lang="en-US" sz="1199" kern="0" dirty="0">
                <a:solidFill>
                  <a:schemeClr val="accent1"/>
                </a:solidFill>
              </a:rPr>
              <a:t>Azure Blob storage</a:t>
            </a:r>
          </a:p>
        </p:txBody>
      </p:sp>
      <p:sp>
        <p:nvSpPr>
          <p:cNvPr id="59" name="TextBox 58"/>
          <p:cNvSpPr txBox="1"/>
          <p:nvPr/>
        </p:nvSpPr>
        <p:spPr>
          <a:xfrm>
            <a:off x="3292552" y="5207225"/>
            <a:ext cx="4754206" cy="280531"/>
          </a:xfrm>
          <a:prstGeom prst="rect">
            <a:avLst/>
          </a:prstGeom>
          <a:solidFill>
            <a:srgbClr val="F2F2F2"/>
          </a:solidFill>
          <a:ln w="28575">
            <a:solidFill>
              <a:schemeClr val="accent1"/>
            </a:solidFill>
          </a:ln>
        </p:spPr>
        <p:txBody>
          <a:bodyPr wrap="square" lIns="45713" tIns="45713" rIns="45713" bIns="45713" rtlCol="0">
            <a:spAutoFit/>
          </a:bodyPr>
          <a:lstStyle>
            <a:defPPr>
              <a:defRPr lang="en-US"/>
            </a:defPPr>
            <a:lvl1pPr algn="ctr">
              <a:defRPr sz="1200">
                <a:solidFill>
                  <a:schemeClr val="accent1"/>
                </a:solidFill>
              </a:defRPr>
            </a:lvl1pPr>
          </a:lstStyle>
          <a:p>
            <a:pPr defTabSz="914224"/>
            <a:r>
              <a:rPr lang="en-US" sz="1199" kern="0" dirty="0"/>
              <a:t> Data Factory: Move data, orchestrate, schedule and monitor</a:t>
            </a:r>
          </a:p>
        </p:txBody>
      </p:sp>
      <p:sp>
        <p:nvSpPr>
          <p:cNvPr id="60" name="TextBox 59"/>
          <p:cNvSpPr txBox="1"/>
          <p:nvPr/>
        </p:nvSpPr>
        <p:spPr>
          <a:xfrm>
            <a:off x="4027300" y="5592288"/>
            <a:ext cx="5934926" cy="280531"/>
          </a:xfrm>
          <a:prstGeom prst="rect">
            <a:avLst/>
          </a:prstGeom>
          <a:solidFill>
            <a:srgbClr val="F2F2F2"/>
          </a:solidFill>
          <a:ln w="28575">
            <a:solidFill>
              <a:schemeClr val="accent1"/>
            </a:solidFill>
          </a:ln>
        </p:spPr>
        <p:txBody>
          <a:bodyPr wrap="square" lIns="45713" tIns="45713" rIns="45713" bIns="45713" rtlCol="0">
            <a:spAutoFit/>
          </a:bodyPr>
          <a:lstStyle>
            <a:defPPr>
              <a:defRPr lang="en-US"/>
            </a:defPPr>
            <a:lvl1pPr algn="ctr">
              <a:defRPr sz="1200">
                <a:solidFill>
                  <a:schemeClr val="accent1"/>
                </a:solidFill>
              </a:defRPr>
            </a:lvl1pPr>
          </a:lstStyle>
          <a:p>
            <a:pPr defTabSz="914224"/>
            <a:r>
              <a:rPr lang="en-US" sz="1199" kern="0" dirty="0"/>
              <a:t>Data Catalog: Register, annotate, understand, discover data sets</a:t>
            </a:r>
          </a:p>
        </p:txBody>
      </p:sp>
      <p:sp>
        <p:nvSpPr>
          <p:cNvPr id="65" name="TextBox 64"/>
          <p:cNvSpPr txBox="1"/>
          <p:nvPr/>
        </p:nvSpPr>
        <p:spPr>
          <a:xfrm>
            <a:off x="5014694" y="4039433"/>
            <a:ext cx="689934" cy="188212"/>
          </a:xfrm>
          <a:prstGeom prst="rect">
            <a:avLst/>
          </a:prstGeom>
          <a:noFill/>
        </p:spPr>
        <p:txBody>
          <a:bodyPr wrap="none" lIns="0" tIns="0" rIns="0" bIns="0" rtlCol="0">
            <a:spAutoFit/>
          </a:bodyPr>
          <a:lstStyle/>
          <a:p>
            <a:pPr defTabSz="914224"/>
            <a:r>
              <a:rPr lang="en-US" sz="1199" kern="0" dirty="0">
                <a:solidFill>
                  <a:schemeClr val="bg1"/>
                </a:solidFill>
              </a:rPr>
              <a:t>HDInsight</a:t>
            </a:r>
          </a:p>
        </p:txBody>
      </p:sp>
      <p:cxnSp>
        <p:nvCxnSpPr>
          <p:cNvPr id="66" name="Straight Arrow Connector 65"/>
          <p:cNvCxnSpPr/>
          <p:nvPr/>
        </p:nvCxnSpPr>
        <p:spPr>
          <a:xfrm flipH="1">
            <a:off x="4553968" y="4511116"/>
            <a:ext cx="0" cy="279255"/>
          </a:xfrm>
          <a:prstGeom prst="straightConnector1">
            <a:avLst/>
          </a:prstGeom>
          <a:ln w="19050">
            <a:solidFill>
              <a:srgbClr val="0072C6"/>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a:off x="6994763" y="4539219"/>
            <a:ext cx="0" cy="279255"/>
          </a:xfrm>
          <a:prstGeom prst="straightConnector1">
            <a:avLst/>
          </a:prstGeom>
          <a:ln w="19050">
            <a:solidFill>
              <a:srgbClr val="0072C6"/>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58" idx="3"/>
          </p:cNvCxnSpPr>
          <p:nvPr/>
        </p:nvCxnSpPr>
        <p:spPr>
          <a:xfrm flipV="1">
            <a:off x="7315385" y="4517911"/>
            <a:ext cx="1069983" cy="448888"/>
          </a:xfrm>
          <a:prstGeom prst="straightConnector1">
            <a:avLst/>
          </a:prstGeom>
          <a:ln w="19050">
            <a:solidFill>
              <a:srgbClr val="0072C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9067317" y="2545244"/>
            <a:ext cx="1483962" cy="1507901"/>
          </a:xfrm>
          <a:prstGeom prst="straightConnector1">
            <a:avLst/>
          </a:prstGeom>
          <a:ln w="19050">
            <a:solidFill>
              <a:srgbClr val="0072C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10815389" y="2698034"/>
            <a:ext cx="0" cy="280504"/>
          </a:xfrm>
          <a:prstGeom prst="straightConnector1">
            <a:avLst/>
          </a:prstGeom>
          <a:ln w="19050">
            <a:solidFill>
              <a:srgbClr val="0072C6"/>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19" idx="6"/>
          </p:cNvCxnSpPr>
          <p:nvPr/>
        </p:nvCxnSpPr>
        <p:spPr>
          <a:xfrm flipV="1">
            <a:off x="1346449" y="2255017"/>
            <a:ext cx="1468035" cy="9037"/>
          </a:xfrm>
          <a:prstGeom prst="straightConnector1">
            <a:avLst/>
          </a:prstGeom>
          <a:ln w="19050">
            <a:solidFill>
              <a:srgbClr val="0072C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29" idx="6"/>
          </p:cNvCxnSpPr>
          <p:nvPr/>
        </p:nvCxnSpPr>
        <p:spPr>
          <a:xfrm>
            <a:off x="3543036" y="2264053"/>
            <a:ext cx="3119641" cy="0"/>
          </a:xfrm>
          <a:prstGeom prst="straightConnector1">
            <a:avLst/>
          </a:prstGeom>
          <a:ln w="19050">
            <a:solidFill>
              <a:srgbClr val="0072C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7397276" y="2260930"/>
            <a:ext cx="3024965" cy="3124"/>
          </a:xfrm>
          <a:prstGeom prst="straightConnector1">
            <a:avLst/>
          </a:prstGeom>
          <a:ln w="19050">
            <a:solidFill>
              <a:srgbClr val="0072C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29" idx="7"/>
          </p:cNvCxnSpPr>
          <p:nvPr/>
        </p:nvCxnSpPr>
        <p:spPr>
          <a:xfrm>
            <a:off x="3196362" y="2610726"/>
            <a:ext cx="0" cy="438156"/>
          </a:xfrm>
          <a:prstGeom prst="straightConnector1">
            <a:avLst/>
          </a:prstGeom>
          <a:ln w="19050">
            <a:solidFill>
              <a:srgbClr val="0072C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32" idx="7"/>
          </p:cNvCxnSpPr>
          <p:nvPr/>
        </p:nvCxnSpPr>
        <p:spPr>
          <a:xfrm>
            <a:off x="3196363" y="3759191"/>
            <a:ext cx="3036" cy="1188551"/>
          </a:xfrm>
          <a:prstGeom prst="straightConnector1">
            <a:avLst/>
          </a:prstGeom>
          <a:ln w="19050">
            <a:solidFill>
              <a:srgbClr val="0072C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7415401" y="2279434"/>
            <a:ext cx="1121491" cy="1762743"/>
          </a:xfrm>
          <a:prstGeom prst="straightConnector1">
            <a:avLst/>
          </a:prstGeom>
          <a:ln w="19050">
            <a:solidFill>
              <a:srgbClr val="0072C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83" name="Freeform 82"/>
          <p:cNvSpPr/>
          <p:nvPr/>
        </p:nvSpPr>
        <p:spPr bwMode="auto">
          <a:xfrm>
            <a:off x="798310" y="2143601"/>
            <a:ext cx="402931" cy="240904"/>
          </a:xfrm>
          <a:custGeom>
            <a:avLst/>
            <a:gdLst>
              <a:gd name="connsiteX0" fmla="*/ 420975 w 841949"/>
              <a:gd name="connsiteY0" fmla="*/ 392795 h 503385"/>
              <a:gd name="connsiteX1" fmla="*/ 443835 w 841949"/>
              <a:gd name="connsiteY1" fmla="*/ 415655 h 503385"/>
              <a:gd name="connsiteX2" fmla="*/ 420975 w 841949"/>
              <a:gd name="connsiteY2" fmla="*/ 438515 h 503385"/>
              <a:gd name="connsiteX3" fmla="*/ 398115 w 841949"/>
              <a:gd name="connsiteY3" fmla="*/ 415655 h 503385"/>
              <a:gd name="connsiteX4" fmla="*/ 420975 w 841949"/>
              <a:gd name="connsiteY4" fmla="*/ 392795 h 503385"/>
              <a:gd name="connsiteX5" fmla="*/ 44058 w 841949"/>
              <a:gd name="connsiteY5" fmla="*/ 39656 h 503385"/>
              <a:gd name="connsiteX6" fmla="*/ 44058 w 841949"/>
              <a:gd name="connsiteY6" fmla="*/ 463729 h 503385"/>
              <a:gd name="connsiteX7" fmla="*/ 797891 w 841949"/>
              <a:gd name="connsiteY7" fmla="*/ 463729 h 503385"/>
              <a:gd name="connsiteX8" fmla="*/ 797891 w 841949"/>
              <a:gd name="connsiteY8" fmla="*/ 39656 h 503385"/>
              <a:gd name="connsiteX9" fmla="*/ 36747 w 841949"/>
              <a:gd name="connsiteY9" fmla="*/ 0 h 503385"/>
              <a:gd name="connsiteX10" fmla="*/ 805202 w 841949"/>
              <a:gd name="connsiteY10" fmla="*/ 0 h 503385"/>
              <a:gd name="connsiteX11" fmla="*/ 841949 w 841949"/>
              <a:gd name="connsiteY11" fmla="*/ 36747 h 503385"/>
              <a:gd name="connsiteX12" fmla="*/ 841949 w 841949"/>
              <a:gd name="connsiteY12" fmla="*/ 466638 h 503385"/>
              <a:gd name="connsiteX13" fmla="*/ 805202 w 841949"/>
              <a:gd name="connsiteY13" fmla="*/ 503385 h 503385"/>
              <a:gd name="connsiteX14" fmla="*/ 36747 w 841949"/>
              <a:gd name="connsiteY14" fmla="*/ 503385 h 503385"/>
              <a:gd name="connsiteX15" fmla="*/ 0 w 841949"/>
              <a:gd name="connsiteY15" fmla="*/ 466638 h 503385"/>
              <a:gd name="connsiteX16" fmla="*/ 0 w 841949"/>
              <a:gd name="connsiteY16" fmla="*/ 36747 h 503385"/>
              <a:gd name="connsiteX17" fmla="*/ 36747 w 841949"/>
              <a:gd name="connsiteY17" fmla="*/ 0 h 50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41949" h="503385">
                <a:moveTo>
                  <a:pt x="420975" y="392795"/>
                </a:moveTo>
                <a:cubicBezTo>
                  <a:pt x="433600" y="392795"/>
                  <a:pt x="443835" y="403030"/>
                  <a:pt x="443835" y="415655"/>
                </a:cubicBezTo>
                <a:cubicBezTo>
                  <a:pt x="443835" y="428280"/>
                  <a:pt x="433600" y="438515"/>
                  <a:pt x="420975" y="438515"/>
                </a:cubicBezTo>
                <a:cubicBezTo>
                  <a:pt x="408350" y="438515"/>
                  <a:pt x="398115" y="428280"/>
                  <a:pt x="398115" y="415655"/>
                </a:cubicBezTo>
                <a:cubicBezTo>
                  <a:pt x="398115" y="403030"/>
                  <a:pt x="408350" y="392795"/>
                  <a:pt x="420975" y="392795"/>
                </a:cubicBezTo>
                <a:close/>
                <a:moveTo>
                  <a:pt x="44058" y="39656"/>
                </a:moveTo>
                <a:lnTo>
                  <a:pt x="44058" y="463729"/>
                </a:lnTo>
                <a:lnTo>
                  <a:pt x="797891" y="463729"/>
                </a:lnTo>
                <a:lnTo>
                  <a:pt x="797891" y="39656"/>
                </a:lnTo>
                <a:close/>
                <a:moveTo>
                  <a:pt x="36747" y="0"/>
                </a:moveTo>
                <a:lnTo>
                  <a:pt x="805202" y="0"/>
                </a:lnTo>
                <a:cubicBezTo>
                  <a:pt x="825497" y="0"/>
                  <a:pt x="841949" y="16452"/>
                  <a:pt x="841949" y="36747"/>
                </a:cubicBezTo>
                <a:lnTo>
                  <a:pt x="841949" y="466638"/>
                </a:lnTo>
                <a:cubicBezTo>
                  <a:pt x="841949" y="486933"/>
                  <a:pt x="825497" y="503385"/>
                  <a:pt x="805202" y="503385"/>
                </a:cubicBezTo>
                <a:lnTo>
                  <a:pt x="36747" y="503385"/>
                </a:lnTo>
                <a:cubicBezTo>
                  <a:pt x="16452" y="503385"/>
                  <a:pt x="0" y="486933"/>
                  <a:pt x="0" y="466638"/>
                </a:cubicBezTo>
                <a:lnTo>
                  <a:pt x="0" y="36747"/>
                </a:lnTo>
                <a:cubicBezTo>
                  <a:pt x="0" y="16452"/>
                  <a:pt x="16452" y="0"/>
                  <a:pt x="36747"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Freeform 85"/>
          <p:cNvSpPr/>
          <p:nvPr>
            <p:custDataLst>
              <p:tags r:id="rId1"/>
            </p:custDataLst>
          </p:nvPr>
        </p:nvSpPr>
        <p:spPr>
          <a:xfrm>
            <a:off x="10671966" y="2089729"/>
            <a:ext cx="286848" cy="348651"/>
          </a:xfrm>
          <a:custGeom>
            <a:avLst/>
            <a:gdLst>
              <a:gd name="connsiteX0" fmla="*/ 0 w 1022348"/>
              <a:gd name="connsiteY0" fmla="*/ 629228 h 1172168"/>
              <a:gd name="connsiteX1" fmla="*/ 142875 w 1022348"/>
              <a:gd name="connsiteY1" fmla="*/ 629228 h 1172168"/>
              <a:gd name="connsiteX2" fmla="*/ 142875 w 1022348"/>
              <a:gd name="connsiteY2" fmla="*/ 1172168 h 1172168"/>
              <a:gd name="connsiteX3" fmla="*/ 0 w 1022348"/>
              <a:gd name="connsiteY3" fmla="*/ 1172168 h 1172168"/>
              <a:gd name="connsiteX4" fmla="*/ 293158 w 1022348"/>
              <a:gd name="connsiteY4" fmla="*/ 434974 h 1172168"/>
              <a:gd name="connsiteX5" fmla="*/ 436033 w 1022348"/>
              <a:gd name="connsiteY5" fmla="*/ 434974 h 1172168"/>
              <a:gd name="connsiteX6" fmla="*/ 436033 w 1022348"/>
              <a:gd name="connsiteY6" fmla="*/ 1172168 h 1172168"/>
              <a:gd name="connsiteX7" fmla="*/ 293158 w 1022348"/>
              <a:gd name="connsiteY7" fmla="*/ 1172168 h 1172168"/>
              <a:gd name="connsiteX8" fmla="*/ 586316 w 1022348"/>
              <a:gd name="connsiteY8" fmla="*/ 225425 h 1172168"/>
              <a:gd name="connsiteX9" fmla="*/ 729191 w 1022348"/>
              <a:gd name="connsiteY9" fmla="*/ 225425 h 1172168"/>
              <a:gd name="connsiteX10" fmla="*/ 729191 w 1022348"/>
              <a:gd name="connsiteY10" fmla="*/ 1172168 h 1172168"/>
              <a:gd name="connsiteX11" fmla="*/ 586316 w 1022348"/>
              <a:gd name="connsiteY11" fmla="*/ 1172168 h 1172168"/>
              <a:gd name="connsiteX12" fmla="*/ 879473 w 1022348"/>
              <a:gd name="connsiteY12" fmla="*/ 0 h 1172168"/>
              <a:gd name="connsiteX13" fmla="*/ 1022348 w 1022348"/>
              <a:gd name="connsiteY13" fmla="*/ 0 h 1172168"/>
              <a:gd name="connsiteX14" fmla="*/ 1022348 w 1022348"/>
              <a:gd name="connsiteY14" fmla="*/ 1172168 h 1172168"/>
              <a:gd name="connsiteX15" fmla="*/ 879473 w 1022348"/>
              <a:gd name="connsiteY15" fmla="*/ 1172168 h 117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2348" h="1172168">
                <a:moveTo>
                  <a:pt x="0" y="629228"/>
                </a:moveTo>
                <a:lnTo>
                  <a:pt x="142875" y="629228"/>
                </a:lnTo>
                <a:lnTo>
                  <a:pt x="142875" y="1172168"/>
                </a:lnTo>
                <a:lnTo>
                  <a:pt x="0" y="1172168"/>
                </a:lnTo>
                <a:close/>
                <a:moveTo>
                  <a:pt x="293158" y="434974"/>
                </a:moveTo>
                <a:lnTo>
                  <a:pt x="436033" y="434974"/>
                </a:lnTo>
                <a:lnTo>
                  <a:pt x="436033" y="1172168"/>
                </a:lnTo>
                <a:lnTo>
                  <a:pt x="293158" y="1172168"/>
                </a:lnTo>
                <a:close/>
                <a:moveTo>
                  <a:pt x="586316" y="225425"/>
                </a:moveTo>
                <a:lnTo>
                  <a:pt x="729191" y="225425"/>
                </a:lnTo>
                <a:lnTo>
                  <a:pt x="729191" y="1172168"/>
                </a:lnTo>
                <a:lnTo>
                  <a:pt x="586316" y="1172168"/>
                </a:lnTo>
                <a:close/>
                <a:moveTo>
                  <a:pt x="879473" y="0"/>
                </a:moveTo>
                <a:lnTo>
                  <a:pt x="1022348" y="0"/>
                </a:lnTo>
                <a:lnTo>
                  <a:pt x="1022348" y="1172168"/>
                </a:lnTo>
                <a:lnTo>
                  <a:pt x="879473" y="1172168"/>
                </a:lnTo>
                <a:close/>
              </a:path>
            </a:pathLst>
          </a:custGeom>
          <a:solidFill>
            <a:srgbClr val="0072C6"/>
          </a:solidFill>
          <a:ln w="19050" cap="flat" cmpd="sng" algn="ctr">
            <a:noFill/>
            <a:prstDash val="solid"/>
          </a:ln>
          <a:effectLst/>
        </p:spPr>
        <p:txBody>
          <a:bodyPr wrap="square" rtlCol="0" anchor="ctr">
            <a:noAutofit/>
          </a:bodyPr>
          <a:lstStyle/>
          <a:p>
            <a:pPr algn="ctr" defTabSz="914224">
              <a:defRPr/>
            </a:pPr>
            <a:endParaRPr lang="en-US" sz="1800" kern="0">
              <a:solidFill>
                <a:sysClr val="window" lastClr="FFFFFF"/>
              </a:solidFill>
              <a:latin typeface="Arial"/>
            </a:endParaRPr>
          </a:p>
        </p:txBody>
      </p:sp>
      <p:sp>
        <p:nvSpPr>
          <p:cNvPr id="90" name="Freeform 89"/>
          <p:cNvSpPr/>
          <p:nvPr/>
        </p:nvSpPr>
        <p:spPr bwMode="auto">
          <a:xfrm>
            <a:off x="910845" y="4843448"/>
            <a:ext cx="213676" cy="323792"/>
          </a:xfrm>
          <a:custGeom>
            <a:avLst/>
            <a:gdLst>
              <a:gd name="connsiteX0" fmla="*/ 43974 w 1487862"/>
              <a:gd name="connsiteY0" fmla="*/ 1576652 h 2254622"/>
              <a:gd name="connsiteX1" fmla="*/ 43974 w 1487862"/>
              <a:gd name="connsiteY1" fmla="*/ 2210648 h 2254622"/>
              <a:gd name="connsiteX2" fmla="*/ 677970 w 1487862"/>
              <a:gd name="connsiteY2" fmla="*/ 2210648 h 2254622"/>
              <a:gd name="connsiteX3" fmla="*/ 677970 w 1487862"/>
              <a:gd name="connsiteY3" fmla="*/ 1576652 h 2254622"/>
              <a:gd name="connsiteX4" fmla="*/ 0 w 1487862"/>
              <a:gd name="connsiteY4" fmla="*/ 1532678 h 2254622"/>
              <a:gd name="connsiteX5" fmla="*/ 721944 w 1487862"/>
              <a:gd name="connsiteY5" fmla="*/ 1532678 h 2254622"/>
              <a:gd name="connsiteX6" fmla="*/ 721944 w 1487862"/>
              <a:gd name="connsiteY6" fmla="*/ 2254622 h 2254622"/>
              <a:gd name="connsiteX7" fmla="*/ 0 w 1487862"/>
              <a:gd name="connsiteY7" fmla="*/ 2254622 h 2254622"/>
              <a:gd name="connsiteX8" fmla="*/ 43552 w 1487862"/>
              <a:gd name="connsiteY8" fmla="*/ 810313 h 2254622"/>
              <a:gd name="connsiteX9" fmla="*/ 43552 w 1487862"/>
              <a:gd name="connsiteY9" fmla="*/ 1444309 h 2254622"/>
              <a:gd name="connsiteX10" fmla="*/ 1444310 w 1487862"/>
              <a:gd name="connsiteY10" fmla="*/ 1444309 h 2254622"/>
              <a:gd name="connsiteX11" fmla="*/ 1444310 w 1487862"/>
              <a:gd name="connsiteY11" fmla="*/ 810313 h 2254622"/>
              <a:gd name="connsiteX12" fmla="*/ 0 w 1487862"/>
              <a:gd name="connsiteY12" fmla="*/ 766339 h 2254622"/>
              <a:gd name="connsiteX13" fmla="*/ 1487862 w 1487862"/>
              <a:gd name="connsiteY13" fmla="*/ 766339 h 2254622"/>
              <a:gd name="connsiteX14" fmla="*/ 1487862 w 1487862"/>
              <a:gd name="connsiteY14" fmla="*/ 1488283 h 2254622"/>
              <a:gd name="connsiteX15" fmla="*/ 0 w 1487862"/>
              <a:gd name="connsiteY15" fmla="*/ 1488283 h 2254622"/>
              <a:gd name="connsiteX16" fmla="*/ 43974 w 1487862"/>
              <a:gd name="connsiteY16" fmla="*/ 43974 h 2254622"/>
              <a:gd name="connsiteX17" fmla="*/ 43974 w 1487862"/>
              <a:gd name="connsiteY17" fmla="*/ 677970 h 2254622"/>
              <a:gd name="connsiteX18" fmla="*/ 677970 w 1487862"/>
              <a:gd name="connsiteY18" fmla="*/ 677970 h 2254622"/>
              <a:gd name="connsiteX19" fmla="*/ 677970 w 1487862"/>
              <a:gd name="connsiteY19" fmla="*/ 43974 h 2254622"/>
              <a:gd name="connsiteX20" fmla="*/ 765918 w 1487862"/>
              <a:gd name="connsiteY20" fmla="*/ 0 h 2254622"/>
              <a:gd name="connsiteX21" fmla="*/ 1487862 w 1487862"/>
              <a:gd name="connsiteY21" fmla="*/ 0 h 2254622"/>
              <a:gd name="connsiteX22" fmla="*/ 1487862 w 1487862"/>
              <a:gd name="connsiteY22" fmla="*/ 721944 h 2254622"/>
              <a:gd name="connsiteX23" fmla="*/ 765918 w 1487862"/>
              <a:gd name="connsiteY23" fmla="*/ 721944 h 2254622"/>
              <a:gd name="connsiteX24" fmla="*/ 0 w 1487862"/>
              <a:gd name="connsiteY24" fmla="*/ 0 h 2254622"/>
              <a:gd name="connsiteX25" fmla="*/ 721944 w 1487862"/>
              <a:gd name="connsiteY25" fmla="*/ 0 h 2254622"/>
              <a:gd name="connsiteX26" fmla="*/ 721944 w 1487862"/>
              <a:gd name="connsiteY26" fmla="*/ 721944 h 2254622"/>
              <a:gd name="connsiteX27" fmla="*/ 0 w 1487862"/>
              <a:gd name="connsiteY27" fmla="*/ 721944 h 225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487862" h="2254622">
                <a:moveTo>
                  <a:pt x="43974" y="1576652"/>
                </a:moveTo>
                <a:lnTo>
                  <a:pt x="43974" y="2210648"/>
                </a:lnTo>
                <a:lnTo>
                  <a:pt x="677970" y="2210648"/>
                </a:lnTo>
                <a:lnTo>
                  <a:pt x="677970" y="1576652"/>
                </a:lnTo>
                <a:close/>
                <a:moveTo>
                  <a:pt x="0" y="1532678"/>
                </a:moveTo>
                <a:lnTo>
                  <a:pt x="721944" y="1532678"/>
                </a:lnTo>
                <a:lnTo>
                  <a:pt x="721944" y="2254622"/>
                </a:lnTo>
                <a:lnTo>
                  <a:pt x="0" y="2254622"/>
                </a:lnTo>
                <a:close/>
                <a:moveTo>
                  <a:pt x="43552" y="810313"/>
                </a:moveTo>
                <a:lnTo>
                  <a:pt x="43552" y="1444309"/>
                </a:lnTo>
                <a:lnTo>
                  <a:pt x="1444310" y="1444309"/>
                </a:lnTo>
                <a:lnTo>
                  <a:pt x="1444310" y="810313"/>
                </a:lnTo>
                <a:close/>
                <a:moveTo>
                  <a:pt x="0" y="766339"/>
                </a:moveTo>
                <a:lnTo>
                  <a:pt x="1487862" y="766339"/>
                </a:lnTo>
                <a:lnTo>
                  <a:pt x="1487862" y="1488283"/>
                </a:lnTo>
                <a:lnTo>
                  <a:pt x="0" y="1488283"/>
                </a:lnTo>
                <a:close/>
                <a:moveTo>
                  <a:pt x="43974" y="43974"/>
                </a:moveTo>
                <a:lnTo>
                  <a:pt x="43974" y="677970"/>
                </a:lnTo>
                <a:lnTo>
                  <a:pt x="677970" y="677970"/>
                </a:lnTo>
                <a:lnTo>
                  <a:pt x="677970" y="43974"/>
                </a:lnTo>
                <a:close/>
                <a:moveTo>
                  <a:pt x="765918" y="0"/>
                </a:moveTo>
                <a:lnTo>
                  <a:pt x="1487862" y="0"/>
                </a:lnTo>
                <a:lnTo>
                  <a:pt x="1487862" y="721944"/>
                </a:lnTo>
                <a:lnTo>
                  <a:pt x="765918" y="721944"/>
                </a:lnTo>
                <a:close/>
                <a:moveTo>
                  <a:pt x="0" y="0"/>
                </a:moveTo>
                <a:lnTo>
                  <a:pt x="721944" y="0"/>
                </a:lnTo>
                <a:lnTo>
                  <a:pt x="721944" y="721944"/>
                </a:lnTo>
                <a:lnTo>
                  <a:pt x="0" y="721944"/>
                </a:ln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1" name="Freeform 90"/>
          <p:cNvSpPr/>
          <p:nvPr/>
        </p:nvSpPr>
        <p:spPr bwMode="auto">
          <a:xfrm>
            <a:off x="11276883" y="2263342"/>
            <a:ext cx="228567" cy="3138995"/>
          </a:xfrm>
          <a:custGeom>
            <a:avLst/>
            <a:gdLst>
              <a:gd name="connsiteX0" fmla="*/ 0 w 228600"/>
              <a:gd name="connsiteY0" fmla="*/ 0 h 3139440"/>
              <a:gd name="connsiteX1" fmla="*/ 228600 w 228600"/>
              <a:gd name="connsiteY1" fmla="*/ 0 h 3139440"/>
              <a:gd name="connsiteX2" fmla="*/ 228600 w 228600"/>
              <a:gd name="connsiteY2" fmla="*/ 3139440 h 3139440"/>
            </a:gdLst>
            <a:ahLst/>
            <a:cxnLst>
              <a:cxn ang="0">
                <a:pos x="connsiteX0" y="connsiteY0"/>
              </a:cxn>
              <a:cxn ang="0">
                <a:pos x="connsiteX1" y="connsiteY1"/>
              </a:cxn>
              <a:cxn ang="0">
                <a:pos x="connsiteX2" y="connsiteY2"/>
              </a:cxn>
            </a:cxnLst>
            <a:rect l="l" t="t" r="r" b="b"/>
            <a:pathLst>
              <a:path w="228600" h="3139440">
                <a:moveTo>
                  <a:pt x="0" y="0"/>
                </a:moveTo>
                <a:lnTo>
                  <a:pt x="228600" y="0"/>
                </a:lnTo>
                <a:lnTo>
                  <a:pt x="228600" y="3139440"/>
                </a:lnTo>
              </a:path>
            </a:pathLst>
          </a:custGeom>
          <a:noFill/>
          <a:ln w="19050">
            <a:solidFill>
              <a:srgbClr val="0072C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defTabSz="914224"/>
            <a:endParaRPr lang="en-US" sz="1800" kern="0">
              <a:solidFill>
                <a:sysClr val="windowText" lastClr="000000"/>
              </a:solidFill>
            </a:endParaRPr>
          </a:p>
        </p:txBody>
      </p:sp>
      <p:sp>
        <p:nvSpPr>
          <p:cNvPr id="94" name="Freeform 93"/>
          <p:cNvSpPr/>
          <p:nvPr/>
        </p:nvSpPr>
        <p:spPr bwMode="auto">
          <a:xfrm>
            <a:off x="2999298" y="2073368"/>
            <a:ext cx="359296" cy="363296"/>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kern="0" dirty="0">
              <a:solidFill>
                <a:schemeClr val="tx1"/>
              </a:solidFill>
              <a:ea typeface="Segoe UI" pitchFamily="34" charset="0"/>
              <a:cs typeface="Segoe UI" pitchFamily="34" charset="0"/>
            </a:endParaRPr>
          </a:p>
        </p:txBody>
      </p:sp>
      <p:sp>
        <p:nvSpPr>
          <p:cNvPr id="95" name="Oval 88"/>
          <p:cNvSpPr/>
          <p:nvPr/>
        </p:nvSpPr>
        <p:spPr>
          <a:xfrm>
            <a:off x="875506" y="5637103"/>
            <a:ext cx="305606" cy="318068"/>
          </a:xfrm>
          <a:custGeom>
            <a:avLst/>
            <a:gdLst/>
            <a:ahLst/>
            <a:cxnLst/>
            <a:rect l="l" t="t" r="r" b="b"/>
            <a:pathLst>
              <a:path w="1255211" h="1656051">
                <a:moveTo>
                  <a:pt x="638840" y="98404"/>
                </a:moveTo>
                <a:cubicBezTo>
                  <a:pt x="356498" y="98404"/>
                  <a:pt x="127615" y="169347"/>
                  <a:pt x="127615" y="256860"/>
                </a:cubicBezTo>
                <a:cubicBezTo>
                  <a:pt x="127615" y="344373"/>
                  <a:pt x="356498" y="415316"/>
                  <a:pt x="638840" y="415316"/>
                </a:cubicBezTo>
                <a:cubicBezTo>
                  <a:pt x="921182" y="415316"/>
                  <a:pt x="1150065" y="344373"/>
                  <a:pt x="1150065" y="256860"/>
                </a:cubicBezTo>
                <a:cubicBezTo>
                  <a:pt x="1150065" y="169347"/>
                  <a:pt x="921182" y="98404"/>
                  <a:pt x="638840" y="98404"/>
                </a:cubicBezTo>
                <a:close/>
                <a:moveTo>
                  <a:pt x="627606" y="7"/>
                </a:moveTo>
                <a:cubicBezTo>
                  <a:pt x="834366" y="-787"/>
                  <a:pt x="1214415" y="70042"/>
                  <a:pt x="1247888" y="228376"/>
                </a:cubicBezTo>
                <a:lnTo>
                  <a:pt x="1255211" y="223614"/>
                </a:lnTo>
                <a:lnTo>
                  <a:pt x="1255211" y="317516"/>
                </a:lnTo>
                <a:lnTo>
                  <a:pt x="1255211" y="1338542"/>
                </a:lnTo>
                <a:lnTo>
                  <a:pt x="1255211" y="1404562"/>
                </a:lnTo>
                <a:lnTo>
                  <a:pt x="1241216" y="1404562"/>
                </a:lnTo>
                <a:cubicBezTo>
                  <a:pt x="1181427" y="1548293"/>
                  <a:pt x="929392" y="1656051"/>
                  <a:pt x="627606" y="1656051"/>
                </a:cubicBezTo>
                <a:cubicBezTo>
                  <a:pt x="325821" y="1656051"/>
                  <a:pt x="73786" y="1548293"/>
                  <a:pt x="13998" y="1404562"/>
                </a:cubicBezTo>
                <a:lnTo>
                  <a:pt x="0" y="1404562"/>
                </a:lnTo>
                <a:lnTo>
                  <a:pt x="0" y="1338542"/>
                </a:lnTo>
                <a:lnTo>
                  <a:pt x="0" y="317516"/>
                </a:lnTo>
                <a:lnTo>
                  <a:pt x="0" y="280764"/>
                </a:lnTo>
                <a:cubicBezTo>
                  <a:pt x="2442" y="280764"/>
                  <a:pt x="4882" y="233138"/>
                  <a:pt x="7323" y="233138"/>
                </a:cubicBezTo>
                <a:cubicBezTo>
                  <a:pt x="40799" y="74804"/>
                  <a:pt x="420845" y="801"/>
                  <a:pt x="627606" y="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63"/>
            <a:endParaRPr lang="en-US" sz="1349">
              <a:gradFill>
                <a:gsLst>
                  <a:gs pos="1250">
                    <a:srgbClr val="505050"/>
                  </a:gs>
                  <a:gs pos="74000">
                    <a:srgbClr val="505050"/>
                  </a:gs>
                </a:gsLst>
                <a:lin ang="5400000" scaled="0"/>
              </a:gradFill>
            </a:endParaRPr>
          </a:p>
        </p:txBody>
      </p:sp>
      <p:grpSp>
        <p:nvGrpSpPr>
          <p:cNvPr id="98" name="Group 97"/>
          <p:cNvGrpSpPr>
            <a:grpSpLocks noChangeAspect="1"/>
          </p:cNvGrpSpPr>
          <p:nvPr/>
        </p:nvGrpSpPr>
        <p:grpSpPr>
          <a:xfrm>
            <a:off x="2952291" y="3248385"/>
            <a:ext cx="457135" cy="351166"/>
            <a:chOff x="1260022" y="5196402"/>
            <a:chExt cx="3273425" cy="2514600"/>
          </a:xfrm>
          <a:solidFill>
            <a:schemeClr val="accent1"/>
          </a:solidFill>
        </p:grpSpPr>
        <p:sp>
          <p:nvSpPr>
            <p:cNvPr id="99" name="Freeform 98"/>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endParaRPr lang="en-US" sz="2400" dirty="0"/>
            </a:p>
          </p:txBody>
        </p:sp>
        <p:sp>
          <p:nvSpPr>
            <p:cNvPr id="100" name="Freeform 99"/>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endParaRPr lang="en-US" sz="2400" dirty="0"/>
            </a:p>
          </p:txBody>
        </p:sp>
        <p:sp>
          <p:nvSpPr>
            <p:cNvPr id="101" name="Freeform 100"/>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endParaRPr lang="en-US" sz="2400" dirty="0"/>
            </a:p>
          </p:txBody>
        </p:sp>
        <p:sp>
          <p:nvSpPr>
            <p:cNvPr id="102" name="Freeform 101"/>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endParaRPr lang="en-US" sz="2400" dirty="0"/>
            </a:p>
          </p:txBody>
        </p:sp>
      </p:grpSp>
      <p:sp>
        <p:nvSpPr>
          <p:cNvPr id="103" name="Freeform 102"/>
          <p:cNvSpPr>
            <a:spLocks noChangeAspect="1"/>
          </p:cNvSpPr>
          <p:nvPr/>
        </p:nvSpPr>
        <p:spPr bwMode="auto">
          <a:xfrm>
            <a:off x="4346595" y="3957350"/>
            <a:ext cx="483263" cy="36570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w="6350">
            <a:noFill/>
          </a:ln>
        </p:spPr>
        <p:txBody>
          <a:bodyPr vert="horz" wrap="square" lIns="93247" tIns="46623" rIns="93247" bIns="46623" numCol="1" anchor="t" anchorCtr="0" compatLnSpc="1">
            <a:prstTxWarp prst="textNoShape">
              <a:avLst/>
            </a:prstTxWarp>
          </a:bodyPr>
          <a:lstStyle/>
          <a:p>
            <a:pPr defTabSz="914224"/>
            <a:endParaRPr lang="en-US" sz="1632" kern="0" dirty="0">
              <a:solidFill>
                <a:sysClr val="windowText" lastClr="000000"/>
              </a:solidFill>
            </a:endParaRPr>
          </a:p>
        </p:txBody>
      </p:sp>
      <p:sp>
        <p:nvSpPr>
          <p:cNvPr id="105" name="Freeform 104"/>
          <p:cNvSpPr>
            <a:spLocks noChangeAspect="1"/>
          </p:cNvSpPr>
          <p:nvPr/>
        </p:nvSpPr>
        <p:spPr bwMode="auto">
          <a:xfrm>
            <a:off x="3454194" y="5251705"/>
            <a:ext cx="187121" cy="196639"/>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kern="0">
              <a:solidFill>
                <a:schemeClr val="tx1"/>
              </a:solidFill>
              <a:ea typeface="Segoe UI" pitchFamily="34" charset="0"/>
              <a:cs typeface="Segoe UI" pitchFamily="34" charset="0"/>
            </a:endParaRPr>
          </a:p>
        </p:txBody>
      </p:sp>
      <p:grpSp>
        <p:nvGrpSpPr>
          <p:cNvPr id="106" name="Group 105"/>
          <p:cNvGrpSpPr>
            <a:grpSpLocks noChangeAspect="1"/>
          </p:cNvGrpSpPr>
          <p:nvPr/>
        </p:nvGrpSpPr>
        <p:grpSpPr>
          <a:xfrm>
            <a:off x="4186670" y="5643308"/>
            <a:ext cx="189086" cy="201139"/>
            <a:chOff x="3232150" y="382588"/>
            <a:chExt cx="5727700" cy="6092825"/>
          </a:xfrm>
          <a:solidFill>
            <a:schemeClr val="accent1"/>
          </a:solidFill>
        </p:grpSpPr>
        <p:sp>
          <p:nvSpPr>
            <p:cNvPr id="107"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endParaRPr lang="en-US" sz="1836" kern="0">
                <a:solidFill>
                  <a:sysClr val="windowText" lastClr="000000"/>
                </a:solidFill>
              </a:endParaRPr>
            </a:p>
          </p:txBody>
        </p:sp>
        <p:sp>
          <p:nvSpPr>
            <p:cNvPr id="108"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endParaRPr lang="en-US" sz="1836" kern="0">
                <a:solidFill>
                  <a:sysClr val="windowText" lastClr="000000"/>
                </a:solidFill>
              </a:endParaRPr>
            </a:p>
          </p:txBody>
        </p:sp>
        <p:sp>
          <p:nvSpPr>
            <p:cNvPr id="109"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endParaRPr lang="en-US" sz="1836" kern="0">
                <a:solidFill>
                  <a:sysClr val="windowText" lastClr="000000"/>
                </a:solidFill>
              </a:endParaRPr>
            </a:p>
          </p:txBody>
        </p:sp>
      </p:grpSp>
      <p:sp>
        <p:nvSpPr>
          <p:cNvPr id="110" name="TextBox 109"/>
          <p:cNvSpPr txBox="1"/>
          <p:nvPr/>
        </p:nvSpPr>
        <p:spPr>
          <a:xfrm>
            <a:off x="3567889" y="2312010"/>
            <a:ext cx="379301" cy="376422"/>
          </a:xfrm>
          <a:prstGeom prst="rect">
            <a:avLst/>
          </a:prstGeom>
          <a:noFill/>
        </p:spPr>
        <p:txBody>
          <a:bodyPr wrap="none" lIns="0" tIns="0" rIns="0" bIns="0" rtlCol="0">
            <a:spAutoFit/>
          </a:bodyPr>
          <a:lstStyle/>
          <a:p>
            <a:pPr defTabSz="914224"/>
            <a:r>
              <a:rPr lang="en-US" sz="1199" kern="0" dirty="0">
                <a:solidFill>
                  <a:schemeClr val="bg1"/>
                </a:solidFill>
              </a:rPr>
              <a:t>Event</a:t>
            </a:r>
          </a:p>
          <a:p>
            <a:pPr defTabSz="914224"/>
            <a:r>
              <a:rPr lang="en-US" sz="1199" kern="0" dirty="0">
                <a:solidFill>
                  <a:schemeClr val="bg1"/>
                </a:solidFill>
              </a:rPr>
              <a:t>Hubs</a:t>
            </a:r>
          </a:p>
        </p:txBody>
      </p:sp>
      <p:sp>
        <p:nvSpPr>
          <p:cNvPr id="114" name="Freeform 113"/>
          <p:cNvSpPr>
            <a:spLocks noChangeAspect="1"/>
          </p:cNvSpPr>
          <p:nvPr/>
        </p:nvSpPr>
        <p:spPr bwMode="auto">
          <a:xfrm flipH="1">
            <a:off x="6404646" y="4039435"/>
            <a:ext cx="365708" cy="387010"/>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kern="0">
              <a:solidFill>
                <a:schemeClr val="tx1"/>
              </a:solidFill>
              <a:ea typeface="Segoe UI" pitchFamily="34" charset="0"/>
              <a:cs typeface="Segoe UI" pitchFamily="34" charset="0"/>
            </a:endParaRPr>
          </a:p>
        </p:txBody>
      </p:sp>
      <p:grpSp>
        <p:nvGrpSpPr>
          <p:cNvPr id="115" name="Group 114"/>
          <p:cNvGrpSpPr>
            <a:grpSpLocks noChangeAspect="1"/>
          </p:cNvGrpSpPr>
          <p:nvPr/>
        </p:nvGrpSpPr>
        <p:grpSpPr>
          <a:xfrm>
            <a:off x="8613881" y="4148259"/>
            <a:ext cx="365708" cy="447908"/>
            <a:chOff x="-3084513" y="3390510"/>
            <a:chExt cx="2716213" cy="3363913"/>
          </a:xfrm>
          <a:solidFill>
            <a:schemeClr val="accent1"/>
          </a:solidFill>
        </p:grpSpPr>
        <p:sp>
          <p:nvSpPr>
            <p:cNvPr id="116"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endParaRPr lang="en-US" sz="1836" kern="0">
                <a:solidFill>
                  <a:sysClr val="windowText" lastClr="000000"/>
                </a:solidFill>
              </a:endParaRPr>
            </a:p>
          </p:txBody>
        </p:sp>
        <p:sp>
          <p:nvSpPr>
            <p:cNvPr id="117"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endParaRPr lang="en-US" sz="1836" kern="0">
                <a:solidFill>
                  <a:sysClr val="windowText" lastClr="000000"/>
                </a:solidFill>
              </a:endParaRPr>
            </a:p>
          </p:txBody>
        </p:sp>
      </p:grpSp>
      <p:sp>
        <p:nvSpPr>
          <p:cNvPr id="119" name="Freeform 118"/>
          <p:cNvSpPr/>
          <p:nvPr/>
        </p:nvSpPr>
        <p:spPr bwMode="auto">
          <a:xfrm>
            <a:off x="4222759" y="3776992"/>
            <a:ext cx="693345" cy="693345"/>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Freeform 119"/>
          <p:cNvSpPr/>
          <p:nvPr/>
        </p:nvSpPr>
        <p:spPr bwMode="auto">
          <a:xfrm>
            <a:off x="6266687" y="3904387"/>
            <a:ext cx="693345" cy="693345"/>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Freeform 120"/>
          <p:cNvSpPr>
            <a:spLocks noChangeAspect="1"/>
          </p:cNvSpPr>
          <p:nvPr/>
        </p:nvSpPr>
        <p:spPr bwMode="auto">
          <a:xfrm>
            <a:off x="7165572" y="4084746"/>
            <a:ext cx="483263" cy="36570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w="6350">
            <a:noFill/>
          </a:ln>
        </p:spPr>
        <p:txBody>
          <a:bodyPr vert="horz" wrap="square" lIns="93247" tIns="46623" rIns="93247" bIns="46623" numCol="1" anchor="t" anchorCtr="0" compatLnSpc="1">
            <a:prstTxWarp prst="textNoShape">
              <a:avLst/>
            </a:prstTxWarp>
          </a:bodyPr>
          <a:lstStyle/>
          <a:p>
            <a:pPr defTabSz="914224"/>
            <a:endParaRPr lang="en-US" sz="1632" kern="0" dirty="0">
              <a:solidFill>
                <a:sysClr val="windowText" lastClr="000000"/>
              </a:solidFill>
            </a:endParaRPr>
          </a:p>
        </p:txBody>
      </p:sp>
      <p:sp>
        <p:nvSpPr>
          <p:cNvPr id="122" name="Freeform 121"/>
          <p:cNvSpPr/>
          <p:nvPr/>
        </p:nvSpPr>
        <p:spPr bwMode="auto">
          <a:xfrm>
            <a:off x="7041736" y="3904387"/>
            <a:ext cx="693345" cy="693345"/>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TextBox 122"/>
          <p:cNvSpPr txBox="1"/>
          <p:nvPr/>
        </p:nvSpPr>
        <p:spPr>
          <a:xfrm>
            <a:off x="7074687" y="3556283"/>
            <a:ext cx="689934" cy="376422"/>
          </a:xfrm>
          <a:prstGeom prst="rect">
            <a:avLst/>
          </a:prstGeom>
          <a:noFill/>
        </p:spPr>
        <p:txBody>
          <a:bodyPr wrap="none" lIns="0" tIns="0" rIns="0" bIns="0" rtlCol="0">
            <a:spAutoFit/>
          </a:bodyPr>
          <a:lstStyle/>
          <a:p>
            <a:pPr defTabSz="914224"/>
            <a:r>
              <a:rPr lang="en-US" sz="1199" kern="0" dirty="0">
                <a:solidFill>
                  <a:schemeClr val="bg1"/>
                </a:solidFill>
              </a:rPr>
              <a:t>HDInsight</a:t>
            </a:r>
            <a:br>
              <a:rPr lang="en-US" sz="1199" kern="0" dirty="0">
                <a:solidFill>
                  <a:schemeClr val="bg1"/>
                </a:solidFill>
              </a:rPr>
            </a:br>
            <a:endParaRPr lang="en-US" sz="1199" kern="0" dirty="0">
              <a:solidFill>
                <a:schemeClr val="bg1"/>
              </a:solidFill>
            </a:endParaRPr>
          </a:p>
        </p:txBody>
      </p:sp>
      <p:grpSp>
        <p:nvGrpSpPr>
          <p:cNvPr id="127" name="Group 126"/>
          <p:cNvGrpSpPr/>
          <p:nvPr/>
        </p:nvGrpSpPr>
        <p:grpSpPr>
          <a:xfrm>
            <a:off x="6725623" y="1618664"/>
            <a:ext cx="693345" cy="693345"/>
            <a:chOff x="6419093" y="4056844"/>
            <a:chExt cx="693444" cy="693444"/>
          </a:xfrm>
        </p:grpSpPr>
        <p:sp>
          <p:nvSpPr>
            <p:cNvPr id="125" name="Freeform 124"/>
            <p:cNvSpPr>
              <a:spLocks noChangeAspect="1"/>
            </p:cNvSpPr>
            <p:nvPr/>
          </p:nvSpPr>
          <p:spPr bwMode="auto">
            <a:xfrm flipH="1">
              <a:off x="6582472" y="4191911"/>
              <a:ext cx="365760" cy="387065"/>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kern="0">
                <a:solidFill>
                  <a:schemeClr val="tx1"/>
                </a:solidFill>
                <a:ea typeface="Segoe UI" pitchFamily="34" charset="0"/>
                <a:cs typeface="Segoe UI" pitchFamily="34" charset="0"/>
              </a:endParaRPr>
            </a:p>
          </p:txBody>
        </p:sp>
        <p:sp>
          <p:nvSpPr>
            <p:cNvPr id="126" name="Freeform 125"/>
            <p:cNvSpPr/>
            <p:nvPr/>
          </p:nvSpPr>
          <p:spPr bwMode="auto">
            <a:xfrm>
              <a:off x="6419093" y="4056844"/>
              <a:ext cx="693444" cy="693444"/>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4" name="Group 133"/>
          <p:cNvGrpSpPr/>
          <p:nvPr/>
        </p:nvGrpSpPr>
        <p:grpSpPr>
          <a:xfrm>
            <a:off x="6751018" y="2379599"/>
            <a:ext cx="693345" cy="693345"/>
            <a:chOff x="3001611" y="3218184"/>
            <a:chExt cx="693444" cy="693444"/>
          </a:xfrm>
        </p:grpSpPr>
        <p:sp>
          <p:nvSpPr>
            <p:cNvPr id="128" name="Freeform 127"/>
            <p:cNvSpPr/>
            <p:nvPr/>
          </p:nvSpPr>
          <p:spPr bwMode="auto">
            <a:xfrm>
              <a:off x="3001611" y="3218184"/>
              <a:ext cx="693444" cy="693444"/>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9" name="Group 128"/>
            <p:cNvGrpSpPr>
              <a:grpSpLocks noChangeAspect="1"/>
            </p:cNvGrpSpPr>
            <p:nvPr/>
          </p:nvGrpSpPr>
          <p:grpSpPr>
            <a:xfrm>
              <a:off x="3104228" y="3400750"/>
              <a:ext cx="457200" cy="351216"/>
              <a:chOff x="1260022" y="5196402"/>
              <a:chExt cx="3273425" cy="2514600"/>
            </a:xfrm>
            <a:solidFill>
              <a:schemeClr val="accent1"/>
            </a:solidFill>
          </p:grpSpPr>
          <p:sp>
            <p:nvSpPr>
              <p:cNvPr id="130" name="Freeform 129"/>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endParaRPr lang="en-US" sz="2400" dirty="0"/>
              </a:p>
            </p:txBody>
          </p:sp>
          <p:sp>
            <p:nvSpPr>
              <p:cNvPr id="131" name="Freeform 130"/>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endParaRPr lang="en-US" sz="2400" dirty="0"/>
              </a:p>
            </p:txBody>
          </p:sp>
          <p:sp>
            <p:nvSpPr>
              <p:cNvPr id="132" name="Freeform 131"/>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endParaRPr lang="en-US" sz="2400" dirty="0"/>
              </a:p>
            </p:txBody>
          </p:sp>
          <p:sp>
            <p:nvSpPr>
              <p:cNvPr id="133" name="Freeform 132"/>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endParaRPr lang="en-US" sz="2400" dirty="0"/>
              </a:p>
            </p:txBody>
          </p:sp>
        </p:grpSp>
      </p:grpSp>
      <p:sp>
        <p:nvSpPr>
          <p:cNvPr id="137" name="TextBox 136"/>
          <p:cNvSpPr txBox="1"/>
          <p:nvPr/>
        </p:nvSpPr>
        <p:spPr>
          <a:xfrm>
            <a:off x="7418029" y="1691627"/>
            <a:ext cx="595109" cy="376422"/>
          </a:xfrm>
          <a:prstGeom prst="rect">
            <a:avLst/>
          </a:prstGeom>
          <a:noFill/>
        </p:spPr>
        <p:txBody>
          <a:bodyPr wrap="none" lIns="0" tIns="0" rIns="0" bIns="0" rtlCol="0">
            <a:spAutoFit/>
          </a:bodyPr>
          <a:lstStyle/>
          <a:p>
            <a:pPr defTabSz="914224"/>
            <a:r>
              <a:rPr lang="en-US" sz="1199" kern="0" dirty="0">
                <a:solidFill>
                  <a:schemeClr val="bg1"/>
                </a:solidFill>
              </a:rPr>
              <a:t>Machine</a:t>
            </a:r>
            <a:br>
              <a:rPr lang="en-US" sz="1199" kern="0" dirty="0">
                <a:solidFill>
                  <a:schemeClr val="bg1"/>
                </a:solidFill>
              </a:rPr>
            </a:br>
            <a:r>
              <a:rPr lang="en-US" sz="1199" kern="0" dirty="0">
                <a:solidFill>
                  <a:schemeClr val="bg1"/>
                </a:solidFill>
              </a:rPr>
              <a:t>Learning</a:t>
            </a:r>
          </a:p>
        </p:txBody>
      </p:sp>
      <p:sp>
        <p:nvSpPr>
          <p:cNvPr id="138" name="TextBox 137"/>
          <p:cNvSpPr txBox="1"/>
          <p:nvPr/>
        </p:nvSpPr>
        <p:spPr>
          <a:xfrm>
            <a:off x="6158912" y="2530392"/>
            <a:ext cx="613094" cy="376422"/>
          </a:xfrm>
          <a:prstGeom prst="rect">
            <a:avLst/>
          </a:prstGeom>
          <a:noFill/>
        </p:spPr>
        <p:txBody>
          <a:bodyPr wrap="none" lIns="0" tIns="0" rIns="0" bIns="0" rtlCol="0">
            <a:spAutoFit/>
          </a:bodyPr>
          <a:lstStyle/>
          <a:p>
            <a:pPr defTabSz="914224"/>
            <a:r>
              <a:rPr lang="en-US" sz="1199" kern="0" dirty="0">
                <a:solidFill>
                  <a:schemeClr val="bg1"/>
                </a:solidFill>
              </a:rPr>
              <a:t>Stream</a:t>
            </a:r>
            <a:br>
              <a:rPr lang="en-US" sz="1199" kern="0" dirty="0">
                <a:solidFill>
                  <a:schemeClr val="bg1"/>
                </a:solidFill>
              </a:rPr>
            </a:br>
            <a:r>
              <a:rPr lang="en-US" sz="1199" kern="0" dirty="0">
                <a:solidFill>
                  <a:schemeClr val="bg1"/>
                </a:solidFill>
              </a:rPr>
              <a:t>Analytics</a:t>
            </a:r>
          </a:p>
        </p:txBody>
      </p:sp>
      <p:sp>
        <p:nvSpPr>
          <p:cNvPr id="142" name="Freeform 141"/>
          <p:cNvSpPr/>
          <p:nvPr/>
        </p:nvSpPr>
        <p:spPr bwMode="auto">
          <a:xfrm>
            <a:off x="8441015" y="4029912"/>
            <a:ext cx="693345" cy="693345"/>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6" name="Group 145"/>
          <p:cNvGrpSpPr/>
          <p:nvPr/>
        </p:nvGrpSpPr>
        <p:grpSpPr>
          <a:xfrm>
            <a:off x="10668951" y="3269079"/>
            <a:ext cx="301724" cy="301724"/>
            <a:chOff x="3236100" y="589298"/>
            <a:chExt cx="5641200" cy="5641200"/>
          </a:xfrm>
        </p:grpSpPr>
        <p:sp>
          <p:nvSpPr>
            <p:cNvPr id="147" name="Freeform 146"/>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spcBef>
                  <a:spcPct val="0"/>
                </a:spcBef>
                <a:spcAft>
                  <a:spcPct val="0"/>
                </a:spcAft>
              </a:pPr>
              <a:endParaRPr lang="en-US" sz="3672" kern="0" dirty="0" err="1">
                <a:solidFill>
                  <a:schemeClr val="tx1"/>
                </a:solidFill>
                <a:ea typeface="Segoe UI" pitchFamily="34" charset="0"/>
                <a:cs typeface="Segoe UI" pitchFamily="34" charset="0"/>
              </a:endParaRPr>
            </a:p>
          </p:txBody>
        </p:sp>
        <p:sp>
          <p:nvSpPr>
            <p:cNvPr id="148" name="Freeform 147"/>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spcBef>
                  <a:spcPct val="0"/>
                </a:spcBef>
                <a:spcAft>
                  <a:spcPct val="0"/>
                </a:spcAft>
              </a:pPr>
              <a:endParaRPr lang="en-US" sz="3672" kern="0" dirty="0" err="1">
                <a:solidFill>
                  <a:schemeClr val="tx1"/>
                </a:solidFill>
                <a:ea typeface="Segoe UI" pitchFamily="34" charset="0"/>
                <a:cs typeface="Segoe UI" pitchFamily="34" charset="0"/>
              </a:endParaRPr>
            </a:p>
          </p:txBody>
        </p:sp>
      </p:grpSp>
      <p:pic>
        <p:nvPicPr>
          <p:cNvPr id="111" name="Picture 1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55575" y="4862198"/>
            <a:ext cx="225584" cy="225584"/>
          </a:xfrm>
          <a:prstGeom prst="rect">
            <a:avLst/>
          </a:prstGeom>
        </p:spPr>
      </p:pic>
    </p:spTree>
    <p:extLst>
      <p:ext uri="{BB962C8B-B14F-4D97-AF65-F5344CB8AC3E}">
        <p14:creationId xmlns:p14="http://schemas.microsoft.com/office/powerpoint/2010/main" val="4173903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7" y="280106"/>
            <a:ext cx="11887200" cy="942877"/>
          </a:xfrm>
        </p:spPr>
        <p:txBody>
          <a:bodyPr/>
          <a:lstStyle/>
          <a:p>
            <a:r>
              <a:rPr lang="en-US" sz="4400" dirty="0"/>
              <a:t>Azure PPE Technical Training</a:t>
            </a:r>
          </a:p>
        </p:txBody>
      </p:sp>
      <p:sp>
        <p:nvSpPr>
          <p:cNvPr id="10" name="Rectangle 9"/>
          <p:cNvSpPr/>
          <p:nvPr/>
        </p:nvSpPr>
        <p:spPr>
          <a:xfrm>
            <a:off x="550525" y="5199591"/>
            <a:ext cx="11406172" cy="338554"/>
          </a:xfrm>
          <a:prstGeom prst="rect">
            <a:avLst/>
          </a:prstGeom>
        </p:spPr>
        <p:txBody>
          <a:bodyPr wrap="square">
            <a:spAutoFit/>
          </a:bodyPr>
          <a:lstStyle/>
          <a:p>
            <a:pPr lvl="0" defTabSz="914400">
              <a:defRPr/>
            </a:pPr>
            <a:r>
              <a:rPr lang="en-US" sz="1600" u="sng" kern="0" dirty="0">
                <a:solidFill>
                  <a:sysClr val="windowText" lastClr="000000"/>
                </a:solidFill>
                <a:latin typeface="Segoe UI" panose="020B0502040204020203" pitchFamily="34" charset="0"/>
                <a:cs typeface="Segoe UI" panose="020B0502040204020203" pitchFamily="34" charset="0"/>
              </a:rPr>
              <a:t>Audience: Architects, Data Scientists and Developers</a:t>
            </a:r>
            <a:endParaRPr kumimoji="0" lang="en-US" sz="1600" b="0" i="0" u="sng"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557436206"/>
              </p:ext>
            </p:extLst>
          </p:nvPr>
        </p:nvGraphicFramePr>
        <p:xfrm>
          <a:off x="527066" y="1302726"/>
          <a:ext cx="11406172" cy="3387069"/>
        </p:xfrm>
        <a:graphic>
          <a:graphicData uri="http://schemas.openxmlformats.org/drawingml/2006/table">
            <a:tbl>
              <a:tblPr firstRow="1" bandCol="1">
                <a:tableStyleId>{21E4AEA4-8DFA-4A89-87EB-49C32662AFE0}</a:tableStyleId>
              </a:tblPr>
              <a:tblGrid>
                <a:gridCol w="8800097">
                  <a:extLst>
                    <a:ext uri="{9D8B030D-6E8A-4147-A177-3AD203B41FA5}">
                      <a16:colId xmlns:a16="http://schemas.microsoft.com/office/drawing/2014/main" val="20000"/>
                    </a:ext>
                  </a:extLst>
                </a:gridCol>
                <a:gridCol w="2606075">
                  <a:extLst>
                    <a:ext uri="{9D8B030D-6E8A-4147-A177-3AD203B41FA5}">
                      <a16:colId xmlns:a16="http://schemas.microsoft.com/office/drawing/2014/main" val="20001"/>
                    </a:ext>
                  </a:extLst>
                </a:gridCol>
              </a:tblGrid>
              <a:tr h="483867">
                <a:tc>
                  <a:txBody>
                    <a:bodyPr/>
                    <a:lstStyle/>
                    <a:p>
                      <a:pPr algn="l"/>
                      <a:r>
                        <a:rPr lang="en-US" sz="2400" b="1" dirty="0">
                          <a:solidFill>
                            <a:schemeClr val="tx1"/>
                          </a:solidFill>
                          <a:latin typeface="Segoe UI" pitchFamily="34" charset="0"/>
                          <a:ea typeface="Segoe UI" pitchFamily="34" charset="0"/>
                          <a:cs typeface="Segoe UI" pitchFamily="34" charset="0"/>
                        </a:rPr>
                        <a:t>Module 1 – Introducing</a:t>
                      </a:r>
                      <a:r>
                        <a:rPr lang="en-US" sz="2400" b="1" baseline="0" dirty="0">
                          <a:solidFill>
                            <a:schemeClr val="tx1"/>
                          </a:solidFill>
                          <a:latin typeface="Segoe UI" pitchFamily="34" charset="0"/>
                          <a:ea typeface="Segoe UI" pitchFamily="34" charset="0"/>
                          <a:cs typeface="Segoe UI" pitchFamily="34" charset="0"/>
                        </a:rPr>
                        <a:t> Cortana Intelligence Suite</a:t>
                      </a:r>
                      <a:endParaRPr lang="en-US" sz="2400" b="1" dirty="0">
                        <a:solidFill>
                          <a:schemeClr val="tx1"/>
                        </a:solidFill>
                        <a:latin typeface="Segoe UI" pitchFamily="34" charset="0"/>
                        <a:ea typeface="Segoe UI" pitchFamily="34" charset="0"/>
                        <a:cs typeface="Segoe UI" pitchFamily="34" charset="0"/>
                      </a:endParaRPr>
                    </a:p>
                  </a:txBody>
                  <a:tcPr marL="93298" marR="93298" marT="46630" marB="4663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algn="ctr"/>
                      <a:r>
                        <a:rPr lang="en-US" sz="2400" b="1" dirty="0">
                          <a:solidFill>
                            <a:srgbClr val="5F5F5F"/>
                          </a:solidFill>
                          <a:latin typeface="Segoe UI" pitchFamily="34" charset="0"/>
                          <a:ea typeface="Segoe UI" pitchFamily="34" charset="0"/>
                          <a:cs typeface="Segoe UI" pitchFamily="34" charset="0"/>
                        </a:rPr>
                        <a:t>Day 1</a:t>
                      </a:r>
                    </a:p>
                  </a:txBody>
                  <a:tcPr marL="93298" marR="93298" marT="46630" marB="46630"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483867">
                <a:tc>
                  <a:txBody>
                    <a:bodyPr/>
                    <a:lstStyle/>
                    <a:p>
                      <a:pPr algn="l"/>
                      <a:r>
                        <a:rPr lang="en-US" sz="2400" b="1" dirty="0">
                          <a:solidFill>
                            <a:schemeClr val="tx1"/>
                          </a:solidFill>
                          <a:latin typeface="Segoe UI" pitchFamily="34" charset="0"/>
                          <a:ea typeface="Segoe UI" pitchFamily="34" charset="0"/>
                          <a:cs typeface="Segoe UI" pitchFamily="34" charset="0"/>
                        </a:rPr>
                        <a:t>Module 2 – Information Management</a:t>
                      </a:r>
                    </a:p>
                  </a:txBody>
                  <a:tcPr marL="93298" marR="93298" marT="46630" marB="4663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vMerge="1">
                  <a:txBody>
                    <a:bodyPr/>
                    <a:lstStyle/>
                    <a:p>
                      <a:pPr algn="ctr"/>
                      <a:endParaRPr lang="en-US" sz="2400" dirty="0">
                        <a:solidFill>
                          <a:srgbClr val="5F5F5F"/>
                        </a:solidFill>
                        <a:latin typeface="Segoe UI" pitchFamily="34" charset="0"/>
                        <a:ea typeface="Segoe UI" pitchFamily="34" charset="0"/>
                        <a:cs typeface="Segoe UI" pitchFamily="34" charset="0"/>
                      </a:endParaRPr>
                    </a:p>
                  </a:txBody>
                  <a:tcPr marL="93298" marR="93298" marT="46630" marB="46630"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1"/>
                  </a:ext>
                </a:extLst>
              </a:tr>
              <a:tr h="483867">
                <a:tc>
                  <a:txBody>
                    <a:bodyPr/>
                    <a:lstStyle/>
                    <a:p>
                      <a:pPr marL="0" marR="0" indent="0" algn="l" defTabSz="1208380" rtl="0" eaLnBrk="1" fontAlgn="auto" latinLnBrk="0" hangingPunct="1">
                        <a:lnSpc>
                          <a:spcPct val="100000"/>
                        </a:lnSpc>
                        <a:spcBef>
                          <a:spcPts val="0"/>
                        </a:spcBef>
                        <a:spcAft>
                          <a:spcPts val="0"/>
                        </a:spcAft>
                        <a:buClrTx/>
                        <a:buSzTx/>
                        <a:buFontTx/>
                        <a:buNone/>
                        <a:tabLst/>
                        <a:defRPr/>
                      </a:pPr>
                      <a:r>
                        <a:rPr lang="en-US" sz="2400" b="0" dirty="0">
                          <a:solidFill>
                            <a:srgbClr val="5F5F5F"/>
                          </a:solidFill>
                          <a:latin typeface="Segoe UI" pitchFamily="34" charset="0"/>
                          <a:ea typeface="Segoe UI" pitchFamily="34" charset="0"/>
                          <a:cs typeface="Segoe UI" pitchFamily="34" charset="0"/>
                        </a:rPr>
                        <a:t>Module </a:t>
                      </a:r>
                      <a:r>
                        <a:rPr lang="en-US" sz="2400" b="0" baseline="0" dirty="0">
                          <a:solidFill>
                            <a:srgbClr val="5F5F5F"/>
                          </a:solidFill>
                          <a:latin typeface="Segoe UI" pitchFamily="34" charset="0"/>
                          <a:ea typeface="Segoe UI" pitchFamily="34" charset="0"/>
                          <a:cs typeface="Segoe UI" pitchFamily="34" charset="0"/>
                        </a:rPr>
                        <a:t>3 – Big Data Stores</a:t>
                      </a:r>
                      <a:endParaRPr lang="en-US" sz="2400" dirty="0">
                        <a:solidFill>
                          <a:srgbClr val="5F5F5F"/>
                        </a:solidFill>
                        <a:latin typeface="Segoe UI" pitchFamily="34" charset="0"/>
                        <a:ea typeface="Segoe UI" pitchFamily="34" charset="0"/>
                        <a:cs typeface="Segoe UI" pitchFamily="34" charset="0"/>
                      </a:endParaRPr>
                    </a:p>
                  </a:txBody>
                  <a:tcPr marL="93298" marR="93298" marT="46630" marB="4663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algn="ctr"/>
                      <a:r>
                        <a:rPr lang="en-US" sz="2400" dirty="0">
                          <a:solidFill>
                            <a:srgbClr val="5F5F5F"/>
                          </a:solidFill>
                          <a:latin typeface="Segoe UI" pitchFamily="34" charset="0"/>
                          <a:ea typeface="Segoe UI" pitchFamily="34" charset="0"/>
                          <a:cs typeface="Segoe UI" pitchFamily="34" charset="0"/>
                        </a:rPr>
                        <a:t>Day 2</a:t>
                      </a:r>
                    </a:p>
                  </a:txBody>
                  <a:tcPr marL="93298" marR="93298" marT="46630" marB="46630"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483867">
                <a:tc>
                  <a:txBody>
                    <a:bodyPr/>
                    <a:lstStyle/>
                    <a:p>
                      <a:pPr marL="0" marR="0" indent="0" algn="l" defTabSz="1208380" rtl="0" eaLnBrk="1" fontAlgn="auto" latinLnBrk="0" hangingPunct="1">
                        <a:lnSpc>
                          <a:spcPct val="100000"/>
                        </a:lnSpc>
                        <a:spcBef>
                          <a:spcPts val="0"/>
                        </a:spcBef>
                        <a:spcAft>
                          <a:spcPts val="0"/>
                        </a:spcAft>
                        <a:buClrTx/>
                        <a:buSzTx/>
                        <a:buFontTx/>
                        <a:buNone/>
                        <a:tabLst/>
                        <a:defRPr/>
                      </a:pPr>
                      <a:r>
                        <a:rPr lang="en-US" sz="2400" dirty="0">
                          <a:solidFill>
                            <a:srgbClr val="5F5F5F"/>
                          </a:solidFill>
                          <a:latin typeface="Segoe UI" pitchFamily="34" charset="0"/>
                          <a:ea typeface="Segoe UI" pitchFamily="34" charset="0"/>
                          <a:cs typeface="Segoe UI" pitchFamily="34" charset="0"/>
                        </a:rPr>
                        <a:t>Module 4</a:t>
                      </a:r>
                      <a:r>
                        <a:rPr lang="en-US" sz="2400" baseline="0" dirty="0">
                          <a:solidFill>
                            <a:srgbClr val="5F5F5F"/>
                          </a:solidFill>
                          <a:latin typeface="Segoe UI" pitchFamily="34" charset="0"/>
                          <a:ea typeface="Segoe UI" pitchFamily="34" charset="0"/>
                          <a:cs typeface="Segoe UI" pitchFamily="34" charset="0"/>
                        </a:rPr>
                        <a:t> </a:t>
                      </a:r>
                      <a:r>
                        <a:rPr lang="en-US" sz="2400" b="0" baseline="0" dirty="0">
                          <a:solidFill>
                            <a:srgbClr val="5F5F5F"/>
                          </a:solidFill>
                          <a:latin typeface="Segoe UI" pitchFamily="34" charset="0"/>
                          <a:ea typeface="Segoe UI" pitchFamily="34" charset="0"/>
                          <a:cs typeface="Segoe UI" pitchFamily="34" charset="0"/>
                        </a:rPr>
                        <a:t>– Machine Learning and Analytics Part 1</a:t>
                      </a:r>
                    </a:p>
                  </a:txBody>
                  <a:tcPr marL="93298" marR="93298" marT="46630" marB="4663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ctr"/>
                      <a:endParaRPr lang="en-US" sz="2400" dirty="0">
                        <a:solidFill>
                          <a:srgbClr val="5F5F5F"/>
                        </a:solidFill>
                        <a:latin typeface="Segoe UI" pitchFamily="34" charset="0"/>
                        <a:ea typeface="Segoe UI" pitchFamily="34" charset="0"/>
                        <a:cs typeface="Segoe UI" pitchFamily="34" charset="0"/>
                      </a:endParaRPr>
                    </a:p>
                  </a:txBody>
                  <a:tcPr marL="93298" marR="93298" marT="46630" marB="46630"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483867">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2400" b="0" u="none" strike="noStrike" kern="1200" dirty="0">
                          <a:solidFill>
                            <a:schemeClr val="tx1"/>
                          </a:solidFill>
                          <a:latin typeface="Segoe UI" pitchFamily="34" charset="0"/>
                          <a:ea typeface="Segoe UI" pitchFamily="34" charset="0"/>
                          <a:cs typeface="Segoe UI" pitchFamily="34" charset="0"/>
                        </a:rPr>
                        <a:t>Module</a:t>
                      </a:r>
                      <a:r>
                        <a:rPr lang="en-US" sz="2400" b="0" u="none" strike="noStrike" kern="1200" baseline="0" dirty="0">
                          <a:solidFill>
                            <a:schemeClr val="tx1"/>
                          </a:solidFill>
                          <a:latin typeface="Segoe UI" pitchFamily="34" charset="0"/>
                          <a:ea typeface="Segoe UI" pitchFamily="34" charset="0"/>
                          <a:cs typeface="Segoe UI" pitchFamily="34" charset="0"/>
                        </a:rPr>
                        <a:t> 5 – </a:t>
                      </a:r>
                      <a:r>
                        <a:rPr lang="en-US" sz="2400" b="0" kern="1200" baseline="0" dirty="0">
                          <a:solidFill>
                            <a:srgbClr val="5F5F5F"/>
                          </a:solidFill>
                          <a:latin typeface="Segoe UI" pitchFamily="34" charset="0"/>
                          <a:ea typeface="Segoe UI" pitchFamily="34" charset="0"/>
                          <a:cs typeface="Segoe UI" pitchFamily="34" charset="0"/>
                        </a:rPr>
                        <a:t>Machine Learning and Analytics Part 2</a:t>
                      </a:r>
                    </a:p>
                  </a:txBody>
                  <a:tcPr marL="93298" marR="93298" marT="46630" marB="4663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algn="l" defTabSz="914363" rtl="0" eaLnBrk="1" latinLnBrk="0" hangingPunct="1"/>
                      <a:r>
                        <a:rPr lang="en-US" sz="2400" b="0" u="none" strike="noStrike" kern="1200" dirty="0">
                          <a:solidFill>
                            <a:srgbClr val="5F5F5F"/>
                          </a:solidFill>
                          <a:latin typeface="Segoe UI" pitchFamily="34" charset="0"/>
                          <a:ea typeface="Segoe UI" pitchFamily="34" charset="0"/>
                          <a:cs typeface="Segoe UI" pitchFamily="34" charset="0"/>
                        </a:rPr>
                        <a:t>Day 3</a:t>
                      </a:r>
                    </a:p>
                  </a:txBody>
                  <a:tcPr marL="93298" marR="93298" marT="46630" marB="46630"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r h="483867">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400" b="0" u="none" strike="noStrike" kern="1200" dirty="0">
                          <a:solidFill>
                            <a:srgbClr val="5F5F5F"/>
                          </a:solidFill>
                          <a:latin typeface="Segoe UI" pitchFamily="34" charset="0"/>
                          <a:ea typeface="Segoe UI" pitchFamily="34" charset="0"/>
                          <a:cs typeface="Segoe UI" pitchFamily="34" charset="0"/>
                        </a:rPr>
                        <a:t>Module 6</a:t>
                      </a:r>
                      <a:r>
                        <a:rPr lang="en-US" sz="2400" b="0" u="none" strike="noStrike" kern="1200" baseline="0" dirty="0">
                          <a:solidFill>
                            <a:srgbClr val="5F5F5F"/>
                          </a:solidFill>
                          <a:latin typeface="Segoe UI" pitchFamily="34" charset="0"/>
                          <a:ea typeface="Segoe UI" pitchFamily="34" charset="0"/>
                          <a:cs typeface="Segoe UI" pitchFamily="34" charset="0"/>
                        </a:rPr>
                        <a:t> – </a:t>
                      </a:r>
                      <a:r>
                        <a:rPr lang="en-US" sz="2400" b="0" u="none" strike="noStrike" kern="1200" dirty="0">
                          <a:solidFill>
                            <a:srgbClr val="5F5F5F"/>
                          </a:solidFill>
                          <a:latin typeface="Segoe UI" pitchFamily="34" charset="0"/>
                          <a:ea typeface="Segoe UI" pitchFamily="34" charset="0"/>
                          <a:cs typeface="Segoe UI" pitchFamily="34" charset="0"/>
                        </a:rPr>
                        <a:t>Cognitive Services</a:t>
                      </a:r>
                    </a:p>
                  </a:txBody>
                  <a:tcPr marL="93298" marR="93298" marT="46630" marB="4663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marL="0" algn="l" defTabSz="914363" rtl="0" eaLnBrk="1" latinLnBrk="0" hangingPunct="1"/>
                      <a:endParaRPr lang="en-US" sz="2400" b="0" u="none" strike="noStrike" kern="1200" dirty="0">
                        <a:solidFill>
                          <a:srgbClr val="5F5F5F"/>
                        </a:solidFill>
                        <a:latin typeface="Segoe UI" pitchFamily="34" charset="0"/>
                        <a:ea typeface="Segoe UI" pitchFamily="34" charset="0"/>
                        <a:cs typeface="Segoe UI" pitchFamily="34" charset="0"/>
                      </a:endParaRPr>
                    </a:p>
                  </a:txBody>
                  <a:tcPr marL="93298" marR="93298" marT="46630" marB="46630"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r h="483867">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400" b="0" u="none" strike="noStrike" kern="1200" dirty="0">
                          <a:solidFill>
                            <a:srgbClr val="5F5F5F"/>
                          </a:solidFill>
                          <a:latin typeface="Segoe UI" pitchFamily="34" charset="0"/>
                          <a:ea typeface="Segoe UI" pitchFamily="34" charset="0"/>
                          <a:cs typeface="Segoe UI" pitchFamily="34" charset="0"/>
                        </a:rPr>
                        <a:t>Module 7 – Power BI and Power</a:t>
                      </a:r>
                      <a:r>
                        <a:rPr lang="en-US" sz="2400" b="0" u="none" strike="noStrike" kern="1200" baseline="0" dirty="0">
                          <a:solidFill>
                            <a:srgbClr val="5F5F5F"/>
                          </a:solidFill>
                          <a:latin typeface="Segoe UI" pitchFamily="34" charset="0"/>
                          <a:ea typeface="Segoe UI" pitchFamily="34" charset="0"/>
                          <a:cs typeface="Segoe UI" pitchFamily="34" charset="0"/>
                        </a:rPr>
                        <a:t> BI Embedded</a:t>
                      </a:r>
                      <a:endParaRPr lang="en-US" sz="2400" b="0" u="none" strike="noStrike" kern="1200" dirty="0">
                        <a:solidFill>
                          <a:srgbClr val="5F5F5F"/>
                        </a:solidFill>
                        <a:latin typeface="Segoe UI" pitchFamily="34" charset="0"/>
                        <a:ea typeface="Segoe UI" pitchFamily="34" charset="0"/>
                        <a:cs typeface="Segoe UI" pitchFamily="34" charset="0"/>
                      </a:endParaRPr>
                    </a:p>
                  </a:txBody>
                  <a:tcPr marL="93298" marR="93298" marT="46630" marB="4663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363" rtl="0" eaLnBrk="1" latinLnBrk="0" hangingPunct="1"/>
                      <a:r>
                        <a:rPr lang="en-US" sz="2400" b="0" u="none" strike="noStrike" kern="1200" dirty="0">
                          <a:solidFill>
                            <a:srgbClr val="5F5F5F"/>
                          </a:solidFill>
                          <a:latin typeface="Segoe UI" pitchFamily="34" charset="0"/>
                          <a:ea typeface="Segoe UI" pitchFamily="34" charset="0"/>
                          <a:cs typeface="Segoe UI" pitchFamily="34" charset="0"/>
                        </a:rPr>
                        <a:t>Day 4</a:t>
                      </a:r>
                    </a:p>
                  </a:txBody>
                  <a:tcPr marL="93298" marR="93298" marT="46630" marB="46630"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140839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98679931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Success Requires Convergence of Skills</a:t>
            </a:r>
          </a:p>
        </p:txBody>
      </p:sp>
      <p:sp>
        <p:nvSpPr>
          <p:cNvPr id="15" name="Rectangle 14"/>
          <p:cNvSpPr/>
          <p:nvPr/>
        </p:nvSpPr>
        <p:spPr bwMode="auto">
          <a:xfrm>
            <a:off x="3039210" y="4128001"/>
            <a:ext cx="1577693" cy="20403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spAutoFit/>
          </a:bodyPr>
          <a:lstStyle/>
          <a:p>
            <a:pPr algn="ctr" defTabSz="914224">
              <a:spcAft>
                <a:spcPts val="1199"/>
              </a:spcAft>
            </a:pPr>
            <a:r>
              <a:rPr lang="en-US" sz="1800" kern="0" dirty="0">
                <a:solidFill>
                  <a:schemeClr val="tx1"/>
                </a:solidFill>
              </a:rPr>
              <a:t>Diversity</a:t>
            </a:r>
          </a:p>
          <a:p>
            <a:pPr algn="ctr" defTabSz="914224">
              <a:spcAft>
                <a:spcPts val="1199"/>
              </a:spcAft>
            </a:pPr>
            <a:r>
              <a:rPr lang="en-US" sz="1800" kern="0" dirty="0">
                <a:solidFill>
                  <a:schemeClr val="tx1"/>
                </a:solidFill>
              </a:rPr>
              <a:t>Ontology</a:t>
            </a:r>
          </a:p>
          <a:p>
            <a:pPr algn="ctr" defTabSz="914224">
              <a:spcAft>
                <a:spcPts val="1199"/>
              </a:spcAft>
            </a:pPr>
            <a:r>
              <a:rPr lang="en-US" sz="1800" kern="0" dirty="0">
                <a:solidFill>
                  <a:schemeClr val="tx1"/>
                </a:solidFill>
              </a:rPr>
              <a:t>Transformation</a:t>
            </a:r>
          </a:p>
          <a:p>
            <a:pPr algn="ctr" defTabSz="914224">
              <a:spcAft>
                <a:spcPts val="1199"/>
              </a:spcAft>
            </a:pPr>
            <a:r>
              <a:rPr lang="en-US" sz="1800" kern="0" dirty="0">
                <a:solidFill>
                  <a:schemeClr val="tx1"/>
                </a:solidFill>
              </a:rPr>
              <a:t>Pipelines</a:t>
            </a:r>
          </a:p>
          <a:p>
            <a:pPr algn="ctr" defTabSz="914224">
              <a:spcAft>
                <a:spcPts val="1199"/>
              </a:spcAft>
            </a:pPr>
            <a:r>
              <a:rPr lang="en-US" sz="1800" kern="0" dirty="0">
                <a:solidFill>
                  <a:schemeClr val="tx1"/>
                </a:solidFill>
              </a:rPr>
              <a:t>Scale-Up</a:t>
            </a:r>
          </a:p>
        </p:txBody>
      </p:sp>
      <p:sp>
        <p:nvSpPr>
          <p:cNvPr id="16" name="Rectangle 15"/>
          <p:cNvSpPr/>
          <p:nvPr/>
        </p:nvSpPr>
        <p:spPr bwMode="auto">
          <a:xfrm>
            <a:off x="697387" y="4124916"/>
            <a:ext cx="1350439" cy="21973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spAutoFit/>
          </a:bodyPr>
          <a:lstStyle/>
          <a:p>
            <a:pPr marL="0" lvl="1" algn="ctr" defTabSz="932114" fontAlgn="base">
              <a:spcAft>
                <a:spcPts val="1199"/>
              </a:spcAft>
            </a:pPr>
            <a:r>
              <a:rPr lang="en-US" sz="2000" kern="0" dirty="0">
                <a:solidFill>
                  <a:schemeClr val="tx1"/>
                </a:solidFill>
                <a:ea typeface="Segoe UI" pitchFamily="34" charset="0"/>
                <a:cs typeface="Segoe UI" pitchFamily="34" charset="0"/>
              </a:rPr>
              <a:t>Reasoning</a:t>
            </a:r>
          </a:p>
          <a:p>
            <a:pPr marL="0" lvl="1" algn="ctr" defTabSz="932114" fontAlgn="base">
              <a:spcAft>
                <a:spcPts val="1199"/>
              </a:spcAft>
            </a:pPr>
            <a:r>
              <a:rPr lang="en-US" sz="2000" kern="0" dirty="0">
                <a:solidFill>
                  <a:schemeClr val="tx1"/>
                </a:solidFill>
                <a:ea typeface="Segoe UI" pitchFamily="34" charset="0"/>
                <a:cs typeface="Segoe UI" pitchFamily="34" charset="0"/>
              </a:rPr>
              <a:t>Discovery</a:t>
            </a:r>
          </a:p>
          <a:p>
            <a:pPr marL="0" lvl="1" algn="ctr" defTabSz="932114" fontAlgn="base">
              <a:spcAft>
                <a:spcPts val="1199"/>
              </a:spcAft>
            </a:pPr>
            <a:r>
              <a:rPr lang="en-US" sz="2000" kern="0" dirty="0">
                <a:solidFill>
                  <a:schemeClr val="tx1"/>
                </a:solidFill>
                <a:ea typeface="Segoe UI" pitchFamily="34" charset="0"/>
                <a:cs typeface="Segoe UI" pitchFamily="34" charset="0"/>
              </a:rPr>
              <a:t>Prediction</a:t>
            </a:r>
          </a:p>
          <a:p>
            <a:pPr marL="0" lvl="1" algn="ctr" defTabSz="932114" fontAlgn="base">
              <a:spcAft>
                <a:spcPts val="1199"/>
              </a:spcAft>
            </a:pPr>
            <a:r>
              <a:rPr lang="en-US" sz="2000" kern="0" dirty="0">
                <a:solidFill>
                  <a:schemeClr val="tx1"/>
                </a:solidFill>
                <a:ea typeface="Segoe UI" pitchFamily="34" charset="0"/>
                <a:cs typeface="Segoe UI" pitchFamily="34" charset="0"/>
              </a:rPr>
              <a:t>Assessment</a:t>
            </a:r>
          </a:p>
          <a:p>
            <a:pPr marL="0" lvl="1" algn="ctr" defTabSz="932114" fontAlgn="base">
              <a:spcAft>
                <a:spcPts val="1199"/>
              </a:spcAft>
            </a:pPr>
            <a:r>
              <a:rPr lang="en-US" sz="2000" kern="0" dirty="0">
                <a:solidFill>
                  <a:schemeClr val="tx1"/>
                </a:solidFill>
                <a:ea typeface="Segoe UI" pitchFamily="34" charset="0"/>
                <a:cs typeface="Segoe UI" pitchFamily="34" charset="0"/>
              </a:rPr>
              <a:t>Innovation</a:t>
            </a:r>
          </a:p>
        </p:txBody>
      </p:sp>
      <p:sp>
        <p:nvSpPr>
          <p:cNvPr id="17" name="Rectangle 16"/>
          <p:cNvSpPr/>
          <p:nvPr/>
        </p:nvSpPr>
        <p:spPr bwMode="auto">
          <a:xfrm>
            <a:off x="8122594" y="4128001"/>
            <a:ext cx="1232725" cy="20403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spAutoFit/>
          </a:bodyPr>
          <a:lstStyle/>
          <a:p>
            <a:pPr algn="ctr" defTabSz="914224">
              <a:spcAft>
                <a:spcPts val="1199"/>
              </a:spcAft>
            </a:pPr>
            <a:r>
              <a:rPr lang="en-US" sz="1800" kern="0" dirty="0">
                <a:solidFill>
                  <a:schemeClr val="tx1"/>
                </a:solidFill>
              </a:rPr>
              <a:t>Stability</a:t>
            </a:r>
          </a:p>
          <a:p>
            <a:pPr algn="ctr" defTabSz="914224">
              <a:spcAft>
                <a:spcPts val="1199"/>
              </a:spcAft>
            </a:pPr>
            <a:r>
              <a:rPr lang="en-US" sz="1800" kern="0" dirty="0">
                <a:solidFill>
                  <a:schemeClr val="tx1"/>
                </a:solidFill>
              </a:rPr>
              <a:t>Durability</a:t>
            </a:r>
          </a:p>
          <a:p>
            <a:pPr algn="ctr" defTabSz="914224">
              <a:spcAft>
                <a:spcPts val="1199"/>
              </a:spcAft>
            </a:pPr>
            <a:r>
              <a:rPr lang="en-US" sz="1800" kern="0" dirty="0">
                <a:solidFill>
                  <a:schemeClr val="tx1"/>
                </a:solidFill>
              </a:rPr>
              <a:t>Elasticity</a:t>
            </a:r>
          </a:p>
          <a:p>
            <a:pPr algn="ctr" defTabSz="914224">
              <a:spcAft>
                <a:spcPts val="1199"/>
              </a:spcAft>
            </a:pPr>
            <a:r>
              <a:rPr lang="en-US" sz="1800" kern="0" dirty="0">
                <a:solidFill>
                  <a:schemeClr val="tx1"/>
                </a:solidFill>
              </a:rPr>
              <a:t>Security</a:t>
            </a:r>
          </a:p>
          <a:p>
            <a:pPr algn="ctr" defTabSz="914224">
              <a:spcAft>
                <a:spcPts val="1199"/>
              </a:spcAft>
            </a:pPr>
            <a:r>
              <a:rPr lang="en-US" sz="1800" kern="0" dirty="0">
                <a:solidFill>
                  <a:schemeClr val="tx1"/>
                </a:solidFill>
              </a:rPr>
              <a:t>Governance</a:t>
            </a:r>
          </a:p>
        </p:txBody>
      </p:sp>
      <p:sp>
        <p:nvSpPr>
          <p:cNvPr id="18" name="Rectangle 17"/>
          <p:cNvSpPr/>
          <p:nvPr/>
        </p:nvSpPr>
        <p:spPr bwMode="auto">
          <a:xfrm>
            <a:off x="10632812" y="4128001"/>
            <a:ext cx="1123187" cy="20403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spAutoFit/>
          </a:bodyPr>
          <a:lstStyle/>
          <a:p>
            <a:pPr algn="ctr" defTabSz="914224">
              <a:spcAft>
                <a:spcPts val="1199"/>
              </a:spcAft>
            </a:pPr>
            <a:r>
              <a:rPr lang="en-US" sz="1800" kern="0" dirty="0">
                <a:solidFill>
                  <a:schemeClr val="tx1"/>
                </a:solidFill>
              </a:rPr>
              <a:t>Relevant</a:t>
            </a:r>
          </a:p>
          <a:p>
            <a:pPr algn="ctr" defTabSz="914224">
              <a:spcAft>
                <a:spcPts val="1199"/>
              </a:spcAft>
            </a:pPr>
            <a:r>
              <a:rPr lang="en-US" sz="1800" kern="0" dirty="0">
                <a:solidFill>
                  <a:schemeClr val="tx1"/>
                </a:solidFill>
              </a:rPr>
              <a:t>Usable</a:t>
            </a:r>
          </a:p>
          <a:p>
            <a:pPr algn="ctr" defTabSz="914224">
              <a:spcAft>
                <a:spcPts val="1199"/>
              </a:spcAft>
            </a:pPr>
            <a:r>
              <a:rPr lang="en-US" sz="1800" kern="0" dirty="0">
                <a:solidFill>
                  <a:schemeClr val="tx1"/>
                </a:solidFill>
              </a:rPr>
              <a:t>Embedded</a:t>
            </a:r>
          </a:p>
          <a:p>
            <a:pPr algn="ctr" defTabSz="914224">
              <a:spcAft>
                <a:spcPts val="1199"/>
              </a:spcAft>
            </a:pPr>
            <a:r>
              <a:rPr lang="en-US" sz="1800" kern="0" dirty="0">
                <a:solidFill>
                  <a:schemeClr val="tx1"/>
                </a:solidFill>
              </a:rPr>
              <a:t>Mobilized</a:t>
            </a:r>
          </a:p>
          <a:p>
            <a:pPr algn="ctr" defTabSz="914224">
              <a:spcAft>
                <a:spcPts val="1199"/>
              </a:spcAft>
            </a:pPr>
            <a:endParaRPr lang="en-US" sz="1800" kern="0" dirty="0">
              <a:solidFill>
                <a:schemeClr val="tx1"/>
              </a:solidFill>
            </a:endParaRPr>
          </a:p>
        </p:txBody>
      </p:sp>
      <p:sp>
        <p:nvSpPr>
          <p:cNvPr id="19" name="Oval 18"/>
          <p:cNvSpPr>
            <a:spLocks noChangeAspect="1"/>
          </p:cNvSpPr>
          <p:nvPr/>
        </p:nvSpPr>
        <p:spPr bwMode="auto">
          <a:xfrm>
            <a:off x="2730932" y="1747385"/>
            <a:ext cx="2194249" cy="2194249"/>
          </a:xfrm>
          <a:prstGeom prst="ellipse">
            <a:avLst/>
          </a:prstGeom>
          <a:solidFill>
            <a:schemeClr val="bg1"/>
          </a:solidFill>
          <a:ln w="28575" cap="flat" cmpd="sng" algn="ctr">
            <a:solidFill>
              <a:schemeClr val="accent2"/>
            </a:solidFill>
            <a:prstDash val="solid"/>
            <a:headEnd type="none" w="med" len="med"/>
            <a:tailEnd type="none" w="med" len="med"/>
          </a:ln>
          <a:effectLst/>
        </p:spPr>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pPr>
            <a:r>
              <a:rPr lang="en-US" b="1" kern="0" dirty="0">
                <a:solidFill>
                  <a:sysClr val="windowText" lastClr="000000"/>
                </a:solidFill>
                <a:ea typeface="Segoe UI" pitchFamily="34" charset="0"/>
                <a:cs typeface="Segoe UI" pitchFamily="34" charset="0"/>
              </a:rPr>
              <a:t>Data </a:t>
            </a:r>
            <a:br>
              <a:rPr lang="en-US" b="1" kern="0" dirty="0">
                <a:solidFill>
                  <a:sysClr val="windowText" lastClr="000000"/>
                </a:solidFill>
                <a:ea typeface="Segoe UI" pitchFamily="34" charset="0"/>
                <a:cs typeface="Segoe UI" pitchFamily="34" charset="0"/>
              </a:rPr>
            </a:br>
            <a:r>
              <a:rPr lang="en-US" b="1" kern="0" dirty="0">
                <a:solidFill>
                  <a:sysClr val="windowText" lastClr="000000"/>
                </a:solidFill>
                <a:ea typeface="Segoe UI" pitchFamily="34" charset="0"/>
                <a:cs typeface="Segoe UI" pitchFamily="34" charset="0"/>
              </a:rPr>
              <a:t>Engineering</a:t>
            </a:r>
          </a:p>
        </p:txBody>
      </p:sp>
      <p:sp>
        <p:nvSpPr>
          <p:cNvPr id="20" name="Oval 19"/>
          <p:cNvSpPr>
            <a:spLocks noChangeAspect="1"/>
          </p:cNvSpPr>
          <p:nvPr/>
        </p:nvSpPr>
        <p:spPr bwMode="auto">
          <a:xfrm>
            <a:off x="275481" y="1747385"/>
            <a:ext cx="2194249" cy="2194249"/>
          </a:xfrm>
          <a:prstGeom prst="ellipse">
            <a:avLst/>
          </a:prstGeom>
          <a:solidFill>
            <a:schemeClr val="bg1"/>
          </a:solidFill>
          <a:ln w="28575" cap="flat" cmpd="sng" algn="ctr">
            <a:solidFill>
              <a:schemeClr val="accent2"/>
            </a:solidFill>
            <a:prstDash val="solid"/>
            <a:headEnd type="none" w="med" len="med"/>
            <a:tailEnd type="none" w="med" len="med"/>
          </a:ln>
          <a:effectLst/>
        </p:spPr>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pPr>
            <a:r>
              <a:rPr lang="en-US" b="1" kern="0" dirty="0">
                <a:solidFill>
                  <a:sysClr val="windowText" lastClr="000000"/>
                </a:solidFill>
                <a:ea typeface="Segoe UI" pitchFamily="34" charset="0"/>
                <a:cs typeface="Segoe UI" pitchFamily="34" charset="0"/>
              </a:rPr>
              <a:t>Data </a:t>
            </a:r>
            <a:br>
              <a:rPr lang="en-US" b="1" kern="0" dirty="0">
                <a:solidFill>
                  <a:sysClr val="windowText" lastClr="000000"/>
                </a:solidFill>
                <a:ea typeface="Segoe UI" pitchFamily="34" charset="0"/>
                <a:cs typeface="Segoe UI" pitchFamily="34" charset="0"/>
              </a:rPr>
            </a:br>
            <a:r>
              <a:rPr lang="en-US" b="1" kern="0" dirty="0">
                <a:solidFill>
                  <a:sysClr val="windowText" lastClr="000000"/>
                </a:solidFill>
                <a:ea typeface="Segoe UI" pitchFamily="34" charset="0"/>
                <a:cs typeface="Segoe UI" pitchFamily="34" charset="0"/>
              </a:rPr>
              <a:t>Science</a:t>
            </a:r>
          </a:p>
        </p:txBody>
      </p:sp>
      <p:sp>
        <p:nvSpPr>
          <p:cNvPr id="21" name="Oval 20"/>
          <p:cNvSpPr>
            <a:spLocks noChangeAspect="1"/>
          </p:cNvSpPr>
          <p:nvPr/>
        </p:nvSpPr>
        <p:spPr bwMode="auto">
          <a:xfrm>
            <a:off x="7641831" y="1747385"/>
            <a:ext cx="2194249" cy="2194249"/>
          </a:xfrm>
          <a:prstGeom prst="ellipse">
            <a:avLst/>
          </a:prstGeom>
          <a:solidFill>
            <a:schemeClr val="bg1"/>
          </a:solidFill>
          <a:ln w="28575" cap="flat" cmpd="sng" algn="ctr">
            <a:solidFill>
              <a:schemeClr val="accent2"/>
            </a:solidFill>
            <a:prstDash val="solid"/>
            <a:headEnd type="none" w="med" len="med"/>
            <a:tailEnd type="none" w="med" len="med"/>
          </a:ln>
          <a:effectLst/>
        </p:spPr>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pPr>
            <a:r>
              <a:rPr lang="en-US" b="1" kern="0" dirty="0">
                <a:solidFill>
                  <a:sysClr val="windowText" lastClr="000000"/>
                </a:solidFill>
                <a:ea typeface="Segoe UI" pitchFamily="34" charset="0"/>
                <a:cs typeface="Segoe UI" pitchFamily="34" charset="0"/>
              </a:rPr>
              <a:t>Data </a:t>
            </a:r>
          </a:p>
          <a:p>
            <a:pPr algn="ctr" defTabSz="931935" fontAlgn="base">
              <a:lnSpc>
                <a:spcPct val="90000"/>
              </a:lnSpc>
              <a:spcBef>
                <a:spcPct val="0"/>
              </a:spcBef>
              <a:spcAft>
                <a:spcPct val="0"/>
              </a:spcAft>
            </a:pPr>
            <a:r>
              <a:rPr lang="en-US" b="1" kern="0" dirty="0">
                <a:solidFill>
                  <a:sysClr val="windowText" lastClr="000000"/>
                </a:solidFill>
                <a:ea typeface="Segoe UI" pitchFamily="34" charset="0"/>
                <a:cs typeface="Segoe UI" pitchFamily="34" charset="0"/>
              </a:rPr>
              <a:t>Management</a:t>
            </a:r>
          </a:p>
        </p:txBody>
      </p:sp>
      <p:sp>
        <p:nvSpPr>
          <p:cNvPr id="22" name="Oval 21"/>
          <p:cNvSpPr>
            <a:spLocks noChangeAspect="1"/>
          </p:cNvSpPr>
          <p:nvPr/>
        </p:nvSpPr>
        <p:spPr bwMode="auto">
          <a:xfrm>
            <a:off x="10097279" y="1747385"/>
            <a:ext cx="2194249" cy="2194249"/>
          </a:xfrm>
          <a:prstGeom prst="ellipse">
            <a:avLst/>
          </a:prstGeom>
          <a:solidFill>
            <a:schemeClr val="bg1"/>
          </a:solidFill>
          <a:ln w="28575" cap="flat" cmpd="sng" algn="ctr">
            <a:solidFill>
              <a:schemeClr val="accent2"/>
            </a:solidFill>
            <a:prstDash val="solid"/>
            <a:headEnd type="none" w="med" len="med"/>
            <a:tailEnd type="none" w="med" len="med"/>
          </a:ln>
          <a:effectLst/>
        </p:spPr>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pPr>
            <a:r>
              <a:rPr lang="en-US" b="1" kern="0" dirty="0">
                <a:solidFill>
                  <a:sysClr val="windowText" lastClr="000000"/>
                </a:solidFill>
                <a:ea typeface="Segoe UI" pitchFamily="34" charset="0"/>
                <a:cs typeface="Segoe UI" pitchFamily="34" charset="0"/>
              </a:rPr>
              <a:t>Application </a:t>
            </a:r>
          </a:p>
          <a:p>
            <a:pPr algn="ctr" defTabSz="931935" fontAlgn="base">
              <a:lnSpc>
                <a:spcPct val="90000"/>
              </a:lnSpc>
              <a:spcBef>
                <a:spcPct val="0"/>
              </a:spcBef>
              <a:spcAft>
                <a:spcPct val="0"/>
              </a:spcAft>
            </a:pPr>
            <a:r>
              <a:rPr lang="en-US" b="1" kern="0" dirty="0">
                <a:solidFill>
                  <a:sysClr val="windowText" lastClr="000000"/>
                </a:solidFill>
                <a:ea typeface="Segoe UI" pitchFamily="34" charset="0"/>
                <a:cs typeface="Segoe UI" pitchFamily="34" charset="0"/>
              </a:rPr>
              <a:t>Development</a:t>
            </a:r>
          </a:p>
        </p:txBody>
      </p:sp>
      <p:sp>
        <p:nvSpPr>
          <p:cNvPr id="23" name="Rectangle 22"/>
          <p:cNvSpPr/>
          <p:nvPr/>
        </p:nvSpPr>
        <p:spPr bwMode="auto">
          <a:xfrm>
            <a:off x="5383385" y="4136641"/>
            <a:ext cx="1808215" cy="16009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spAutoFit/>
          </a:bodyPr>
          <a:lstStyle/>
          <a:p>
            <a:pPr algn="ctr" defTabSz="914224">
              <a:spcAft>
                <a:spcPts val="1199"/>
              </a:spcAft>
            </a:pPr>
            <a:r>
              <a:rPr lang="en-US" sz="1800" kern="0" dirty="0">
                <a:solidFill>
                  <a:schemeClr val="tx1"/>
                </a:solidFill>
              </a:rPr>
              <a:t>Business Needs</a:t>
            </a:r>
          </a:p>
          <a:p>
            <a:pPr algn="ctr" defTabSz="914224">
              <a:spcAft>
                <a:spcPts val="1199"/>
              </a:spcAft>
            </a:pPr>
            <a:r>
              <a:rPr lang="en-US" sz="1800" kern="0" dirty="0">
                <a:solidFill>
                  <a:schemeClr val="tx1"/>
                </a:solidFill>
              </a:rPr>
              <a:t>Domain Expertise</a:t>
            </a:r>
          </a:p>
          <a:p>
            <a:pPr algn="ctr" defTabSz="914224">
              <a:spcAft>
                <a:spcPts val="1199"/>
              </a:spcAft>
            </a:pPr>
            <a:r>
              <a:rPr lang="en-US" sz="1800" kern="0" dirty="0">
                <a:solidFill>
                  <a:schemeClr val="tx1"/>
                </a:solidFill>
              </a:rPr>
              <a:t>Reasoning</a:t>
            </a:r>
          </a:p>
          <a:p>
            <a:pPr algn="ctr" defTabSz="914224">
              <a:spcAft>
                <a:spcPts val="1199"/>
              </a:spcAft>
            </a:pPr>
            <a:r>
              <a:rPr lang="en-US" sz="1800" kern="0" dirty="0">
                <a:solidFill>
                  <a:schemeClr val="tx1"/>
                </a:solidFill>
              </a:rPr>
              <a:t>Translation</a:t>
            </a:r>
          </a:p>
        </p:txBody>
      </p:sp>
      <p:sp>
        <p:nvSpPr>
          <p:cNvPr id="24" name="Oval 23"/>
          <p:cNvSpPr>
            <a:spLocks noChangeAspect="1"/>
          </p:cNvSpPr>
          <p:nvPr/>
        </p:nvSpPr>
        <p:spPr bwMode="auto">
          <a:xfrm>
            <a:off x="5186381" y="1747385"/>
            <a:ext cx="2194249" cy="2194249"/>
          </a:xfrm>
          <a:prstGeom prst="ellipse">
            <a:avLst/>
          </a:prstGeom>
          <a:solidFill>
            <a:schemeClr val="bg1"/>
          </a:solidFill>
          <a:ln w="28575" cap="flat" cmpd="sng" algn="ctr">
            <a:solidFill>
              <a:schemeClr val="accent2"/>
            </a:solidFill>
            <a:prstDash val="solid"/>
            <a:headEnd type="none" w="med" len="med"/>
            <a:tailEnd type="none" w="med" len="med"/>
          </a:ln>
          <a:effectLst/>
        </p:spPr>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pPr>
            <a:r>
              <a:rPr lang="en-US" b="1" kern="0" dirty="0">
                <a:solidFill>
                  <a:sysClr val="windowText" lastClr="000000"/>
                </a:solidFill>
                <a:ea typeface="Segoe UI" pitchFamily="34" charset="0"/>
                <a:cs typeface="Segoe UI" pitchFamily="34" charset="0"/>
              </a:rPr>
              <a:t>Business </a:t>
            </a:r>
          </a:p>
          <a:p>
            <a:pPr algn="ctr" defTabSz="931935" fontAlgn="base">
              <a:lnSpc>
                <a:spcPct val="90000"/>
              </a:lnSpc>
              <a:spcBef>
                <a:spcPct val="0"/>
              </a:spcBef>
              <a:spcAft>
                <a:spcPct val="0"/>
              </a:spcAft>
            </a:pPr>
            <a:r>
              <a:rPr lang="en-US" b="1" kern="0" dirty="0">
                <a:solidFill>
                  <a:sysClr val="windowText" lastClr="000000"/>
                </a:solidFill>
                <a:ea typeface="Segoe UI" pitchFamily="34" charset="0"/>
                <a:cs typeface="Segoe UI" pitchFamily="34" charset="0"/>
              </a:rPr>
              <a:t>Acumen</a:t>
            </a:r>
          </a:p>
        </p:txBody>
      </p:sp>
    </p:spTree>
    <p:extLst>
      <p:ext uri="{BB962C8B-B14F-4D97-AF65-F5344CB8AC3E}">
        <p14:creationId xmlns:p14="http://schemas.microsoft.com/office/powerpoint/2010/main" val="51047832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p:txBody>
          <a:bodyPr/>
          <a:lstStyle/>
          <a:p>
            <a:r>
              <a:rPr lang="en-US" dirty="0"/>
              <a:t>Transform data into intelligent action</a:t>
            </a:r>
          </a:p>
        </p:txBody>
      </p:sp>
      <p:sp>
        <p:nvSpPr>
          <p:cNvPr id="134" name="Rectangle 133"/>
          <p:cNvSpPr/>
          <p:nvPr/>
        </p:nvSpPr>
        <p:spPr bwMode="auto">
          <a:xfrm>
            <a:off x="8005688" y="1213174"/>
            <a:ext cx="1660138" cy="2927668"/>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2" tIns="93247" rIns="18642" bIns="93207" numCol="1" spcCol="1270" anchor="t" anchorCtr="0">
            <a:noAutofit/>
          </a:bodyPr>
          <a:lstStyle/>
          <a:p>
            <a:pPr algn="ctr" defTabSz="739298">
              <a:spcBef>
                <a:spcPct val="0"/>
              </a:spcBef>
              <a:spcAft>
                <a:spcPct val="35000"/>
              </a:spcAft>
            </a:pPr>
            <a:r>
              <a:rPr lang="en-US" sz="1428" kern="0" dirty="0">
                <a:solidFill>
                  <a:schemeClr val="tx1"/>
                </a:solidFill>
                <a:latin typeface="Segoe UI Semibold" panose="020B0702040204020203" pitchFamily="34" charset="0"/>
                <a:cs typeface="Segoe UI Semibold" panose="020B0702040204020203" pitchFamily="34" charset="0"/>
              </a:rPr>
              <a:t>Intelligence</a:t>
            </a:r>
          </a:p>
        </p:txBody>
      </p:sp>
      <p:sp>
        <p:nvSpPr>
          <p:cNvPr id="142" name="Rectangle 141"/>
          <p:cNvSpPr/>
          <p:nvPr/>
        </p:nvSpPr>
        <p:spPr bwMode="auto">
          <a:xfrm>
            <a:off x="8005688" y="4267614"/>
            <a:ext cx="1660138" cy="1292824"/>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2" tIns="93247" rIns="18642" bIns="93207" numCol="1" spcCol="1270" anchor="t" anchorCtr="0">
            <a:noAutofit/>
          </a:bodyPr>
          <a:lstStyle/>
          <a:p>
            <a:pPr algn="ctr" defTabSz="739298">
              <a:spcBef>
                <a:spcPct val="0"/>
              </a:spcBef>
              <a:spcAft>
                <a:spcPct val="35000"/>
              </a:spcAft>
            </a:pPr>
            <a:r>
              <a:rPr lang="en-US" sz="1428" kern="0" dirty="0">
                <a:solidFill>
                  <a:schemeClr val="tx1"/>
                </a:solidFill>
                <a:latin typeface="Segoe UI Semibold" panose="020B0702040204020203" pitchFamily="34" charset="0"/>
                <a:cs typeface="Segoe UI Semibold" panose="020B0702040204020203" pitchFamily="34" charset="0"/>
              </a:rPr>
              <a:t>Dashboards &amp; Visualizations</a:t>
            </a:r>
          </a:p>
        </p:txBody>
      </p:sp>
      <p:sp>
        <p:nvSpPr>
          <p:cNvPr id="131" name="Rectangle 130"/>
          <p:cNvSpPr/>
          <p:nvPr/>
        </p:nvSpPr>
        <p:spPr bwMode="auto">
          <a:xfrm>
            <a:off x="2680113" y="1213173"/>
            <a:ext cx="1660138" cy="4347266"/>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2" tIns="93247" rIns="18642" bIns="93207" numCol="1" spcCol="1270" anchor="t" anchorCtr="0">
            <a:noAutofit/>
          </a:bodyPr>
          <a:lstStyle/>
          <a:p>
            <a:pPr algn="ctr" defTabSz="739298">
              <a:spcBef>
                <a:spcPct val="0"/>
              </a:spcBef>
              <a:spcAft>
                <a:spcPct val="35000"/>
              </a:spcAft>
            </a:pPr>
            <a:r>
              <a:rPr lang="en-US" sz="1428" kern="0"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132" name="Rectangle 131"/>
          <p:cNvSpPr/>
          <p:nvPr/>
        </p:nvSpPr>
        <p:spPr bwMode="auto">
          <a:xfrm>
            <a:off x="4455306" y="1213174"/>
            <a:ext cx="1660138" cy="4347266"/>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2" tIns="93247" rIns="18642" bIns="93207" numCol="1" spcCol="1270" anchor="t" anchorCtr="0">
            <a:noAutofit/>
          </a:bodyPr>
          <a:lstStyle/>
          <a:p>
            <a:pPr algn="ctr" defTabSz="739298">
              <a:spcBef>
                <a:spcPct val="0"/>
              </a:spcBef>
              <a:spcAft>
                <a:spcPct val="35000"/>
              </a:spcAft>
            </a:pPr>
            <a:r>
              <a:rPr lang="en-US" sz="1428" kern="0" dirty="0">
                <a:solidFill>
                  <a:schemeClr val="tx1"/>
                </a:solidFill>
                <a:latin typeface="Segoe UI Semibold" panose="020B0702040204020203" pitchFamily="34" charset="0"/>
                <a:cs typeface="Segoe UI Semibold" panose="020B0702040204020203" pitchFamily="34" charset="0"/>
              </a:rPr>
              <a:t>Big Data Stores</a:t>
            </a:r>
          </a:p>
        </p:txBody>
      </p:sp>
      <p:sp>
        <p:nvSpPr>
          <p:cNvPr id="133" name="Rectangle 132"/>
          <p:cNvSpPr/>
          <p:nvPr/>
        </p:nvSpPr>
        <p:spPr bwMode="auto">
          <a:xfrm>
            <a:off x="6230496" y="1213174"/>
            <a:ext cx="1660138" cy="4347266"/>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2" tIns="93247" rIns="18642" bIns="93207" numCol="1" spcCol="1270" anchor="t" anchorCtr="0">
            <a:noAutofit/>
          </a:bodyPr>
          <a:lstStyle/>
          <a:p>
            <a:pPr algn="ctr" defTabSz="739298">
              <a:spcBef>
                <a:spcPct val="0"/>
              </a:spcBef>
              <a:spcAft>
                <a:spcPct val="35000"/>
              </a:spcAft>
            </a:pPr>
            <a:r>
              <a:rPr lang="en-US" sz="1428" kern="0" dirty="0">
                <a:solidFill>
                  <a:schemeClr val="tx1"/>
                </a:solidFill>
                <a:latin typeface="Segoe UI Semibold" panose="020B0702040204020203" pitchFamily="34" charset="0"/>
                <a:cs typeface="Segoe UI Semibold" panose="020B0702040204020203" pitchFamily="34" charset="0"/>
              </a:rPr>
              <a:t>Machine Learning and Analytics</a:t>
            </a:r>
          </a:p>
        </p:txBody>
      </p:sp>
      <p:sp>
        <p:nvSpPr>
          <p:cNvPr id="135" name="Rectangle 134"/>
          <p:cNvSpPr/>
          <p:nvPr/>
        </p:nvSpPr>
        <p:spPr>
          <a:xfrm>
            <a:off x="8647090" y="3601900"/>
            <a:ext cx="1212471" cy="270285"/>
          </a:xfrm>
          <a:prstGeom prst="rect">
            <a:avLst/>
          </a:prstGeom>
        </p:spPr>
        <p:txBody>
          <a:bodyPr wrap="square">
            <a:spAutoFit/>
          </a:bodyPr>
          <a:lstStyle/>
          <a:p>
            <a:pPr defTabSz="914224"/>
            <a:r>
              <a:rPr lang="en-US" sz="1122" kern="0" dirty="0">
                <a:solidFill>
                  <a:sysClr val="windowText" lastClr="000000"/>
                </a:solidFill>
                <a:cs typeface="Segoe UI Semilight" panose="020B0402040204020203" pitchFamily="34" charset="0"/>
              </a:rPr>
              <a:t>Cortana</a:t>
            </a:r>
          </a:p>
        </p:txBody>
      </p:sp>
      <p:grpSp>
        <p:nvGrpSpPr>
          <p:cNvPr id="136" name="Group 135"/>
          <p:cNvGrpSpPr/>
          <p:nvPr/>
        </p:nvGrpSpPr>
        <p:grpSpPr>
          <a:xfrm>
            <a:off x="8268714" y="3574261"/>
            <a:ext cx="301724" cy="301724"/>
            <a:chOff x="3236100" y="589298"/>
            <a:chExt cx="5641200" cy="5641200"/>
          </a:xfrm>
        </p:grpSpPr>
        <p:sp>
          <p:nvSpPr>
            <p:cNvPr id="137" name="Freeform 136"/>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spcBef>
                  <a:spcPct val="0"/>
                </a:spcBef>
                <a:spcAft>
                  <a:spcPct val="0"/>
                </a:spcAft>
              </a:pPr>
              <a:endParaRPr lang="en-US" sz="3672" kern="0" dirty="0" err="1">
                <a:solidFill>
                  <a:schemeClr val="tx1"/>
                </a:solidFill>
                <a:ea typeface="Segoe UI" pitchFamily="34" charset="0"/>
                <a:cs typeface="Segoe UI" pitchFamily="34" charset="0"/>
              </a:endParaRPr>
            </a:p>
          </p:txBody>
        </p:sp>
        <p:sp>
          <p:nvSpPr>
            <p:cNvPr id="138" name="Freeform 137"/>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spcBef>
                  <a:spcPct val="0"/>
                </a:spcBef>
                <a:spcAft>
                  <a:spcPct val="0"/>
                </a:spcAft>
              </a:pPr>
              <a:endParaRPr lang="en-US" sz="3672" kern="0" dirty="0" err="1">
                <a:solidFill>
                  <a:schemeClr val="tx1"/>
                </a:solidFill>
                <a:ea typeface="Segoe UI" pitchFamily="34" charset="0"/>
                <a:cs typeface="Segoe UI" pitchFamily="34" charset="0"/>
              </a:endParaRPr>
            </a:p>
          </p:txBody>
        </p:sp>
      </p:grpSp>
      <p:sp>
        <p:nvSpPr>
          <p:cNvPr id="141" name="Rectangle 140"/>
          <p:cNvSpPr/>
          <p:nvPr/>
        </p:nvSpPr>
        <p:spPr>
          <a:xfrm>
            <a:off x="3208603" y="3601900"/>
            <a:ext cx="1214523" cy="270285"/>
          </a:xfrm>
          <a:prstGeom prst="rect">
            <a:avLst/>
          </a:prstGeom>
        </p:spPr>
        <p:txBody>
          <a:bodyPr wrap="square">
            <a:spAutoFit/>
          </a:bodyPr>
          <a:lstStyle/>
          <a:p>
            <a:pPr defTabSz="914224"/>
            <a:r>
              <a:rPr lang="en-US" sz="1122" kern="0" dirty="0">
                <a:solidFill>
                  <a:sysClr val="windowText" lastClr="000000"/>
                </a:solidFill>
                <a:cs typeface="Segoe UI Semilight" panose="020B0402040204020203" pitchFamily="34" charset="0"/>
              </a:rPr>
              <a:t>Event Hubs</a:t>
            </a:r>
            <a:endParaRPr lang="en-US" sz="1122" kern="0" dirty="0">
              <a:solidFill>
                <a:sysClr val="windowText" lastClr="000000"/>
              </a:solidFill>
            </a:endParaRPr>
          </a:p>
        </p:txBody>
      </p:sp>
      <p:sp>
        <p:nvSpPr>
          <p:cNvPr id="143" name="Rectangle 142"/>
          <p:cNvSpPr/>
          <p:nvPr/>
        </p:nvSpPr>
        <p:spPr>
          <a:xfrm>
            <a:off x="6831549" y="3440146"/>
            <a:ext cx="1212471" cy="622511"/>
          </a:xfrm>
          <a:prstGeom prst="rect">
            <a:avLst/>
          </a:prstGeom>
        </p:spPr>
        <p:txBody>
          <a:bodyPr wrap="square">
            <a:spAutoFit/>
          </a:bodyPr>
          <a:lstStyle/>
          <a:p>
            <a:pPr defTabSz="914224"/>
            <a:r>
              <a:rPr lang="en-US" sz="1122" kern="0" dirty="0">
                <a:solidFill>
                  <a:sysClr val="windowText" lastClr="000000"/>
                </a:solidFill>
                <a:cs typeface="Segoe UI Semilight" panose="020B0402040204020203" pitchFamily="34" charset="0"/>
              </a:rPr>
              <a:t>HDInsight </a:t>
            </a:r>
          </a:p>
          <a:p>
            <a:pPr defTabSz="914224"/>
            <a:r>
              <a:rPr lang="en-US" sz="1122" kern="0" dirty="0">
                <a:solidFill>
                  <a:sysClr val="windowText" lastClr="000000"/>
                </a:solidFill>
                <a:cs typeface="Segoe UI Semilight" panose="020B0402040204020203" pitchFamily="34" charset="0"/>
              </a:rPr>
              <a:t>(Hadoop and Spark)</a:t>
            </a:r>
          </a:p>
        </p:txBody>
      </p:sp>
      <p:sp>
        <p:nvSpPr>
          <p:cNvPr id="140" name="Rectangle 139"/>
          <p:cNvSpPr/>
          <p:nvPr/>
        </p:nvSpPr>
        <p:spPr>
          <a:xfrm>
            <a:off x="6831549" y="4394396"/>
            <a:ext cx="866716" cy="446397"/>
          </a:xfrm>
          <a:prstGeom prst="rect">
            <a:avLst/>
          </a:prstGeom>
        </p:spPr>
        <p:txBody>
          <a:bodyPr wrap="square">
            <a:spAutoFit/>
          </a:bodyPr>
          <a:lstStyle/>
          <a:p>
            <a:pPr defTabSz="914224"/>
            <a:r>
              <a:rPr lang="en-US" sz="1122" kern="0" dirty="0">
                <a:solidFill>
                  <a:sysClr val="windowText" lastClr="000000"/>
                </a:solidFill>
                <a:cs typeface="Segoe UI Semilight" panose="020B0402040204020203" pitchFamily="34" charset="0"/>
              </a:rPr>
              <a:t>Stream Analytics</a:t>
            </a:r>
          </a:p>
        </p:txBody>
      </p:sp>
      <p:sp>
        <p:nvSpPr>
          <p:cNvPr id="189" name="Rectangle 188"/>
          <p:cNvSpPr/>
          <p:nvPr/>
        </p:nvSpPr>
        <p:spPr>
          <a:xfrm>
            <a:off x="2169917" y="5843459"/>
            <a:ext cx="892101" cy="306870"/>
          </a:xfrm>
          <a:prstGeom prst="rect">
            <a:avLst/>
          </a:prstGeom>
        </p:spPr>
        <p:txBody>
          <a:bodyPr wrap="none" lIns="0" tIns="0" rIns="0" bIns="0" anchor="ctr">
            <a:noAutofit/>
          </a:bodyPr>
          <a:lstStyle/>
          <a:p>
            <a:pPr defTabSz="914224">
              <a:lnSpc>
                <a:spcPct val="90000"/>
              </a:lnSpc>
            </a:pPr>
            <a:r>
              <a:rPr lang="en-US" sz="2448" kern="0" dirty="0">
                <a:solidFill>
                  <a:schemeClr val="bg2"/>
                </a:solidFill>
                <a:latin typeface="+mj-lt"/>
              </a:rPr>
              <a:t>Data</a:t>
            </a:r>
          </a:p>
        </p:txBody>
      </p:sp>
      <p:sp>
        <p:nvSpPr>
          <p:cNvPr id="190" name="Rectangle 189"/>
          <p:cNvSpPr/>
          <p:nvPr/>
        </p:nvSpPr>
        <p:spPr>
          <a:xfrm>
            <a:off x="5424251" y="5804791"/>
            <a:ext cx="1515566" cy="384205"/>
          </a:xfrm>
          <a:prstGeom prst="rect">
            <a:avLst/>
          </a:prstGeom>
        </p:spPr>
        <p:txBody>
          <a:bodyPr wrap="none" lIns="0" tIns="0" rIns="0" bIns="0" anchor="ctr">
            <a:spAutoFit/>
          </a:bodyPr>
          <a:lstStyle/>
          <a:p>
            <a:pPr algn="ctr" defTabSz="739298">
              <a:spcBef>
                <a:spcPct val="0"/>
              </a:spcBef>
              <a:spcAft>
                <a:spcPct val="35000"/>
              </a:spcAft>
            </a:pPr>
            <a:r>
              <a:rPr lang="en-US" sz="2448" kern="0" dirty="0">
                <a:solidFill>
                  <a:schemeClr val="bg2"/>
                </a:solidFill>
                <a:latin typeface="+mj-lt"/>
              </a:rPr>
              <a:t>Intelligence</a:t>
            </a:r>
            <a:endParaRPr lang="en-US" sz="1836" b="1" kern="0" spc="-31" dirty="0">
              <a:solidFill>
                <a:schemeClr val="bg2"/>
              </a:solidFill>
              <a:latin typeface="Segoe UI Semilight" panose="020B0402040204020203" pitchFamily="34" charset="0"/>
              <a:cs typeface="Segoe UI Semilight" panose="020B0402040204020203" pitchFamily="34" charset="0"/>
            </a:endParaRPr>
          </a:p>
        </p:txBody>
      </p:sp>
      <p:cxnSp>
        <p:nvCxnSpPr>
          <p:cNvPr id="192" name="Straight Connector 191"/>
          <p:cNvCxnSpPr/>
          <p:nvPr/>
        </p:nvCxnSpPr>
        <p:spPr>
          <a:xfrm>
            <a:off x="3507314" y="5997478"/>
            <a:ext cx="1296390" cy="0"/>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3" name="Group 192"/>
          <p:cNvGrpSpPr/>
          <p:nvPr/>
        </p:nvGrpSpPr>
        <p:grpSpPr>
          <a:xfrm rot="13500000">
            <a:off x="4602339" y="5911474"/>
            <a:ext cx="173430" cy="170839"/>
            <a:chOff x="402446" y="5872915"/>
            <a:chExt cx="292608" cy="288235"/>
          </a:xfrm>
          <a:solidFill>
            <a:schemeClr val="tx1">
              <a:lumMod val="85000"/>
            </a:schemeClr>
          </a:solidFill>
        </p:grpSpPr>
        <p:cxnSp>
          <p:nvCxnSpPr>
            <p:cNvPr id="194" name="Straight Connector 193"/>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97" name="Straight Connector 196"/>
          <p:cNvCxnSpPr/>
          <p:nvPr/>
        </p:nvCxnSpPr>
        <p:spPr>
          <a:xfrm>
            <a:off x="7728422" y="5997478"/>
            <a:ext cx="1296390" cy="0"/>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8" name="Group 197"/>
          <p:cNvGrpSpPr/>
          <p:nvPr/>
        </p:nvGrpSpPr>
        <p:grpSpPr>
          <a:xfrm rot="13500000">
            <a:off x="8823447" y="5911474"/>
            <a:ext cx="173430" cy="170839"/>
            <a:chOff x="402446" y="5872915"/>
            <a:chExt cx="292608" cy="288235"/>
          </a:xfrm>
          <a:solidFill>
            <a:schemeClr val="tx1">
              <a:lumMod val="85000"/>
            </a:schemeClr>
          </a:solidFill>
        </p:grpSpPr>
        <p:cxnSp>
          <p:nvCxnSpPr>
            <p:cNvPr id="199" name="Straight Connector 198"/>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01" name="Rectangle 200"/>
          <p:cNvSpPr/>
          <p:nvPr/>
        </p:nvSpPr>
        <p:spPr>
          <a:xfrm>
            <a:off x="9774768" y="5840225"/>
            <a:ext cx="1433907" cy="313338"/>
          </a:xfrm>
          <a:prstGeom prst="rect">
            <a:avLst/>
          </a:prstGeom>
        </p:spPr>
        <p:txBody>
          <a:bodyPr wrap="none" lIns="0" tIns="0" rIns="0" bIns="0" anchor="ctr">
            <a:noAutofit/>
          </a:bodyPr>
          <a:lstStyle/>
          <a:p>
            <a:pPr defTabSz="914224">
              <a:lnSpc>
                <a:spcPct val="90000"/>
              </a:lnSpc>
            </a:pPr>
            <a:r>
              <a:rPr lang="en-US" sz="2448" kern="0" dirty="0">
                <a:solidFill>
                  <a:schemeClr val="bg2"/>
                </a:solidFill>
                <a:latin typeface="+mj-lt"/>
              </a:rPr>
              <a:t>Action</a:t>
            </a:r>
          </a:p>
        </p:txBody>
      </p:sp>
      <p:sp>
        <p:nvSpPr>
          <p:cNvPr id="203" name="Freeform 202"/>
          <p:cNvSpPr/>
          <p:nvPr/>
        </p:nvSpPr>
        <p:spPr bwMode="auto">
          <a:xfrm>
            <a:off x="2477172" y="1221913"/>
            <a:ext cx="118352" cy="4360043"/>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4"/>
            <a:endParaRPr lang="en-US" sz="1836" kern="0">
              <a:solidFill>
                <a:sysClr val="windowText" lastClr="000000"/>
              </a:solidFill>
            </a:endParaRPr>
          </a:p>
        </p:txBody>
      </p:sp>
      <p:sp>
        <p:nvSpPr>
          <p:cNvPr id="206" name="Freeform 205"/>
          <p:cNvSpPr/>
          <p:nvPr/>
        </p:nvSpPr>
        <p:spPr bwMode="auto">
          <a:xfrm flipH="1">
            <a:off x="9753775" y="1221913"/>
            <a:ext cx="118352" cy="4360043"/>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4"/>
            <a:endParaRPr lang="en-US" sz="1836" kern="0">
              <a:solidFill>
                <a:sysClr val="windowText" lastClr="000000"/>
              </a:solidFill>
            </a:endParaRPr>
          </a:p>
        </p:txBody>
      </p:sp>
      <p:cxnSp>
        <p:nvCxnSpPr>
          <p:cNvPr id="207" name="Straight Connector 206"/>
          <p:cNvCxnSpPr/>
          <p:nvPr/>
        </p:nvCxnSpPr>
        <p:spPr>
          <a:xfrm flipH="1">
            <a:off x="9753775" y="3401932"/>
            <a:ext cx="294761"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8" name="TextBox 207"/>
          <p:cNvSpPr txBox="1"/>
          <p:nvPr/>
        </p:nvSpPr>
        <p:spPr>
          <a:xfrm>
            <a:off x="10511465" y="1520604"/>
            <a:ext cx="1041607" cy="474169"/>
          </a:xfrm>
          <a:prstGeom prst="rect">
            <a:avLst/>
          </a:prstGeom>
          <a:noFill/>
        </p:spPr>
        <p:txBody>
          <a:bodyPr wrap="square" lIns="186468" tIns="149174" rIns="186468" bIns="149174" rtlCol="0">
            <a:spAutoFit/>
          </a:bodyPr>
          <a:lstStyle/>
          <a:p>
            <a:pPr defTabSz="950938">
              <a:lnSpc>
                <a:spcPct val="90000"/>
              </a:lnSpc>
              <a:spcBef>
                <a:spcPct val="0"/>
              </a:spcBef>
              <a:spcAft>
                <a:spcPts val="612"/>
              </a:spcAft>
            </a:pPr>
            <a:r>
              <a:rPr lang="en-US" sz="1224" kern="0" spc="-31" dirty="0">
                <a:solidFill>
                  <a:schemeClr val="bg2"/>
                </a:solidFill>
                <a:latin typeface="Segoe UI Semilight" panose="020B0402040204020203" pitchFamily="34" charset="0"/>
                <a:cs typeface="Segoe UI Semilight" panose="020B0402040204020203" pitchFamily="34" charset="0"/>
              </a:rPr>
              <a:t>People</a:t>
            </a:r>
          </a:p>
        </p:txBody>
      </p:sp>
      <p:sp>
        <p:nvSpPr>
          <p:cNvPr id="209" name="TextBox 208"/>
          <p:cNvSpPr txBox="1"/>
          <p:nvPr/>
        </p:nvSpPr>
        <p:spPr>
          <a:xfrm>
            <a:off x="10768308" y="4684048"/>
            <a:ext cx="829678" cy="345817"/>
          </a:xfrm>
          <a:prstGeom prst="rect">
            <a:avLst/>
          </a:prstGeom>
          <a:noFill/>
        </p:spPr>
        <p:txBody>
          <a:bodyPr wrap="square" lIns="0" tIns="0" rIns="0" bIns="0" rtlCol="0">
            <a:spAutoFit/>
          </a:bodyPr>
          <a:lstStyle/>
          <a:p>
            <a:pPr defTabSz="950938">
              <a:lnSpc>
                <a:spcPct val="90000"/>
              </a:lnSpc>
              <a:spcBef>
                <a:spcPct val="0"/>
              </a:spcBef>
              <a:spcAft>
                <a:spcPts val="612"/>
              </a:spcAft>
            </a:pPr>
            <a:r>
              <a:rPr lang="en-US" sz="1224" kern="0" spc="-31" dirty="0">
                <a:solidFill>
                  <a:schemeClr val="bg2"/>
                </a:solidFill>
                <a:latin typeface="Segoe UI Semilight" panose="020B0402040204020203" pitchFamily="34" charset="0"/>
                <a:cs typeface="Segoe UI Semilight" panose="020B0402040204020203" pitchFamily="34" charset="0"/>
              </a:rPr>
              <a:t>Automated </a:t>
            </a:r>
            <a:br>
              <a:rPr lang="en-US" sz="1224" kern="0" spc="-31" dirty="0">
                <a:solidFill>
                  <a:schemeClr val="bg2"/>
                </a:solidFill>
                <a:latin typeface="Segoe UI Semilight" panose="020B0402040204020203" pitchFamily="34" charset="0"/>
                <a:cs typeface="Segoe UI Semilight" panose="020B0402040204020203" pitchFamily="34" charset="0"/>
              </a:rPr>
            </a:br>
            <a:r>
              <a:rPr lang="en-US" sz="1224" kern="0" spc="-31" dirty="0">
                <a:solidFill>
                  <a:schemeClr val="bg2"/>
                </a:solidFill>
                <a:latin typeface="Segoe UI Semilight" panose="020B0402040204020203" pitchFamily="34" charset="0"/>
                <a:cs typeface="Segoe UI Semilight" panose="020B0402040204020203" pitchFamily="34" charset="0"/>
              </a:rPr>
              <a:t>Systems</a:t>
            </a:r>
          </a:p>
        </p:txBody>
      </p:sp>
      <p:grpSp>
        <p:nvGrpSpPr>
          <p:cNvPr id="210" name="Group 209"/>
          <p:cNvGrpSpPr/>
          <p:nvPr/>
        </p:nvGrpSpPr>
        <p:grpSpPr>
          <a:xfrm>
            <a:off x="10131605" y="1557049"/>
            <a:ext cx="360461" cy="368213"/>
            <a:chOff x="6112510" y="6954657"/>
            <a:chExt cx="1181100" cy="1206500"/>
          </a:xfrm>
          <a:solidFill>
            <a:schemeClr val="accent2"/>
          </a:solidFill>
        </p:grpSpPr>
        <p:sp>
          <p:nvSpPr>
            <p:cNvPr id="211"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endParaRPr lang="en-US" sz="1836" kern="0">
                <a:solidFill>
                  <a:sysClr val="windowText" lastClr="000000"/>
                </a:solidFill>
              </a:endParaRPr>
            </a:p>
          </p:txBody>
        </p:sp>
        <p:sp>
          <p:nvSpPr>
            <p:cNvPr id="212"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endParaRPr lang="en-US" sz="1836" kern="0">
                <a:solidFill>
                  <a:sysClr val="windowText" lastClr="000000"/>
                </a:solidFill>
              </a:endParaRPr>
            </a:p>
          </p:txBody>
        </p:sp>
        <p:sp>
          <p:nvSpPr>
            <p:cNvPr id="213"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endParaRPr lang="en-US" sz="1836" kern="0">
                <a:solidFill>
                  <a:sysClr val="windowText" lastClr="000000"/>
                </a:solidFill>
              </a:endParaRPr>
            </a:p>
          </p:txBody>
        </p:sp>
        <p:sp>
          <p:nvSpPr>
            <p:cNvPr id="214"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endParaRPr lang="en-US" sz="1836" kern="0">
                <a:solidFill>
                  <a:sysClr val="windowText" lastClr="000000"/>
                </a:solidFill>
              </a:endParaRPr>
            </a:p>
          </p:txBody>
        </p:sp>
      </p:grpSp>
      <p:grpSp>
        <p:nvGrpSpPr>
          <p:cNvPr id="215" name="Group 214"/>
          <p:cNvGrpSpPr/>
          <p:nvPr/>
        </p:nvGrpSpPr>
        <p:grpSpPr>
          <a:xfrm>
            <a:off x="10179550" y="4612483"/>
            <a:ext cx="368605" cy="460755"/>
            <a:chOff x="2954338" y="6831013"/>
            <a:chExt cx="1041400" cy="1301750"/>
          </a:xfrm>
          <a:solidFill>
            <a:schemeClr val="accent2"/>
          </a:solidFill>
        </p:grpSpPr>
        <p:sp>
          <p:nvSpPr>
            <p:cNvPr id="216"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3247" tIns="46623" rIns="93247" bIns="46623" numCol="1" anchor="t" anchorCtr="0" compatLnSpc="1">
              <a:prstTxWarp prst="textNoShape">
                <a:avLst/>
              </a:prstTxWarp>
            </a:bodyPr>
            <a:lstStyle/>
            <a:p>
              <a:pPr defTabSz="914224"/>
              <a:endParaRPr lang="en-US" sz="1836" kern="0">
                <a:solidFill>
                  <a:sysClr val="windowText" lastClr="000000"/>
                </a:solidFill>
              </a:endParaRPr>
            </a:p>
          </p:txBody>
        </p:sp>
        <p:sp>
          <p:nvSpPr>
            <p:cNvPr id="217"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3247" tIns="46623" rIns="93247" bIns="46623" numCol="1" anchor="t" anchorCtr="0" compatLnSpc="1">
              <a:prstTxWarp prst="textNoShape">
                <a:avLst/>
              </a:prstTxWarp>
            </a:bodyPr>
            <a:lstStyle/>
            <a:p>
              <a:pPr defTabSz="914224"/>
              <a:endParaRPr lang="en-US" sz="1836" kern="0">
                <a:solidFill>
                  <a:sysClr val="windowText" lastClr="000000"/>
                </a:solidFill>
              </a:endParaRPr>
            </a:p>
          </p:txBody>
        </p:sp>
      </p:grpSp>
      <p:grpSp>
        <p:nvGrpSpPr>
          <p:cNvPr id="10" name="Group 9"/>
          <p:cNvGrpSpPr/>
          <p:nvPr/>
        </p:nvGrpSpPr>
        <p:grpSpPr>
          <a:xfrm>
            <a:off x="10025137" y="2727799"/>
            <a:ext cx="1795380" cy="1474207"/>
            <a:chOff x="9910801" y="2434267"/>
            <a:chExt cx="1878892" cy="1542780"/>
          </a:xfrm>
          <a:solidFill>
            <a:schemeClr val="accent2"/>
          </a:solidFill>
        </p:grpSpPr>
        <p:sp>
          <p:nvSpPr>
            <p:cNvPr id="218" name="TextBox 217"/>
            <p:cNvSpPr txBox="1"/>
            <p:nvPr/>
          </p:nvSpPr>
          <p:spPr>
            <a:xfrm>
              <a:off x="9910801" y="3234749"/>
              <a:ext cx="1090058" cy="496225"/>
            </a:xfrm>
            <a:prstGeom prst="rect">
              <a:avLst/>
            </a:prstGeom>
            <a:noFill/>
          </p:spPr>
          <p:txBody>
            <a:bodyPr wrap="square" lIns="186468" tIns="149174" rIns="186468" bIns="149174" rtlCol="0">
              <a:spAutoFit/>
            </a:bodyPr>
            <a:lstStyle/>
            <a:p>
              <a:pPr defTabSz="950938">
                <a:lnSpc>
                  <a:spcPct val="90000"/>
                </a:lnSpc>
                <a:spcBef>
                  <a:spcPct val="0"/>
                </a:spcBef>
                <a:spcAft>
                  <a:spcPts val="612"/>
                </a:spcAft>
              </a:pPr>
              <a:r>
                <a:rPr lang="en-US" sz="1224" kern="0" spc="-31" dirty="0">
                  <a:solidFill>
                    <a:schemeClr val="bg2"/>
                  </a:solidFill>
                  <a:latin typeface="Segoe UI Semilight" panose="020B0402040204020203" pitchFamily="34" charset="0"/>
                  <a:cs typeface="Segoe UI Semilight" panose="020B0402040204020203" pitchFamily="34" charset="0"/>
                </a:rPr>
                <a:t>Apps</a:t>
              </a:r>
            </a:p>
          </p:txBody>
        </p:sp>
        <p:grpSp>
          <p:nvGrpSpPr>
            <p:cNvPr id="219" name="Group 218"/>
            <p:cNvGrpSpPr/>
            <p:nvPr/>
          </p:nvGrpSpPr>
          <p:grpSpPr>
            <a:xfrm>
              <a:off x="10012430" y="2917883"/>
              <a:ext cx="462396" cy="357669"/>
              <a:chOff x="5007615" y="2323753"/>
              <a:chExt cx="649029" cy="502032"/>
            </a:xfrm>
            <a:grpFill/>
          </p:grpSpPr>
          <p:sp>
            <p:nvSpPr>
              <p:cNvPr id="220" name="Freeform 219"/>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3247" tIns="46623" rIns="93247" bIns="46623" numCol="1" anchor="t" anchorCtr="0" compatLnSpc="1">
                <a:prstTxWarp prst="textNoShape">
                  <a:avLst/>
                </a:prstTxWarp>
                <a:noAutofit/>
              </a:bodyPr>
              <a:lstStyle/>
              <a:p>
                <a:pPr defTabSz="914224"/>
                <a:endParaRPr lang="en-US" sz="1836" kern="0" dirty="0">
                  <a:solidFill>
                    <a:sysClr val="windowText" lastClr="000000"/>
                  </a:solidFill>
                </a:endParaRPr>
              </a:p>
            </p:txBody>
          </p:sp>
          <p:sp>
            <p:nvSpPr>
              <p:cNvPr id="221" name="Freeform 220"/>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noAutofit/>
              </a:bodyPr>
              <a:lstStyle/>
              <a:p>
                <a:pPr defTabSz="914224"/>
                <a:endParaRPr lang="en-US" sz="1836" kern="0" dirty="0">
                  <a:solidFill>
                    <a:sysClr val="windowText" lastClr="000000"/>
                  </a:solidFill>
                </a:endParaRPr>
              </a:p>
            </p:txBody>
          </p:sp>
        </p:grpSp>
        <p:grpSp>
          <p:nvGrpSpPr>
            <p:cNvPr id="222" name="Group 221"/>
            <p:cNvGrpSpPr/>
            <p:nvPr/>
          </p:nvGrpSpPr>
          <p:grpSpPr>
            <a:xfrm>
              <a:off x="10486805" y="2434267"/>
              <a:ext cx="1302888" cy="1542780"/>
              <a:chOff x="10486805" y="2923046"/>
              <a:chExt cx="1302888" cy="1542780"/>
            </a:xfrm>
            <a:grpFill/>
          </p:grpSpPr>
          <p:sp>
            <p:nvSpPr>
              <p:cNvPr id="223" name="Rectangle 222"/>
              <p:cNvSpPr/>
              <p:nvPr/>
            </p:nvSpPr>
            <p:spPr bwMode="auto">
              <a:xfrm>
                <a:off x="10802824" y="2923046"/>
                <a:ext cx="986869" cy="1542780"/>
              </a:xfrm>
              <a:prstGeom prst="rect">
                <a:avLst/>
              </a:prstGeom>
              <a:noFill/>
              <a:ln>
                <a:solidFill>
                  <a:schemeClr val="tx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4" name="TextBox 223"/>
              <p:cNvSpPr txBox="1"/>
              <p:nvPr/>
            </p:nvSpPr>
            <p:spPr>
              <a:xfrm>
                <a:off x="11212738" y="3022354"/>
                <a:ext cx="473389" cy="175887"/>
              </a:xfrm>
              <a:prstGeom prst="rect">
                <a:avLst/>
              </a:prstGeom>
              <a:noFill/>
            </p:spPr>
            <p:txBody>
              <a:bodyPr wrap="square" lIns="0" tIns="0" rIns="0" bIns="0" rtlCol="0">
                <a:spAutoFit/>
              </a:bodyPr>
              <a:lstStyle/>
              <a:p>
                <a:pPr defTabSz="950938">
                  <a:spcBef>
                    <a:spcPct val="0"/>
                  </a:spcBef>
                  <a:spcAft>
                    <a:spcPts val="612"/>
                  </a:spcAft>
                </a:pPr>
                <a:r>
                  <a:rPr lang="en-US" sz="1071" kern="0" dirty="0">
                    <a:solidFill>
                      <a:schemeClr val="accent2"/>
                    </a:solidFill>
                    <a:cs typeface="Segoe UI Semilight" panose="020B0402040204020203" pitchFamily="34" charset="0"/>
                  </a:rPr>
                  <a:t>Web</a:t>
                </a:r>
              </a:p>
            </p:txBody>
          </p:sp>
          <p:sp>
            <p:nvSpPr>
              <p:cNvPr id="225" name="TextBox 224"/>
              <p:cNvSpPr txBox="1"/>
              <p:nvPr/>
            </p:nvSpPr>
            <p:spPr>
              <a:xfrm>
                <a:off x="11212738" y="3571985"/>
                <a:ext cx="473389" cy="175887"/>
              </a:xfrm>
              <a:prstGeom prst="rect">
                <a:avLst/>
              </a:prstGeom>
              <a:noFill/>
            </p:spPr>
            <p:txBody>
              <a:bodyPr wrap="square" lIns="0" tIns="0" rIns="0" bIns="0" rtlCol="0">
                <a:spAutoFit/>
              </a:bodyPr>
              <a:lstStyle/>
              <a:p>
                <a:pPr defTabSz="950938">
                  <a:spcBef>
                    <a:spcPct val="0"/>
                  </a:spcBef>
                  <a:spcAft>
                    <a:spcPts val="612"/>
                  </a:spcAft>
                </a:pPr>
                <a:r>
                  <a:rPr lang="en-US" sz="1071" kern="0" dirty="0">
                    <a:solidFill>
                      <a:schemeClr val="accent2"/>
                    </a:solidFill>
                    <a:cs typeface="Segoe UI Semilight" panose="020B0402040204020203" pitchFamily="34" charset="0"/>
                  </a:rPr>
                  <a:t>Mobile</a:t>
                </a:r>
              </a:p>
            </p:txBody>
          </p:sp>
          <p:sp>
            <p:nvSpPr>
              <p:cNvPr id="226" name="TextBox 225"/>
              <p:cNvSpPr txBox="1"/>
              <p:nvPr/>
            </p:nvSpPr>
            <p:spPr>
              <a:xfrm>
                <a:off x="11212738" y="4160204"/>
                <a:ext cx="473389" cy="175887"/>
              </a:xfrm>
              <a:prstGeom prst="rect">
                <a:avLst/>
              </a:prstGeom>
              <a:noFill/>
            </p:spPr>
            <p:txBody>
              <a:bodyPr wrap="square" lIns="0" tIns="0" rIns="0" bIns="0" rtlCol="0">
                <a:spAutoFit/>
              </a:bodyPr>
              <a:lstStyle/>
              <a:p>
                <a:pPr defTabSz="950938">
                  <a:spcBef>
                    <a:spcPct val="0"/>
                  </a:spcBef>
                  <a:spcAft>
                    <a:spcPts val="612"/>
                  </a:spcAft>
                </a:pPr>
                <a:r>
                  <a:rPr lang="en-US" sz="1071" kern="0" dirty="0">
                    <a:solidFill>
                      <a:schemeClr val="accent2"/>
                    </a:solidFill>
                    <a:cs typeface="Segoe UI Semilight" panose="020B0402040204020203" pitchFamily="34" charset="0"/>
                  </a:rPr>
                  <a:t>Bots</a:t>
                </a:r>
              </a:p>
            </p:txBody>
          </p:sp>
          <p:sp>
            <p:nvSpPr>
              <p:cNvPr id="227" name="Freeform 226"/>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grpFill/>
              <a:ln>
                <a:noFill/>
              </a:ln>
            </p:spPr>
            <p:txBody>
              <a:bodyPr vert="horz" wrap="square" lIns="93247" tIns="46623" rIns="93247" bIns="46623" numCol="1" anchor="t" anchorCtr="0" compatLnSpc="1">
                <a:prstTxWarp prst="textNoShape">
                  <a:avLst/>
                </a:prstTxWarp>
                <a:noAutofit/>
              </a:bodyPr>
              <a:lstStyle/>
              <a:p>
                <a:pPr defTabSz="914224"/>
                <a:endParaRPr lang="en-US" sz="1836" kern="0" dirty="0">
                  <a:solidFill>
                    <a:sysClr val="windowText" lastClr="000000"/>
                  </a:solidFill>
                </a:endParaRPr>
              </a:p>
            </p:txBody>
          </p:sp>
          <p:sp>
            <p:nvSpPr>
              <p:cNvPr id="228" name="Freeform 227"/>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grpFill/>
              <a:ln>
                <a:noFill/>
              </a:ln>
            </p:spPr>
            <p:txBody>
              <a:bodyPr vert="horz" wrap="square" lIns="93247" tIns="46623" rIns="93247" bIns="46623" numCol="1" anchor="t" anchorCtr="0" compatLnSpc="1">
                <a:prstTxWarp prst="textNoShape">
                  <a:avLst/>
                </a:prstTxWarp>
                <a:noAutofit/>
              </a:bodyPr>
              <a:lstStyle/>
              <a:p>
                <a:pPr defTabSz="914224"/>
                <a:endParaRPr lang="en-US" sz="1836" kern="0">
                  <a:solidFill>
                    <a:sysClr val="windowText" lastClr="000000"/>
                  </a:solidFill>
                </a:endParaRPr>
              </a:p>
            </p:txBody>
          </p:sp>
          <p:sp>
            <p:nvSpPr>
              <p:cNvPr id="229" name="Freeform 228"/>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no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err="1">
                  <a:solidFill>
                    <a:schemeClr val="accent2"/>
                  </a:solidFill>
                  <a:ea typeface="Segoe UI" pitchFamily="34" charset="0"/>
                  <a:cs typeface="Segoe UI" pitchFamily="34" charset="0"/>
                </a:endParaRPr>
              </a:p>
            </p:txBody>
          </p:sp>
          <p:cxnSp>
            <p:nvCxnSpPr>
              <p:cNvPr id="230" name="Straight Connector 229"/>
              <p:cNvCxnSpPr/>
              <p:nvPr/>
            </p:nvCxnSpPr>
            <p:spPr>
              <a:xfrm flipH="1">
                <a:off x="10486805" y="3605293"/>
                <a:ext cx="308472" cy="0"/>
              </a:xfrm>
              <a:prstGeom prst="line">
                <a:avLst/>
              </a:prstGeom>
              <a:grpFill/>
              <a:ln>
                <a:solidFill>
                  <a:schemeClr val="tx1">
                    <a:lumMod val="6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sp>
        <p:nvSpPr>
          <p:cNvPr id="139" name="Rectangle 138"/>
          <p:cNvSpPr/>
          <p:nvPr/>
        </p:nvSpPr>
        <p:spPr>
          <a:xfrm>
            <a:off x="8647090" y="2725545"/>
            <a:ext cx="1212471" cy="446397"/>
          </a:xfrm>
          <a:prstGeom prst="rect">
            <a:avLst/>
          </a:prstGeom>
        </p:spPr>
        <p:txBody>
          <a:bodyPr wrap="square" anchor="ctr">
            <a:spAutoFit/>
          </a:bodyPr>
          <a:lstStyle/>
          <a:p>
            <a:pPr defTabSz="914224"/>
            <a:r>
              <a:rPr lang="en-US" sz="1122" kern="0" dirty="0">
                <a:solidFill>
                  <a:sysClr val="windowText" lastClr="000000"/>
                </a:solidFill>
                <a:cs typeface="Segoe UI Semilight" panose="020B0402040204020203" pitchFamily="34" charset="0"/>
              </a:rPr>
              <a:t>Bot </a:t>
            </a:r>
            <a:br>
              <a:rPr lang="en-US" sz="1122" kern="0" dirty="0">
                <a:solidFill>
                  <a:sysClr val="windowText" lastClr="000000"/>
                </a:solidFill>
                <a:cs typeface="Segoe UI Semilight" panose="020B0402040204020203" pitchFamily="34" charset="0"/>
              </a:rPr>
            </a:br>
            <a:r>
              <a:rPr lang="en-US" sz="1122" kern="0" dirty="0">
                <a:solidFill>
                  <a:sysClr val="windowText" lastClr="000000"/>
                </a:solidFill>
                <a:cs typeface="Segoe UI Semilight" panose="020B0402040204020203" pitchFamily="34" charset="0"/>
              </a:rPr>
              <a:t>Framework</a:t>
            </a:r>
          </a:p>
        </p:txBody>
      </p:sp>
      <p:sp>
        <p:nvSpPr>
          <p:cNvPr id="145" name="Rectangle 144"/>
          <p:cNvSpPr/>
          <p:nvPr/>
        </p:nvSpPr>
        <p:spPr>
          <a:xfrm>
            <a:off x="4944774" y="2742874"/>
            <a:ext cx="1214523" cy="446397"/>
          </a:xfrm>
          <a:prstGeom prst="rect">
            <a:avLst/>
          </a:prstGeom>
        </p:spPr>
        <p:txBody>
          <a:bodyPr wrap="square">
            <a:spAutoFit/>
          </a:bodyPr>
          <a:lstStyle/>
          <a:p>
            <a:pPr defTabSz="914224"/>
            <a:r>
              <a:rPr lang="en-US" sz="1122" kern="0" dirty="0">
                <a:solidFill>
                  <a:sysClr val="windowText" lastClr="000000"/>
                </a:solidFill>
                <a:cs typeface="Segoe UI Semilight" panose="020B0402040204020203" pitchFamily="34" charset="0"/>
              </a:rPr>
              <a:t>SQL Data </a:t>
            </a:r>
          </a:p>
          <a:p>
            <a:pPr defTabSz="914224"/>
            <a:r>
              <a:rPr lang="en-US" sz="1122" kern="0" dirty="0">
                <a:solidFill>
                  <a:sysClr val="windowText" lastClr="000000"/>
                </a:solidFill>
                <a:cs typeface="Segoe UI Semilight" panose="020B0402040204020203" pitchFamily="34" charset="0"/>
              </a:rPr>
              <a:t>Warehouse</a:t>
            </a:r>
          </a:p>
        </p:txBody>
      </p:sp>
      <p:sp>
        <p:nvSpPr>
          <p:cNvPr id="144" name="Rectangle 143"/>
          <p:cNvSpPr/>
          <p:nvPr/>
        </p:nvSpPr>
        <p:spPr>
          <a:xfrm>
            <a:off x="3208603" y="2844030"/>
            <a:ext cx="1214523" cy="270285"/>
          </a:xfrm>
          <a:prstGeom prst="rect">
            <a:avLst/>
          </a:prstGeom>
        </p:spPr>
        <p:txBody>
          <a:bodyPr wrap="square">
            <a:spAutoFit/>
          </a:bodyPr>
          <a:lstStyle/>
          <a:p>
            <a:pPr defTabSz="914224"/>
            <a:r>
              <a:rPr lang="en-US" sz="1122" kern="0" dirty="0">
                <a:solidFill>
                  <a:sysClr val="windowText" lastClr="000000"/>
                </a:solidFill>
                <a:cs typeface="Segoe UI Semilight" panose="020B0402040204020203" pitchFamily="34" charset="0"/>
              </a:rPr>
              <a:t>Data Catalog</a:t>
            </a:r>
          </a:p>
        </p:txBody>
      </p:sp>
      <p:grpSp>
        <p:nvGrpSpPr>
          <p:cNvPr id="231" name="Group 230"/>
          <p:cNvGrpSpPr/>
          <p:nvPr/>
        </p:nvGrpSpPr>
        <p:grpSpPr>
          <a:xfrm>
            <a:off x="2907693" y="2803473"/>
            <a:ext cx="262774" cy="279524"/>
            <a:chOff x="3232150" y="382588"/>
            <a:chExt cx="5727700" cy="6092825"/>
          </a:xfrm>
          <a:solidFill>
            <a:schemeClr val="tx1"/>
          </a:solidFill>
        </p:grpSpPr>
        <p:sp>
          <p:nvSpPr>
            <p:cNvPr id="232"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endParaRPr lang="en-US" sz="1836" kern="0">
                <a:solidFill>
                  <a:sysClr val="windowText" lastClr="000000"/>
                </a:solidFill>
              </a:endParaRPr>
            </a:p>
          </p:txBody>
        </p:sp>
        <p:sp>
          <p:nvSpPr>
            <p:cNvPr id="233"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endParaRPr lang="en-US" sz="1836" kern="0">
                <a:solidFill>
                  <a:sysClr val="windowText" lastClr="000000"/>
                </a:solidFill>
              </a:endParaRPr>
            </a:p>
          </p:txBody>
        </p:sp>
        <p:sp>
          <p:nvSpPr>
            <p:cNvPr id="234"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endParaRPr lang="en-US" sz="1836" kern="0">
                <a:solidFill>
                  <a:sysClr val="windowText" lastClr="000000"/>
                </a:solidFill>
              </a:endParaRPr>
            </a:p>
          </p:txBody>
        </p:sp>
      </p:grpSp>
      <p:sp>
        <p:nvSpPr>
          <p:cNvPr id="150" name="Rectangle 149"/>
          <p:cNvSpPr/>
          <p:nvPr/>
        </p:nvSpPr>
        <p:spPr>
          <a:xfrm>
            <a:off x="6831549" y="2742874"/>
            <a:ext cx="1212471" cy="446397"/>
          </a:xfrm>
          <a:prstGeom prst="rect">
            <a:avLst/>
          </a:prstGeom>
        </p:spPr>
        <p:txBody>
          <a:bodyPr wrap="square">
            <a:spAutoFit/>
          </a:bodyPr>
          <a:lstStyle/>
          <a:p>
            <a:pPr defTabSz="914224"/>
            <a:r>
              <a:rPr lang="en-US" sz="1122" kern="0" dirty="0">
                <a:solidFill>
                  <a:sysClr val="windowText" lastClr="000000"/>
                </a:solidFill>
                <a:cs typeface="Segoe UI Semilight" panose="020B0402040204020203" pitchFamily="34" charset="0"/>
              </a:rPr>
              <a:t>Data Lake Analytics</a:t>
            </a:r>
          </a:p>
        </p:txBody>
      </p:sp>
      <p:grpSp>
        <p:nvGrpSpPr>
          <p:cNvPr id="235" name="Group 234"/>
          <p:cNvGrpSpPr/>
          <p:nvPr/>
        </p:nvGrpSpPr>
        <p:grpSpPr>
          <a:xfrm>
            <a:off x="6477194" y="2822232"/>
            <a:ext cx="210834" cy="275796"/>
            <a:chOff x="3473450" y="4579938"/>
            <a:chExt cx="1741488" cy="2278062"/>
          </a:xfrm>
          <a:solidFill>
            <a:schemeClr val="tx1"/>
          </a:solidFill>
        </p:grpSpPr>
        <p:sp>
          <p:nvSpPr>
            <p:cNvPr id="236"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endParaRPr lang="en-US" sz="1836" kern="0">
                <a:solidFill>
                  <a:sysClr val="windowText" lastClr="000000"/>
                </a:solidFill>
              </a:endParaRPr>
            </a:p>
          </p:txBody>
        </p:sp>
        <p:sp>
          <p:nvSpPr>
            <p:cNvPr id="237"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endParaRPr lang="en-US" sz="1836" kern="0">
                <a:solidFill>
                  <a:sysClr val="windowText" lastClr="000000"/>
                </a:solidFill>
              </a:endParaRPr>
            </a:p>
          </p:txBody>
        </p:sp>
        <p:sp>
          <p:nvSpPr>
            <p:cNvPr id="238"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endParaRPr lang="en-US" sz="1836" kern="0">
                <a:solidFill>
                  <a:sysClr val="windowText" lastClr="000000"/>
                </a:solidFill>
              </a:endParaRPr>
            </a:p>
          </p:txBody>
        </p:sp>
      </p:grpSp>
      <p:sp>
        <p:nvSpPr>
          <p:cNvPr id="146" name="Rectangle 145"/>
          <p:cNvSpPr/>
          <p:nvPr/>
        </p:nvSpPr>
        <p:spPr>
          <a:xfrm>
            <a:off x="3208603" y="2045630"/>
            <a:ext cx="1214523" cy="270285"/>
          </a:xfrm>
          <a:prstGeom prst="rect">
            <a:avLst/>
          </a:prstGeom>
        </p:spPr>
        <p:txBody>
          <a:bodyPr wrap="square">
            <a:spAutoFit/>
          </a:bodyPr>
          <a:lstStyle/>
          <a:p>
            <a:pPr defTabSz="914224"/>
            <a:r>
              <a:rPr lang="en-US" sz="1122" kern="0" dirty="0">
                <a:solidFill>
                  <a:sysClr val="windowText" lastClr="000000"/>
                </a:solidFill>
                <a:cs typeface="Segoe UI Semilight" panose="020B0402040204020203" pitchFamily="34" charset="0"/>
              </a:rPr>
              <a:t>Data Factory </a:t>
            </a:r>
            <a:endParaRPr lang="en-US" sz="1122" kern="0" dirty="0">
              <a:solidFill>
                <a:sysClr val="windowText" lastClr="000000"/>
              </a:solidFill>
            </a:endParaRPr>
          </a:p>
        </p:txBody>
      </p:sp>
      <p:sp>
        <p:nvSpPr>
          <p:cNvPr id="149" name="Rectangle 148"/>
          <p:cNvSpPr/>
          <p:nvPr/>
        </p:nvSpPr>
        <p:spPr>
          <a:xfrm>
            <a:off x="6831549" y="1964754"/>
            <a:ext cx="1212471" cy="446397"/>
          </a:xfrm>
          <a:prstGeom prst="rect">
            <a:avLst/>
          </a:prstGeom>
        </p:spPr>
        <p:txBody>
          <a:bodyPr wrap="square">
            <a:spAutoFit/>
          </a:bodyPr>
          <a:lstStyle/>
          <a:p>
            <a:pPr defTabSz="914224"/>
            <a:r>
              <a:rPr lang="en-US" sz="1122" kern="0" dirty="0">
                <a:solidFill>
                  <a:sysClr val="windowText" lastClr="000000"/>
                </a:solidFill>
                <a:cs typeface="Segoe UI Semilight" panose="020B0402040204020203" pitchFamily="34" charset="0"/>
              </a:rPr>
              <a:t>Machine Learning</a:t>
            </a:r>
          </a:p>
        </p:txBody>
      </p:sp>
      <p:sp>
        <p:nvSpPr>
          <p:cNvPr id="147" name="Rectangle 146"/>
          <p:cNvSpPr/>
          <p:nvPr/>
        </p:nvSpPr>
        <p:spPr>
          <a:xfrm>
            <a:off x="4931570" y="2045630"/>
            <a:ext cx="1214523" cy="270285"/>
          </a:xfrm>
          <a:prstGeom prst="rect">
            <a:avLst/>
          </a:prstGeom>
        </p:spPr>
        <p:txBody>
          <a:bodyPr wrap="square">
            <a:spAutoFit/>
          </a:bodyPr>
          <a:lstStyle/>
          <a:p>
            <a:pPr defTabSz="914224"/>
            <a:r>
              <a:rPr lang="en-US" sz="1122" kern="0" dirty="0">
                <a:solidFill>
                  <a:sysClr val="windowText" lastClr="000000"/>
                </a:solidFill>
                <a:cs typeface="Segoe UI Semilight" panose="020B0402040204020203" pitchFamily="34" charset="0"/>
              </a:rPr>
              <a:t>Data Lake Store</a:t>
            </a:r>
          </a:p>
        </p:txBody>
      </p:sp>
      <p:grpSp>
        <p:nvGrpSpPr>
          <p:cNvPr id="239" name="Group 238"/>
          <p:cNvGrpSpPr/>
          <p:nvPr/>
        </p:nvGrpSpPr>
        <p:grpSpPr>
          <a:xfrm>
            <a:off x="4636751" y="2050608"/>
            <a:ext cx="240027" cy="240027"/>
            <a:chOff x="4068192" y="3363795"/>
            <a:chExt cx="324957" cy="324957"/>
          </a:xfrm>
        </p:grpSpPr>
        <p:sp>
          <p:nvSpPr>
            <p:cNvPr id="240" name="Rounded Rectangle 239"/>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Rectangle 240"/>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Oval 242"/>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Oval 243"/>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Rectangle 244"/>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Oval 246"/>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Oval 247"/>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Rectangle 248"/>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0" name="Rectangle 249"/>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1" name="Oval 250"/>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2" name="Oval 251"/>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Rectangle 253"/>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Oval 254"/>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Oval 255"/>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1" name="Rectangle 150"/>
          <p:cNvSpPr/>
          <p:nvPr/>
        </p:nvSpPr>
        <p:spPr>
          <a:xfrm>
            <a:off x="8647090" y="1964754"/>
            <a:ext cx="1212471" cy="446397"/>
          </a:xfrm>
          <a:prstGeom prst="rect">
            <a:avLst/>
          </a:prstGeom>
        </p:spPr>
        <p:txBody>
          <a:bodyPr wrap="square">
            <a:spAutoFit/>
          </a:bodyPr>
          <a:lstStyle/>
          <a:p>
            <a:pPr defTabSz="914224"/>
            <a:r>
              <a:rPr lang="en-US" sz="1122" kern="0" dirty="0">
                <a:solidFill>
                  <a:sysClr val="windowText" lastClr="000000"/>
                </a:solidFill>
                <a:cs typeface="Segoe UI Semilight" panose="020B0402040204020203" pitchFamily="34" charset="0"/>
              </a:rPr>
              <a:t>Cognitive Services</a:t>
            </a:r>
          </a:p>
        </p:txBody>
      </p:sp>
      <p:grpSp>
        <p:nvGrpSpPr>
          <p:cNvPr id="13" name="Group 12"/>
          <p:cNvGrpSpPr/>
          <p:nvPr/>
        </p:nvGrpSpPr>
        <p:grpSpPr>
          <a:xfrm>
            <a:off x="8215358" y="2039674"/>
            <a:ext cx="408432" cy="261895"/>
            <a:chOff x="7822816" y="2717080"/>
            <a:chExt cx="427431" cy="274077"/>
          </a:xfrm>
        </p:grpSpPr>
        <p:sp>
          <p:nvSpPr>
            <p:cNvPr id="257" name="Freeform 256"/>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3247" tIns="46623" rIns="93247" bIns="46623" numCol="1" anchor="t" anchorCtr="0" compatLnSpc="1">
              <a:prstTxWarp prst="textNoShape">
                <a:avLst/>
              </a:prstTxWarp>
              <a:noAutofit/>
            </a:bodyPr>
            <a:lstStyle/>
            <a:p>
              <a:pPr defTabSz="914224"/>
              <a:endParaRPr lang="en-US" sz="1836" kern="0">
                <a:solidFill>
                  <a:sysClr val="windowText" lastClr="000000"/>
                </a:solidFill>
              </a:endParaRPr>
            </a:p>
          </p:txBody>
        </p:sp>
        <p:sp>
          <p:nvSpPr>
            <p:cNvPr id="258"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14224"/>
              <a:endParaRPr lang="en-US" sz="1836" kern="0">
                <a:solidFill>
                  <a:sysClr val="windowText" lastClr="000000"/>
                </a:solidFill>
              </a:endParaRPr>
            </a:p>
          </p:txBody>
        </p:sp>
      </p:grpSp>
      <p:sp>
        <p:nvSpPr>
          <p:cNvPr id="263" name="Rectangle 262"/>
          <p:cNvSpPr/>
          <p:nvPr/>
        </p:nvSpPr>
        <p:spPr>
          <a:xfrm>
            <a:off x="8466748" y="5017497"/>
            <a:ext cx="1214523" cy="270285"/>
          </a:xfrm>
          <a:prstGeom prst="rect">
            <a:avLst/>
          </a:prstGeom>
        </p:spPr>
        <p:txBody>
          <a:bodyPr wrap="square">
            <a:spAutoFit/>
          </a:bodyPr>
          <a:lstStyle/>
          <a:p>
            <a:pPr defTabSz="914224"/>
            <a:r>
              <a:rPr lang="en-US" sz="1122" kern="0" dirty="0">
                <a:solidFill>
                  <a:sysClr val="windowText" lastClr="000000"/>
                </a:solidFill>
                <a:cs typeface="Segoe UI Semilight" panose="020B0402040204020203" pitchFamily="34" charset="0"/>
              </a:rPr>
              <a:t>Power BI</a:t>
            </a:r>
          </a:p>
        </p:txBody>
      </p:sp>
      <p:grpSp>
        <p:nvGrpSpPr>
          <p:cNvPr id="30" name="Group 29"/>
          <p:cNvGrpSpPr/>
          <p:nvPr/>
        </p:nvGrpSpPr>
        <p:grpSpPr>
          <a:xfrm>
            <a:off x="8124886" y="5043272"/>
            <a:ext cx="310464" cy="198433"/>
            <a:chOff x="7884058" y="5368509"/>
            <a:chExt cx="324905" cy="207663"/>
          </a:xfrm>
        </p:grpSpPr>
        <p:sp>
          <p:nvSpPr>
            <p:cNvPr id="26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914224"/>
              <a:endParaRPr lang="en-US" sz="1800" kern="0">
                <a:solidFill>
                  <a:srgbClr val="FFFFFF"/>
                </a:solidFill>
              </a:endParaRPr>
            </a:p>
          </p:txBody>
        </p:sp>
        <p:sp>
          <p:nvSpPr>
            <p:cNvPr id="26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914224"/>
              <a:endParaRPr lang="en-US" sz="1800" kern="0">
                <a:solidFill>
                  <a:srgbClr val="FFFFFF"/>
                </a:solidFill>
              </a:endParaRPr>
            </a:p>
          </p:txBody>
        </p:sp>
        <p:sp>
          <p:nvSpPr>
            <p:cNvPr id="26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914224"/>
              <a:endParaRPr lang="en-US" sz="1800" kern="0">
                <a:solidFill>
                  <a:srgbClr val="FFFFFF"/>
                </a:solidFill>
              </a:endParaRPr>
            </a:p>
          </p:txBody>
        </p:sp>
        <p:sp>
          <p:nvSpPr>
            <p:cNvPr id="26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914224"/>
              <a:endParaRPr lang="en-US" sz="1800" kern="0">
                <a:solidFill>
                  <a:srgbClr val="FFFFFF"/>
                </a:solidFill>
              </a:endParaRPr>
            </a:p>
          </p:txBody>
        </p:sp>
        <p:sp>
          <p:nvSpPr>
            <p:cNvPr id="26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914224"/>
              <a:endParaRPr lang="en-US" sz="1800" kern="0">
                <a:solidFill>
                  <a:srgbClr val="FFFFFF"/>
                </a:solidFill>
              </a:endParaRPr>
            </a:p>
          </p:txBody>
        </p:sp>
      </p:grpSp>
      <p:sp>
        <p:nvSpPr>
          <p:cNvPr id="156" name="Freeform 155"/>
          <p:cNvSpPr/>
          <p:nvPr/>
        </p:nvSpPr>
        <p:spPr bwMode="auto">
          <a:xfrm>
            <a:off x="8241192" y="2823508"/>
            <a:ext cx="356764" cy="242515"/>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kern="0">
              <a:solidFill>
                <a:schemeClr val="tx1"/>
              </a:solidFill>
              <a:ea typeface="Segoe UI" pitchFamily="34" charset="0"/>
              <a:cs typeface="Segoe UI" pitchFamily="34" charset="0"/>
            </a:endParaRPr>
          </a:p>
        </p:txBody>
      </p:sp>
      <p:grpSp>
        <p:nvGrpSpPr>
          <p:cNvPr id="259" name="Group 258"/>
          <p:cNvGrpSpPr/>
          <p:nvPr/>
        </p:nvGrpSpPr>
        <p:grpSpPr>
          <a:xfrm>
            <a:off x="6416304" y="4396612"/>
            <a:ext cx="336980" cy="258865"/>
            <a:chOff x="1260022" y="5196402"/>
            <a:chExt cx="3273425" cy="2514600"/>
          </a:xfrm>
          <a:solidFill>
            <a:schemeClr val="tx1"/>
          </a:solidFill>
        </p:grpSpPr>
        <p:sp>
          <p:nvSpPr>
            <p:cNvPr id="260" name="Freeform 259"/>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endParaRPr lang="en-US" sz="1836" dirty="0"/>
            </a:p>
          </p:txBody>
        </p:sp>
        <p:sp>
          <p:nvSpPr>
            <p:cNvPr id="261" name="Freeform 260"/>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endParaRPr lang="en-US" sz="1836" dirty="0"/>
            </a:p>
          </p:txBody>
        </p:sp>
        <p:sp>
          <p:nvSpPr>
            <p:cNvPr id="262" name="Freeform 261"/>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endParaRPr lang="en-US" sz="1836" dirty="0"/>
            </a:p>
          </p:txBody>
        </p:sp>
        <p:sp>
          <p:nvSpPr>
            <p:cNvPr id="270" name="Freeform 269"/>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endParaRPr lang="en-US" sz="1836" dirty="0"/>
            </a:p>
          </p:txBody>
        </p:sp>
      </p:grpSp>
      <p:sp>
        <p:nvSpPr>
          <p:cNvPr id="271" name="Freeform 270"/>
          <p:cNvSpPr>
            <a:spLocks/>
          </p:cNvSpPr>
          <p:nvPr/>
        </p:nvSpPr>
        <p:spPr bwMode="auto">
          <a:xfrm>
            <a:off x="6417561" y="3594530"/>
            <a:ext cx="350095" cy="264934"/>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3247" tIns="46623" rIns="93247" bIns="46623" numCol="1" anchor="t" anchorCtr="0" compatLnSpc="1">
            <a:prstTxWarp prst="textNoShape">
              <a:avLst/>
            </a:prstTxWarp>
          </a:bodyPr>
          <a:lstStyle/>
          <a:p>
            <a:pPr defTabSz="914224"/>
            <a:endParaRPr lang="en-US" sz="1632" kern="0" dirty="0">
              <a:solidFill>
                <a:sysClr val="windowText" lastClr="000000"/>
              </a:solidFill>
            </a:endParaRPr>
          </a:p>
        </p:txBody>
      </p:sp>
      <p:sp>
        <p:nvSpPr>
          <p:cNvPr id="301" name="Freeform 300"/>
          <p:cNvSpPr/>
          <p:nvPr/>
        </p:nvSpPr>
        <p:spPr bwMode="auto">
          <a:xfrm>
            <a:off x="2903864" y="1987089"/>
            <a:ext cx="273728" cy="287651"/>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kern="0">
              <a:solidFill>
                <a:schemeClr val="tx1"/>
              </a:solidFill>
              <a:ea typeface="Segoe UI" pitchFamily="34" charset="0"/>
              <a:cs typeface="Segoe UI" pitchFamily="34" charset="0"/>
            </a:endParaRPr>
          </a:p>
        </p:txBody>
      </p:sp>
      <p:sp>
        <p:nvSpPr>
          <p:cNvPr id="302" name="Freeform 301"/>
          <p:cNvSpPr/>
          <p:nvPr/>
        </p:nvSpPr>
        <p:spPr bwMode="auto">
          <a:xfrm>
            <a:off x="2923282" y="3606607"/>
            <a:ext cx="221280" cy="231563"/>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kern="0" dirty="0">
              <a:solidFill>
                <a:schemeClr val="tx1"/>
              </a:solidFill>
              <a:ea typeface="Segoe UI" pitchFamily="34" charset="0"/>
              <a:cs typeface="Segoe UI" pitchFamily="34" charset="0"/>
            </a:endParaRPr>
          </a:p>
        </p:txBody>
      </p:sp>
      <p:sp>
        <p:nvSpPr>
          <p:cNvPr id="303" name="Freeform 302"/>
          <p:cNvSpPr/>
          <p:nvPr/>
        </p:nvSpPr>
        <p:spPr bwMode="auto">
          <a:xfrm flipH="1">
            <a:off x="6458887" y="2039511"/>
            <a:ext cx="255373" cy="270248"/>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kern="0">
              <a:solidFill>
                <a:schemeClr val="tx1"/>
              </a:solidFill>
              <a:ea typeface="Segoe UI" pitchFamily="34" charset="0"/>
              <a:cs typeface="Segoe UI" pitchFamily="34" charset="0"/>
            </a:endParaRPr>
          </a:p>
        </p:txBody>
      </p:sp>
      <p:grpSp>
        <p:nvGrpSpPr>
          <p:cNvPr id="351" name="Group 350"/>
          <p:cNvGrpSpPr/>
          <p:nvPr/>
        </p:nvGrpSpPr>
        <p:grpSpPr>
          <a:xfrm>
            <a:off x="4637369" y="2803471"/>
            <a:ext cx="237221" cy="290541"/>
            <a:chOff x="-3084513" y="3390510"/>
            <a:chExt cx="2716213" cy="3363913"/>
          </a:xfrm>
          <a:solidFill>
            <a:schemeClr val="tx1"/>
          </a:solidFill>
        </p:grpSpPr>
        <p:sp>
          <p:nvSpPr>
            <p:cNvPr id="348"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endParaRPr lang="en-US" sz="1836" kern="0">
                <a:solidFill>
                  <a:sysClr val="windowText" lastClr="000000"/>
                </a:solidFill>
              </a:endParaRPr>
            </a:p>
          </p:txBody>
        </p:sp>
        <p:sp>
          <p:nvSpPr>
            <p:cNvPr id="349"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endParaRPr lang="en-US" sz="1836" kern="0">
                <a:solidFill>
                  <a:sysClr val="windowText" lastClr="000000"/>
                </a:solidFill>
              </a:endParaRPr>
            </a:p>
          </p:txBody>
        </p:sp>
      </p:grpSp>
      <p:sp>
        <p:nvSpPr>
          <p:cNvPr id="177" name="TextBox 176"/>
          <p:cNvSpPr txBox="1"/>
          <p:nvPr/>
        </p:nvSpPr>
        <p:spPr>
          <a:xfrm>
            <a:off x="1681174" y="1734909"/>
            <a:ext cx="495389" cy="329337"/>
          </a:xfrm>
          <a:prstGeom prst="rect">
            <a:avLst/>
          </a:prstGeom>
          <a:noFill/>
        </p:spPr>
        <p:txBody>
          <a:bodyPr wrap="square" lIns="0" tIns="0" rIns="0" bIns="0" rtlCol="0" anchor="ctr" anchorCtr="0">
            <a:spAutoFit/>
          </a:bodyPr>
          <a:lstStyle/>
          <a:p>
            <a:pPr defTabSz="932384">
              <a:spcAft>
                <a:spcPts val="600"/>
              </a:spcAft>
            </a:pPr>
            <a:r>
              <a:rPr lang="en-US" sz="1049" kern="0" dirty="0">
                <a:solidFill>
                  <a:schemeClr val="bg2"/>
                </a:solidFill>
                <a:cs typeface="Segoe UI Semilight" panose="020B0402040204020203" pitchFamily="34" charset="0"/>
              </a:rPr>
              <a:t>Data Sources</a:t>
            </a:r>
          </a:p>
        </p:txBody>
      </p:sp>
      <p:sp>
        <p:nvSpPr>
          <p:cNvPr id="179" name="TextBox 178"/>
          <p:cNvSpPr txBox="1"/>
          <p:nvPr/>
        </p:nvSpPr>
        <p:spPr>
          <a:xfrm>
            <a:off x="1681174" y="3046340"/>
            <a:ext cx="495389" cy="164668"/>
          </a:xfrm>
          <a:prstGeom prst="rect">
            <a:avLst/>
          </a:prstGeom>
          <a:noFill/>
        </p:spPr>
        <p:txBody>
          <a:bodyPr wrap="square" lIns="0" tIns="0" rIns="0" bIns="0" rtlCol="0" anchor="ctr" anchorCtr="0">
            <a:spAutoFit/>
          </a:bodyPr>
          <a:lstStyle/>
          <a:p>
            <a:pPr defTabSz="932384">
              <a:spcBef>
                <a:spcPct val="0"/>
              </a:spcBef>
              <a:spcAft>
                <a:spcPts val="600"/>
              </a:spcAft>
            </a:pPr>
            <a:r>
              <a:rPr lang="en-US" sz="1049" kern="0" dirty="0">
                <a:solidFill>
                  <a:schemeClr val="bg2"/>
                </a:solidFill>
                <a:cs typeface="Segoe UI Semilight" panose="020B0402040204020203" pitchFamily="34" charset="0"/>
              </a:rPr>
              <a:t>Apps</a:t>
            </a:r>
          </a:p>
        </p:txBody>
      </p:sp>
      <p:sp>
        <p:nvSpPr>
          <p:cNvPr id="181" name="TextBox 180"/>
          <p:cNvSpPr txBox="1"/>
          <p:nvPr/>
        </p:nvSpPr>
        <p:spPr>
          <a:xfrm>
            <a:off x="1681174" y="4371157"/>
            <a:ext cx="689304" cy="322909"/>
          </a:xfrm>
          <a:prstGeom prst="rect">
            <a:avLst/>
          </a:prstGeom>
          <a:noFill/>
        </p:spPr>
        <p:txBody>
          <a:bodyPr wrap="square" lIns="0" tIns="0" rIns="0" bIns="0" rtlCol="0" anchor="ctr" anchorCtr="0">
            <a:spAutoFit/>
          </a:bodyPr>
          <a:lstStyle/>
          <a:p>
            <a:pPr defTabSz="932384">
              <a:spcBef>
                <a:spcPct val="0"/>
              </a:spcBef>
              <a:spcAft>
                <a:spcPts val="600"/>
              </a:spcAft>
            </a:pPr>
            <a:r>
              <a:rPr lang="en-US" sz="1049" kern="0" dirty="0">
                <a:solidFill>
                  <a:schemeClr val="bg2"/>
                </a:solidFill>
                <a:cs typeface="Segoe UI Semilight" panose="020B0402040204020203" pitchFamily="34" charset="0"/>
              </a:rPr>
              <a:t>Sensors </a:t>
            </a:r>
            <a:br>
              <a:rPr lang="en-US" sz="1049" kern="0" dirty="0">
                <a:solidFill>
                  <a:schemeClr val="bg2"/>
                </a:solidFill>
                <a:cs typeface="Segoe UI Semilight" panose="020B0402040204020203" pitchFamily="34" charset="0"/>
              </a:rPr>
            </a:br>
            <a:r>
              <a:rPr lang="en-US" sz="1049" kern="0" dirty="0">
                <a:solidFill>
                  <a:schemeClr val="bg2"/>
                </a:solidFill>
                <a:cs typeface="Segoe UI Semilight" panose="020B0402040204020203" pitchFamily="34" charset="0"/>
              </a:rPr>
              <a:t>and devices</a:t>
            </a:r>
          </a:p>
        </p:txBody>
      </p:sp>
      <p:sp>
        <p:nvSpPr>
          <p:cNvPr id="182" name="TextBox 181"/>
          <p:cNvSpPr txBox="1"/>
          <p:nvPr/>
        </p:nvSpPr>
        <p:spPr>
          <a:xfrm>
            <a:off x="1325920" y="5209602"/>
            <a:ext cx="483936" cy="282513"/>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pPr defTabSz="932384"/>
            <a:r>
              <a:rPr lang="en-US" sz="1800" kern="0" dirty="0">
                <a:solidFill>
                  <a:schemeClr val="bg2"/>
                </a:solidFill>
                <a:latin typeface="+mn-lt"/>
              </a:rPr>
              <a:t>Data</a:t>
            </a:r>
          </a:p>
        </p:txBody>
      </p:sp>
      <p:cxnSp>
        <p:nvCxnSpPr>
          <p:cNvPr id="202" name="Straight Connector 201"/>
          <p:cNvCxnSpPr/>
          <p:nvPr/>
        </p:nvCxnSpPr>
        <p:spPr>
          <a:xfrm>
            <a:off x="2254667" y="3145260"/>
            <a:ext cx="289008" cy="0"/>
          </a:xfrm>
          <a:prstGeom prst="line">
            <a:avLst/>
          </a:prstGeom>
          <a:solidFill>
            <a:srgbClr val="0078D7"/>
          </a:solidFill>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89" name="Picture 28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4102" y="2764483"/>
            <a:ext cx="727202" cy="850874"/>
          </a:xfrm>
          <a:prstGeom prst="rect">
            <a:avLst/>
          </a:prstGeom>
        </p:spPr>
      </p:pic>
      <p:pic>
        <p:nvPicPr>
          <p:cNvPr id="290" name="Picture 28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2254" y="4119890"/>
            <a:ext cx="705464" cy="825441"/>
          </a:xfrm>
          <a:prstGeom prst="rect">
            <a:avLst/>
          </a:prstGeom>
        </p:spPr>
      </p:pic>
      <p:pic>
        <p:nvPicPr>
          <p:cNvPr id="291" name="Picture 29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02391" y="1501905"/>
            <a:ext cx="642520" cy="751792"/>
          </a:xfrm>
          <a:prstGeom prst="rect">
            <a:avLst/>
          </a:prstGeom>
        </p:spPr>
      </p:pic>
    </p:spTree>
    <p:extLst>
      <p:ext uri="{BB962C8B-B14F-4D97-AF65-F5344CB8AC3E}">
        <p14:creationId xmlns:p14="http://schemas.microsoft.com/office/powerpoint/2010/main" val="1000548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solidFill>
                  <a:schemeClr val="bg1"/>
                </a:solidFill>
              </a:rPr>
              <a:t>Information Management</a:t>
            </a:r>
          </a:p>
        </p:txBody>
      </p:sp>
      <p:grpSp>
        <p:nvGrpSpPr>
          <p:cNvPr id="2" name="Group 1"/>
          <p:cNvGrpSpPr/>
          <p:nvPr/>
        </p:nvGrpSpPr>
        <p:grpSpPr>
          <a:xfrm>
            <a:off x="250254" y="1673744"/>
            <a:ext cx="3879849" cy="4294798"/>
            <a:chOff x="249407" y="1649551"/>
            <a:chExt cx="3880400" cy="4295408"/>
          </a:xfrm>
        </p:grpSpPr>
        <p:sp>
          <p:nvSpPr>
            <p:cNvPr id="130" name="TextBox 129"/>
            <p:cNvSpPr txBox="1"/>
            <p:nvPr/>
          </p:nvSpPr>
          <p:spPr>
            <a:xfrm>
              <a:off x="1164202" y="1955270"/>
              <a:ext cx="528754" cy="329384"/>
            </a:xfrm>
            <a:prstGeom prst="rect">
              <a:avLst/>
            </a:prstGeom>
            <a:noFill/>
          </p:spPr>
          <p:txBody>
            <a:bodyPr wrap="square" lIns="0" tIns="0" rIns="0" bIns="0" rtlCol="0" anchor="ctr" anchorCtr="0">
              <a:spAutoFit/>
            </a:bodyPr>
            <a:lstStyle/>
            <a:p>
              <a:pPr defTabSz="932384">
                <a:spcAft>
                  <a:spcPts val="600"/>
                </a:spcAft>
              </a:pPr>
              <a:r>
                <a:rPr lang="en-US" sz="1049" kern="0" dirty="0">
                  <a:solidFill>
                    <a:schemeClr val="bg2"/>
                  </a:solidFill>
                  <a:cs typeface="Segoe UI Semilight" panose="020B0402040204020203" pitchFamily="34" charset="0"/>
                </a:rPr>
                <a:t>Data Sources</a:t>
              </a:r>
            </a:p>
          </p:txBody>
        </p:sp>
        <p:sp>
          <p:nvSpPr>
            <p:cNvPr id="143" name="TextBox 142"/>
            <p:cNvSpPr txBox="1"/>
            <p:nvPr/>
          </p:nvSpPr>
          <p:spPr>
            <a:xfrm>
              <a:off x="1164202" y="3349491"/>
              <a:ext cx="528754" cy="164691"/>
            </a:xfrm>
            <a:prstGeom prst="rect">
              <a:avLst/>
            </a:prstGeom>
            <a:noFill/>
          </p:spPr>
          <p:txBody>
            <a:bodyPr wrap="square" lIns="0" tIns="0" rIns="0" bIns="0" rtlCol="0" anchor="ctr" anchorCtr="0">
              <a:spAutoFit/>
            </a:bodyPr>
            <a:lstStyle/>
            <a:p>
              <a:pPr defTabSz="932384">
                <a:spcBef>
                  <a:spcPct val="0"/>
                </a:spcBef>
                <a:spcAft>
                  <a:spcPts val="600"/>
                </a:spcAft>
              </a:pPr>
              <a:r>
                <a:rPr lang="en-US" sz="1049" kern="0" dirty="0">
                  <a:solidFill>
                    <a:schemeClr val="bg2"/>
                  </a:solidFill>
                  <a:cs typeface="Segoe UI Semilight" panose="020B0402040204020203" pitchFamily="34" charset="0"/>
                </a:rPr>
                <a:t>Apps</a:t>
              </a:r>
            </a:p>
          </p:txBody>
        </p:sp>
        <p:sp>
          <p:nvSpPr>
            <p:cNvPr id="150" name="TextBox 149"/>
            <p:cNvSpPr txBox="1"/>
            <p:nvPr/>
          </p:nvSpPr>
          <p:spPr>
            <a:xfrm>
              <a:off x="1164202" y="4765637"/>
              <a:ext cx="735728" cy="329384"/>
            </a:xfrm>
            <a:prstGeom prst="rect">
              <a:avLst/>
            </a:prstGeom>
            <a:noFill/>
          </p:spPr>
          <p:txBody>
            <a:bodyPr wrap="square" lIns="0" tIns="0" rIns="0" bIns="0" rtlCol="0" anchor="ctr" anchorCtr="0">
              <a:spAutoFit/>
            </a:bodyPr>
            <a:lstStyle/>
            <a:p>
              <a:pPr defTabSz="932384">
                <a:spcBef>
                  <a:spcPct val="0"/>
                </a:spcBef>
                <a:spcAft>
                  <a:spcPts val="600"/>
                </a:spcAft>
              </a:pPr>
              <a:r>
                <a:rPr lang="en-US" sz="1049" kern="0" dirty="0">
                  <a:solidFill>
                    <a:schemeClr val="bg2"/>
                  </a:solidFill>
                  <a:cs typeface="Segoe UI Semilight" panose="020B0402040204020203" pitchFamily="34" charset="0"/>
                </a:rPr>
                <a:t>Sensors </a:t>
              </a:r>
              <a:br>
                <a:rPr lang="en-US" sz="1049" kern="0" dirty="0">
                  <a:solidFill>
                    <a:schemeClr val="bg2"/>
                  </a:solidFill>
                  <a:cs typeface="Segoe UI Semilight" panose="020B0402040204020203" pitchFamily="34" charset="0"/>
                </a:rPr>
              </a:br>
              <a:r>
                <a:rPr lang="en-US" sz="1049" kern="0" dirty="0">
                  <a:solidFill>
                    <a:schemeClr val="bg2"/>
                  </a:solidFill>
                  <a:cs typeface="Segoe UI Semilight" panose="020B0402040204020203" pitchFamily="34" charset="0"/>
                </a:rPr>
                <a:t>and devices</a:t>
              </a:r>
            </a:p>
          </p:txBody>
        </p:sp>
        <p:sp>
          <p:nvSpPr>
            <p:cNvPr id="151" name="TextBox 150"/>
            <p:cNvSpPr txBox="1"/>
            <p:nvPr/>
          </p:nvSpPr>
          <p:spPr>
            <a:xfrm>
              <a:off x="801284" y="5662406"/>
              <a:ext cx="484005" cy="282553"/>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pPr defTabSz="932384"/>
              <a:r>
                <a:rPr lang="en-US" sz="1800" kern="0" dirty="0">
                  <a:solidFill>
                    <a:schemeClr val="bg2"/>
                  </a:solidFill>
                  <a:latin typeface="+mn-lt"/>
                </a:rPr>
                <a:t>Data</a:t>
              </a:r>
            </a:p>
          </p:txBody>
        </p:sp>
        <p:grpSp>
          <p:nvGrpSpPr>
            <p:cNvPr id="152" name="Group 151"/>
            <p:cNvGrpSpPr/>
            <p:nvPr/>
          </p:nvGrpSpPr>
          <p:grpSpPr>
            <a:xfrm>
              <a:off x="1776319" y="1668481"/>
              <a:ext cx="308472" cy="3830198"/>
              <a:chOff x="1810439" y="1858178"/>
              <a:chExt cx="308472" cy="3830198"/>
            </a:xfrm>
            <a:solidFill>
              <a:srgbClr val="0078D7"/>
            </a:solidFill>
          </p:grpSpPr>
          <p:sp>
            <p:nvSpPr>
              <p:cNvPr id="153" name="Freeform 152"/>
              <p:cNvSpPr/>
              <p:nvPr/>
            </p:nvSpPr>
            <p:spPr bwMode="auto">
              <a:xfrm>
                <a:off x="1995054" y="1858178"/>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4"/>
                <a:endParaRPr lang="en-US" sz="1800" kern="0" dirty="0">
                  <a:solidFill>
                    <a:sysClr val="windowText" lastClr="000000"/>
                  </a:solidFill>
                </a:endParaRPr>
              </a:p>
            </p:txBody>
          </p:sp>
          <p:cxnSp>
            <p:nvCxnSpPr>
              <p:cNvPr id="154" name="Straight Connector 153"/>
              <p:cNvCxnSpPr/>
              <p:nvPr/>
            </p:nvCxnSpPr>
            <p:spPr>
              <a:xfrm>
                <a:off x="1810439" y="3639239"/>
                <a:ext cx="308472"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8" name="Rectangle 67"/>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2" tIns="93247" rIns="18642" bIns="93207" numCol="1" spcCol="1270" anchor="t" anchorCtr="0">
              <a:noAutofit/>
            </a:bodyPr>
            <a:lstStyle/>
            <a:p>
              <a:pPr algn="ctr" defTabSz="739298">
                <a:spcBef>
                  <a:spcPct val="0"/>
                </a:spcBef>
                <a:spcAft>
                  <a:spcPct val="35000"/>
                </a:spcAft>
              </a:pPr>
              <a:r>
                <a:rPr lang="en-US" sz="1428" kern="0"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69" name="Rectangle 68"/>
            <p:cNvSpPr/>
            <p:nvPr/>
          </p:nvSpPr>
          <p:spPr>
            <a:xfrm>
              <a:off x="2833488" y="4199155"/>
              <a:ext cx="1296319" cy="270285"/>
            </a:xfrm>
            <a:prstGeom prst="rect">
              <a:avLst/>
            </a:prstGeom>
          </p:spPr>
          <p:txBody>
            <a:bodyPr wrap="square">
              <a:spAutoFit/>
            </a:bodyPr>
            <a:lstStyle/>
            <a:p>
              <a:pPr defTabSz="914224"/>
              <a:r>
                <a:rPr lang="en-US" sz="1122" kern="0" dirty="0">
                  <a:solidFill>
                    <a:sysClr val="windowText" lastClr="000000"/>
                  </a:solidFill>
                  <a:cs typeface="Segoe UI Semilight" panose="020B0402040204020203" pitchFamily="34" charset="0"/>
                </a:rPr>
                <a:t>Event Hubs</a:t>
              </a:r>
              <a:endParaRPr lang="en-US" sz="1122" kern="0" dirty="0">
                <a:solidFill>
                  <a:sysClr val="windowText" lastClr="000000"/>
                </a:solidFill>
              </a:endParaRPr>
            </a:p>
          </p:txBody>
        </p:sp>
        <p:sp>
          <p:nvSpPr>
            <p:cNvPr id="70" name="Rectangle 69"/>
            <p:cNvSpPr/>
            <p:nvPr/>
          </p:nvSpPr>
          <p:spPr>
            <a:xfrm>
              <a:off x="2833488" y="3390244"/>
              <a:ext cx="1296319" cy="270285"/>
            </a:xfrm>
            <a:prstGeom prst="rect">
              <a:avLst/>
            </a:prstGeom>
          </p:spPr>
          <p:txBody>
            <a:bodyPr wrap="square">
              <a:spAutoFit/>
            </a:bodyPr>
            <a:lstStyle/>
            <a:p>
              <a:pPr defTabSz="914224"/>
              <a:r>
                <a:rPr lang="en-US" sz="1122" kern="0" dirty="0">
                  <a:solidFill>
                    <a:sysClr val="windowText" lastClr="000000"/>
                  </a:solidFill>
                  <a:cs typeface="Segoe UI Semilight" panose="020B0402040204020203" pitchFamily="34" charset="0"/>
                </a:rPr>
                <a:t>Data Catalog</a:t>
              </a:r>
            </a:p>
          </p:txBody>
        </p:sp>
        <p:grpSp>
          <p:nvGrpSpPr>
            <p:cNvPr id="71" name="Group 70"/>
            <p:cNvGrpSpPr/>
            <p:nvPr/>
          </p:nvGrpSpPr>
          <p:grpSpPr>
            <a:xfrm>
              <a:off x="2512312" y="3346955"/>
              <a:ext cx="280471" cy="298350"/>
              <a:chOff x="3232150" y="382588"/>
              <a:chExt cx="5727700" cy="6092825"/>
            </a:xfrm>
            <a:solidFill>
              <a:schemeClr val="tx1"/>
            </a:solidFill>
          </p:grpSpPr>
          <p:sp>
            <p:nvSpPr>
              <p:cNvPr id="72"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endParaRPr lang="en-US" sz="1836" kern="0">
                  <a:solidFill>
                    <a:sysClr val="windowText" lastClr="000000"/>
                  </a:solidFill>
                </a:endParaRPr>
              </a:p>
            </p:txBody>
          </p:sp>
          <p:sp>
            <p:nvSpPr>
              <p:cNvPr id="73"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endParaRPr lang="en-US" sz="1836" kern="0">
                  <a:solidFill>
                    <a:sysClr val="windowText" lastClr="000000"/>
                  </a:solidFill>
                </a:endParaRPr>
              </a:p>
            </p:txBody>
          </p:sp>
          <p:sp>
            <p:nvSpPr>
              <p:cNvPr id="74"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endParaRPr lang="en-US" sz="1836" kern="0">
                  <a:solidFill>
                    <a:sysClr val="windowText" lastClr="000000"/>
                  </a:solidFill>
                </a:endParaRPr>
              </a:p>
            </p:txBody>
          </p:sp>
        </p:grpSp>
        <p:sp>
          <p:nvSpPr>
            <p:cNvPr id="75" name="Rectangle 74"/>
            <p:cNvSpPr/>
            <p:nvPr/>
          </p:nvSpPr>
          <p:spPr>
            <a:xfrm>
              <a:off x="2833488" y="2538073"/>
              <a:ext cx="1296319" cy="270285"/>
            </a:xfrm>
            <a:prstGeom prst="rect">
              <a:avLst/>
            </a:prstGeom>
          </p:spPr>
          <p:txBody>
            <a:bodyPr wrap="square">
              <a:spAutoFit/>
            </a:bodyPr>
            <a:lstStyle/>
            <a:p>
              <a:pPr defTabSz="914224"/>
              <a:r>
                <a:rPr lang="en-US" sz="1122" kern="0" dirty="0">
                  <a:solidFill>
                    <a:sysClr val="windowText" lastClr="000000"/>
                  </a:solidFill>
                  <a:cs typeface="Segoe UI Semilight" panose="020B0402040204020203" pitchFamily="34" charset="0"/>
                </a:rPr>
                <a:t>Data Factory </a:t>
              </a:r>
              <a:endParaRPr lang="en-US" sz="1122" kern="0" dirty="0">
                <a:solidFill>
                  <a:sysClr val="windowText" lastClr="000000"/>
                </a:solidFill>
              </a:endParaRPr>
            </a:p>
          </p:txBody>
        </p:sp>
        <p:sp>
          <p:nvSpPr>
            <p:cNvPr id="76" name="Freeform 75"/>
            <p:cNvSpPr/>
            <p:nvPr/>
          </p:nvSpPr>
          <p:spPr bwMode="auto">
            <a:xfrm>
              <a:off x="2508225" y="2475589"/>
              <a:ext cx="292163" cy="307023"/>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kern="0">
                <a:solidFill>
                  <a:schemeClr val="tx1"/>
                </a:solidFill>
                <a:ea typeface="Segoe UI" pitchFamily="34" charset="0"/>
                <a:cs typeface="Segoe UI" pitchFamily="34" charset="0"/>
              </a:endParaRPr>
            </a:p>
          </p:txBody>
        </p:sp>
        <p:sp>
          <p:nvSpPr>
            <p:cNvPr id="77" name="Freeform 76"/>
            <p:cNvSpPr/>
            <p:nvPr/>
          </p:nvSpPr>
          <p:spPr bwMode="auto">
            <a:xfrm>
              <a:off x="2528952" y="4204179"/>
              <a:ext cx="236184" cy="247159"/>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kern="0" dirty="0">
                <a:solidFill>
                  <a:schemeClr val="tx1"/>
                </a:solidFill>
                <a:ea typeface="Segoe UI" pitchFamily="34" charset="0"/>
                <a:cs typeface="Segoe UI" pitchFamily="34" charset="0"/>
              </a:endParaRPr>
            </a:p>
          </p:txBody>
        </p:sp>
        <p:pic>
          <p:nvPicPr>
            <p:cNvPr id="46" name="Picture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9407" y="3043119"/>
              <a:ext cx="776178" cy="908180"/>
            </a:xfrm>
            <a:prstGeom prst="rect">
              <a:avLst/>
            </a:prstGeom>
          </p:spPr>
        </p:pic>
        <p:pic>
          <p:nvPicPr>
            <p:cNvPr id="47" name="Picture 4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2823" y="4489811"/>
              <a:ext cx="752976" cy="881033"/>
            </a:xfrm>
            <a:prstGeom prst="rect">
              <a:avLst/>
            </a:prstGeom>
          </p:spPr>
        </p:pic>
        <p:pic>
          <p:nvPicPr>
            <p:cNvPr id="48" name="Picture 4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2969" y="1695508"/>
              <a:ext cx="685793" cy="802425"/>
            </a:xfrm>
            <a:prstGeom prst="rect">
              <a:avLst/>
            </a:prstGeom>
          </p:spPr>
        </p:pic>
      </p:grpSp>
    </p:spTree>
    <p:extLst>
      <p:ext uri="{BB962C8B-B14F-4D97-AF65-F5344CB8AC3E}">
        <p14:creationId xmlns:p14="http://schemas.microsoft.com/office/powerpoint/2010/main" val="3809650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42788E-6 -1.87472E-6 L -0.18331 -1.87472E-6 " pathEditMode="relative" rAng="0" ptsTypes="AA">
                                      <p:cBhvr>
                                        <p:cTn id="6" dur="2000" fill="hold"/>
                                        <p:tgtEl>
                                          <p:spTgt spid="2"/>
                                        </p:tgtEl>
                                        <p:attrNameLst>
                                          <p:attrName>ppt_x</p:attrName>
                                          <p:attrName>ppt_y</p:attrName>
                                        </p:attrNameLst>
                                      </p:cBhvr>
                                      <p:rCtr x="-916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06" name="Rectangle 305"/>
          <p:cNvSpPr/>
          <p:nvPr/>
        </p:nvSpPr>
        <p:spPr bwMode="auto">
          <a:xfrm>
            <a:off x="883" y="5275191"/>
            <a:ext cx="12434710" cy="117781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defTabSz="914224">
              <a:spcBef>
                <a:spcPts val="0"/>
              </a:spcBef>
              <a:spcAft>
                <a:spcPts val="600"/>
              </a:spcAft>
              <a:defRPr/>
            </a:pPr>
            <a:r>
              <a:rPr lang="en-US" kern="0" spc="0" dirty="0">
                <a:ln>
                  <a:noFill/>
                </a:ln>
              </a:rPr>
              <a:t>Compose and orchestrate data services at scale</a:t>
            </a:r>
          </a:p>
        </p:txBody>
      </p:sp>
      <p:grpSp>
        <p:nvGrpSpPr>
          <p:cNvPr id="3" name="Group 2"/>
          <p:cNvGrpSpPr/>
          <p:nvPr/>
        </p:nvGrpSpPr>
        <p:grpSpPr>
          <a:xfrm>
            <a:off x="11142977" y="1556651"/>
            <a:ext cx="7372361" cy="2862032"/>
            <a:chOff x="8333265" y="1782586"/>
            <a:chExt cx="7373407" cy="2862438"/>
          </a:xfrm>
          <a:solidFill>
            <a:srgbClr val="0078D7"/>
          </a:solidFill>
        </p:grpSpPr>
        <p:cxnSp>
          <p:nvCxnSpPr>
            <p:cNvPr id="571" name="Straight Connector 570"/>
            <p:cNvCxnSpPr>
              <a:stCxn id="715" idx="6"/>
              <a:endCxn id="574" idx="2"/>
            </p:cNvCxnSpPr>
            <p:nvPr/>
          </p:nvCxnSpPr>
          <p:spPr>
            <a:xfrm>
              <a:off x="9662441" y="3393670"/>
              <a:ext cx="168632" cy="0"/>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72" name="Straight Connector 571"/>
            <p:cNvCxnSpPr>
              <a:stCxn id="588" idx="6"/>
              <a:endCxn id="630" idx="2"/>
            </p:cNvCxnSpPr>
            <p:nvPr/>
          </p:nvCxnSpPr>
          <p:spPr>
            <a:xfrm>
              <a:off x="12658057" y="3393670"/>
              <a:ext cx="168631" cy="0"/>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73" name="Group 572"/>
            <p:cNvGrpSpPr/>
            <p:nvPr/>
          </p:nvGrpSpPr>
          <p:grpSpPr>
            <a:xfrm>
              <a:off x="9831073" y="2729082"/>
              <a:ext cx="1329176" cy="1329176"/>
              <a:chOff x="6330582" y="2729082"/>
              <a:chExt cx="1329176" cy="1329176"/>
            </a:xfrm>
            <a:grpFill/>
          </p:grpSpPr>
          <p:sp>
            <p:nvSpPr>
              <p:cNvPr id="574" name="Oval 573"/>
              <p:cNvSpPr/>
              <p:nvPr/>
            </p:nvSpPr>
            <p:spPr bwMode="auto">
              <a:xfrm>
                <a:off x="6330582" y="2729082"/>
                <a:ext cx="1329176" cy="1329176"/>
              </a:xfrm>
              <a:prstGeom prst="ellipse">
                <a:avLst/>
              </a:prstGeom>
              <a:noFill/>
              <a:ln w="1905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1005697" numCol="1" rtlCol="0" anchor="t" anchorCtr="0" compatLnSpc="1">
                <a:prstTxWarp prst="textNoShape">
                  <a:avLst/>
                </a:prstTxWarp>
              </a:bodyPr>
              <a:lstStyle/>
              <a:p>
                <a:pPr algn="ctr" defTabSz="932293" fontAlgn="base">
                  <a:spcBef>
                    <a:spcPct val="0"/>
                  </a:spcBef>
                  <a:spcAft>
                    <a:spcPct val="0"/>
                  </a:spcAft>
                  <a:defRPr/>
                </a:pPr>
                <a:r>
                  <a:rPr lang="en-US" sz="1199" kern="0" dirty="0">
                    <a:solidFill>
                      <a:schemeClr val="accent2">
                        <a:lumMod val="75000"/>
                      </a:schemeClr>
                    </a:solidFill>
                  </a:rPr>
                  <a:t>PREPARE</a:t>
                </a:r>
              </a:p>
            </p:txBody>
          </p:sp>
          <p:sp>
            <p:nvSpPr>
              <p:cNvPr id="575" name="Freeform 574"/>
              <p:cNvSpPr>
                <a:spLocks/>
              </p:cNvSpPr>
              <p:nvPr/>
            </p:nvSpPr>
            <p:spPr bwMode="auto">
              <a:xfrm>
                <a:off x="6539636" y="3209358"/>
                <a:ext cx="268592" cy="346642"/>
              </a:xfrm>
              <a:custGeom>
                <a:avLst/>
                <a:gdLst>
                  <a:gd name="connsiteX0" fmla="*/ 134296 w 268592"/>
                  <a:gd name="connsiteY0" fmla="*/ 12674 h 346642"/>
                  <a:gd name="connsiteX1" fmla="*/ 10863 w 268592"/>
                  <a:gd name="connsiteY1" fmla="*/ 61971 h 346642"/>
                  <a:gd name="connsiteX2" fmla="*/ 134296 w 268592"/>
                  <a:gd name="connsiteY2" fmla="*/ 111268 h 346642"/>
                  <a:gd name="connsiteX3" fmla="*/ 257730 w 268592"/>
                  <a:gd name="connsiteY3" fmla="*/ 61971 h 346642"/>
                  <a:gd name="connsiteX4" fmla="*/ 134296 w 268592"/>
                  <a:gd name="connsiteY4" fmla="*/ 12674 h 346642"/>
                  <a:gd name="connsiteX5" fmla="*/ 134296 w 268592"/>
                  <a:gd name="connsiteY5" fmla="*/ 0 h 346642"/>
                  <a:gd name="connsiteX6" fmla="*/ 227250 w 268592"/>
                  <a:gd name="connsiteY6" fmla="*/ 16693 h 346642"/>
                  <a:gd name="connsiteX7" fmla="*/ 268592 w 268592"/>
                  <a:gd name="connsiteY7" fmla="*/ 61731 h 346642"/>
                  <a:gd name="connsiteX8" fmla="*/ 268199 w 268592"/>
                  <a:gd name="connsiteY8" fmla="*/ 65510 h 346642"/>
                  <a:gd name="connsiteX9" fmla="*/ 268592 w 268592"/>
                  <a:gd name="connsiteY9" fmla="*/ 65510 h 346642"/>
                  <a:gd name="connsiteX10" fmla="*/ 268592 w 268592"/>
                  <a:gd name="connsiteY10" fmla="*/ 221257 h 346642"/>
                  <a:gd name="connsiteX11" fmla="*/ 258196 w 268592"/>
                  <a:gd name="connsiteY11" fmla="*/ 221257 h 346642"/>
                  <a:gd name="connsiteX12" fmla="*/ 258196 w 268592"/>
                  <a:gd name="connsiteY12" fmla="*/ 129929 h 346642"/>
                  <a:gd name="connsiteX13" fmla="*/ 257730 w 268592"/>
                  <a:gd name="connsiteY13" fmla="*/ 129929 h 346642"/>
                  <a:gd name="connsiteX14" fmla="*/ 257730 w 268592"/>
                  <a:gd name="connsiteY14" fmla="*/ 86865 h 346642"/>
                  <a:gd name="connsiteX15" fmla="*/ 252087 w 268592"/>
                  <a:gd name="connsiteY15" fmla="*/ 92264 h 346642"/>
                  <a:gd name="connsiteX16" fmla="*/ 227250 w 268592"/>
                  <a:gd name="connsiteY16" fmla="*/ 107085 h 346642"/>
                  <a:gd name="connsiteX17" fmla="*/ 134296 w 268592"/>
                  <a:gd name="connsiteY17" fmla="*/ 123777 h 346642"/>
                  <a:gd name="connsiteX18" fmla="*/ 41343 w 268592"/>
                  <a:gd name="connsiteY18" fmla="*/ 107085 h 346642"/>
                  <a:gd name="connsiteX19" fmla="*/ 16506 w 268592"/>
                  <a:gd name="connsiteY19" fmla="*/ 92264 h 346642"/>
                  <a:gd name="connsiteX20" fmla="*/ 10863 w 268592"/>
                  <a:gd name="connsiteY20" fmla="*/ 86865 h 346642"/>
                  <a:gd name="connsiteX21" fmla="*/ 10863 w 268592"/>
                  <a:gd name="connsiteY21" fmla="*/ 129929 h 346642"/>
                  <a:gd name="connsiteX22" fmla="*/ 10632 w 268592"/>
                  <a:gd name="connsiteY22" fmla="*/ 129929 h 346642"/>
                  <a:gd name="connsiteX23" fmla="*/ 10632 w 268592"/>
                  <a:gd name="connsiteY23" fmla="*/ 280560 h 346642"/>
                  <a:gd name="connsiteX24" fmla="*/ 10863 w 268592"/>
                  <a:gd name="connsiteY24" fmla="*/ 280560 h 346642"/>
                  <a:gd name="connsiteX25" fmla="*/ 10863 w 268592"/>
                  <a:gd name="connsiteY25" fmla="*/ 284918 h 346642"/>
                  <a:gd name="connsiteX26" fmla="*/ 10809 w 268592"/>
                  <a:gd name="connsiteY26" fmla="*/ 284918 h 346642"/>
                  <a:gd name="connsiteX27" fmla="*/ 134296 w 268592"/>
                  <a:gd name="connsiteY27" fmla="*/ 334045 h 346642"/>
                  <a:gd name="connsiteX28" fmla="*/ 248711 w 268592"/>
                  <a:gd name="connsiteY28" fmla="*/ 302426 h 346642"/>
                  <a:gd name="connsiteX29" fmla="*/ 249655 w 268592"/>
                  <a:gd name="connsiteY29" fmla="*/ 300604 h 346642"/>
                  <a:gd name="connsiteX30" fmla="*/ 261884 w 268592"/>
                  <a:gd name="connsiteY30" fmla="*/ 300604 h 346642"/>
                  <a:gd name="connsiteX31" fmla="*/ 257953 w 268592"/>
                  <a:gd name="connsiteY31" fmla="*/ 309797 h 346642"/>
                  <a:gd name="connsiteX32" fmla="*/ 227250 w 268592"/>
                  <a:gd name="connsiteY32" fmla="*/ 329952 h 346642"/>
                  <a:gd name="connsiteX33" fmla="*/ 134296 w 268592"/>
                  <a:gd name="connsiteY33" fmla="*/ 346642 h 346642"/>
                  <a:gd name="connsiteX34" fmla="*/ 41343 w 268592"/>
                  <a:gd name="connsiteY34" fmla="*/ 329952 h 346642"/>
                  <a:gd name="connsiteX35" fmla="*/ 0 w 268592"/>
                  <a:gd name="connsiteY35" fmla="*/ 284918 h 346642"/>
                  <a:gd name="connsiteX36" fmla="*/ 0 w 268592"/>
                  <a:gd name="connsiteY36" fmla="*/ 212166 h 346642"/>
                  <a:gd name="connsiteX37" fmla="*/ 0 w 268592"/>
                  <a:gd name="connsiteY37" fmla="*/ 132995 h 346642"/>
                  <a:gd name="connsiteX38" fmla="*/ 0 w 268592"/>
                  <a:gd name="connsiteY38" fmla="*/ 65510 h 346642"/>
                  <a:gd name="connsiteX39" fmla="*/ 393 w 268592"/>
                  <a:gd name="connsiteY39" fmla="*/ 65510 h 346642"/>
                  <a:gd name="connsiteX40" fmla="*/ 0 w 268592"/>
                  <a:gd name="connsiteY40" fmla="*/ 61731 h 346642"/>
                  <a:gd name="connsiteX41" fmla="*/ 41343 w 268592"/>
                  <a:gd name="connsiteY41" fmla="*/ 16693 h 346642"/>
                  <a:gd name="connsiteX42" fmla="*/ 134296 w 268592"/>
                  <a:gd name="connsiteY42" fmla="*/ 0 h 346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68592" h="346642">
                    <a:moveTo>
                      <a:pt x="134296" y="12674"/>
                    </a:moveTo>
                    <a:cubicBezTo>
                      <a:pt x="66126" y="12674"/>
                      <a:pt x="10863" y="34745"/>
                      <a:pt x="10863" y="61971"/>
                    </a:cubicBezTo>
                    <a:cubicBezTo>
                      <a:pt x="10863" y="89197"/>
                      <a:pt x="66126" y="111268"/>
                      <a:pt x="134296" y="111268"/>
                    </a:cubicBezTo>
                    <a:cubicBezTo>
                      <a:pt x="202467" y="111268"/>
                      <a:pt x="257730" y="89197"/>
                      <a:pt x="257730" y="61971"/>
                    </a:cubicBezTo>
                    <a:cubicBezTo>
                      <a:pt x="257730" y="34745"/>
                      <a:pt x="202467" y="12674"/>
                      <a:pt x="134296" y="12674"/>
                    </a:cubicBezTo>
                    <a:close/>
                    <a:moveTo>
                      <a:pt x="134296" y="0"/>
                    </a:moveTo>
                    <a:cubicBezTo>
                      <a:pt x="169424" y="0"/>
                      <a:pt x="202390" y="5984"/>
                      <a:pt x="227250" y="16693"/>
                    </a:cubicBezTo>
                    <a:cubicBezTo>
                      <a:pt x="254001" y="28031"/>
                      <a:pt x="268592" y="44094"/>
                      <a:pt x="268592" y="61731"/>
                    </a:cubicBezTo>
                    <a:lnTo>
                      <a:pt x="268199" y="65510"/>
                    </a:lnTo>
                    <a:lnTo>
                      <a:pt x="268592" y="65510"/>
                    </a:lnTo>
                    <a:lnTo>
                      <a:pt x="268592" y="221257"/>
                    </a:lnTo>
                    <a:lnTo>
                      <a:pt x="258196" y="221257"/>
                    </a:lnTo>
                    <a:lnTo>
                      <a:pt x="258196" y="129929"/>
                    </a:lnTo>
                    <a:lnTo>
                      <a:pt x="257730" y="129929"/>
                    </a:lnTo>
                    <a:lnTo>
                      <a:pt x="257730" y="86865"/>
                    </a:lnTo>
                    <a:lnTo>
                      <a:pt x="252087" y="92264"/>
                    </a:lnTo>
                    <a:cubicBezTo>
                      <a:pt x="245603" y="97725"/>
                      <a:pt x="237281" y="102715"/>
                      <a:pt x="227250" y="107085"/>
                    </a:cubicBezTo>
                    <a:cubicBezTo>
                      <a:pt x="202390" y="117793"/>
                      <a:pt x="169424" y="123777"/>
                      <a:pt x="134296" y="123777"/>
                    </a:cubicBezTo>
                    <a:cubicBezTo>
                      <a:pt x="99168" y="123777"/>
                      <a:pt x="66203" y="117793"/>
                      <a:pt x="41343" y="107085"/>
                    </a:cubicBezTo>
                    <a:cubicBezTo>
                      <a:pt x="31311" y="102715"/>
                      <a:pt x="22990" y="97725"/>
                      <a:pt x="16506" y="92264"/>
                    </a:cubicBezTo>
                    <a:lnTo>
                      <a:pt x="10863" y="86865"/>
                    </a:lnTo>
                    <a:lnTo>
                      <a:pt x="10863" y="129929"/>
                    </a:lnTo>
                    <a:lnTo>
                      <a:pt x="10632" y="129929"/>
                    </a:lnTo>
                    <a:lnTo>
                      <a:pt x="10632" y="280560"/>
                    </a:lnTo>
                    <a:lnTo>
                      <a:pt x="10863" y="280560"/>
                    </a:lnTo>
                    <a:lnTo>
                      <a:pt x="10863" y="284918"/>
                    </a:lnTo>
                    <a:lnTo>
                      <a:pt x="10809" y="284918"/>
                    </a:lnTo>
                    <a:cubicBezTo>
                      <a:pt x="10809" y="308222"/>
                      <a:pt x="61609" y="334045"/>
                      <a:pt x="134296" y="334045"/>
                    </a:cubicBezTo>
                    <a:cubicBezTo>
                      <a:pt x="188812" y="334045"/>
                      <a:pt x="231016" y="319520"/>
                      <a:pt x="248711" y="302426"/>
                    </a:cubicBezTo>
                    <a:lnTo>
                      <a:pt x="249655" y="300604"/>
                    </a:lnTo>
                    <a:lnTo>
                      <a:pt x="261884" y="300604"/>
                    </a:lnTo>
                    <a:lnTo>
                      <a:pt x="257953" y="309797"/>
                    </a:lnTo>
                    <a:cubicBezTo>
                      <a:pt x="250961" y="317434"/>
                      <a:pt x="240625" y="324283"/>
                      <a:pt x="227250" y="329952"/>
                    </a:cubicBezTo>
                    <a:cubicBezTo>
                      <a:pt x="202390" y="340659"/>
                      <a:pt x="169424" y="346642"/>
                      <a:pt x="134296" y="346642"/>
                    </a:cubicBezTo>
                    <a:cubicBezTo>
                      <a:pt x="99168" y="346642"/>
                      <a:pt x="66203" y="340659"/>
                      <a:pt x="41343" y="329952"/>
                    </a:cubicBezTo>
                    <a:cubicBezTo>
                      <a:pt x="14592" y="318615"/>
                      <a:pt x="0" y="302554"/>
                      <a:pt x="0" y="284918"/>
                    </a:cubicBezTo>
                    <a:lnTo>
                      <a:pt x="0" y="212166"/>
                    </a:lnTo>
                    <a:lnTo>
                      <a:pt x="0" y="132995"/>
                    </a:lnTo>
                    <a:lnTo>
                      <a:pt x="0" y="65510"/>
                    </a:lnTo>
                    <a:lnTo>
                      <a:pt x="393" y="65510"/>
                    </a:lnTo>
                    <a:lnTo>
                      <a:pt x="0" y="61731"/>
                    </a:lnTo>
                    <a:cubicBezTo>
                      <a:pt x="0" y="44094"/>
                      <a:pt x="14592" y="28031"/>
                      <a:pt x="41343" y="16693"/>
                    </a:cubicBezTo>
                    <a:cubicBezTo>
                      <a:pt x="66203" y="5984"/>
                      <a:pt x="99168" y="0"/>
                      <a:pt x="134296" y="0"/>
                    </a:cubicBezTo>
                    <a:close/>
                  </a:path>
                </a:pathLst>
              </a:custGeom>
              <a:grpFill/>
              <a:ln>
                <a:noFill/>
              </a:ln>
            </p:spPr>
            <p:txBody>
              <a:bodyPr vert="horz" wrap="square" lIns="0" tIns="137141" rIns="0" bIns="0" numCol="1" anchor="t" anchorCtr="0" compatLnSpc="1">
                <a:prstTxWarp prst="textNoShape">
                  <a:avLst/>
                </a:prstTxWarp>
                <a:noAutofit/>
              </a:bodyPr>
              <a:lstStyle/>
              <a:p>
                <a:pPr algn="ctr" defTabSz="914224">
                  <a:defRPr/>
                </a:pPr>
                <a:endParaRPr lang="en-US" sz="700" kern="0" dirty="0">
                  <a:solidFill>
                    <a:schemeClr val="accent2">
                      <a:lumMod val="75000"/>
                    </a:schemeClr>
                  </a:solidFill>
                </a:endParaRPr>
              </a:p>
            </p:txBody>
          </p:sp>
          <p:sp>
            <p:nvSpPr>
              <p:cNvPr id="576" name="Freeform 575"/>
              <p:cNvSpPr>
                <a:spLocks noChangeArrowheads="1"/>
              </p:cNvSpPr>
              <p:nvPr/>
            </p:nvSpPr>
            <p:spPr bwMode="auto">
              <a:xfrm flipH="1">
                <a:off x="7083210" y="3221555"/>
                <a:ext cx="359782" cy="302695"/>
              </a:xfrm>
              <a:custGeom>
                <a:avLst/>
                <a:gdLst>
                  <a:gd name="connsiteX0" fmla="*/ 179965 w 359782"/>
                  <a:gd name="connsiteY0" fmla="*/ 201781 h 302695"/>
                  <a:gd name="connsiteX1" fmla="*/ 144234 w 359782"/>
                  <a:gd name="connsiteY1" fmla="*/ 216559 h 302695"/>
                  <a:gd name="connsiteX2" fmla="*/ 140431 w 359782"/>
                  <a:gd name="connsiteY2" fmla="*/ 225728 h 302695"/>
                  <a:gd name="connsiteX3" fmla="*/ 151884 w 359782"/>
                  <a:gd name="connsiteY3" fmla="*/ 225728 h 302695"/>
                  <a:gd name="connsiteX4" fmla="*/ 152336 w 359782"/>
                  <a:gd name="connsiteY4" fmla="*/ 224640 h 302695"/>
                  <a:gd name="connsiteX5" fmla="*/ 180040 w 359782"/>
                  <a:gd name="connsiteY5" fmla="*/ 213208 h 302695"/>
                  <a:gd name="connsiteX6" fmla="*/ 219218 w 359782"/>
                  <a:gd name="connsiteY6" fmla="*/ 252238 h 302695"/>
                  <a:gd name="connsiteX7" fmla="*/ 180040 w 359782"/>
                  <a:gd name="connsiteY7" fmla="*/ 291268 h 302695"/>
                  <a:gd name="connsiteX8" fmla="*/ 179736 w 359782"/>
                  <a:gd name="connsiteY8" fmla="*/ 291143 h 302695"/>
                  <a:gd name="connsiteX9" fmla="*/ 179736 w 359782"/>
                  <a:gd name="connsiteY9" fmla="*/ 302649 h 302695"/>
                  <a:gd name="connsiteX10" fmla="*/ 179965 w 359782"/>
                  <a:gd name="connsiteY10" fmla="*/ 302695 h 302695"/>
                  <a:gd name="connsiteX11" fmla="*/ 230497 w 359782"/>
                  <a:gd name="connsiteY11" fmla="*/ 252238 h 302695"/>
                  <a:gd name="connsiteX12" fmla="*/ 179965 w 359782"/>
                  <a:gd name="connsiteY12" fmla="*/ 201781 h 302695"/>
                  <a:gd name="connsiteX13" fmla="*/ 179933 w 359782"/>
                  <a:gd name="connsiteY13" fmla="*/ 134440 h 302695"/>
                  <a:gd name="connsiteX14" fmla="*/ 96831 w 359782"/>
                  <a:gd name="connsiteY14" fmla="*/ 168824 h 302695"/>
                  <a:gd name="connsiteX15" fmla="*/ 96831 w 359782"/>
                  <a:gd name="connsiteY15" fmla="*/ 177082 h 302695"/>
                  <a:gd name="connsiteX16" fmla="*/ 100807 w 359782"/>
                  <a:gd name="connsiteY16" fmla="*/ 178506 h 302695"/>
                  <a:gd name="connsiteX17" fmla="*/ 104783 w 359782"/>
                  <a:gd name="connsiteY17" fmla="*/ 177082 h 302695"/>
                  <a:gd name="connsiteX18" fmla="*/ 255013 w 359782"/>
                  <a:gd name="connsiteY18" fmla="*/ 177082 h 302695"/>
                  <a:gd name="connsiteX19" fmla="*/ 263248 w 359782"/>
                  <a:gd name="connsiteY19" fmla="*/ 177082 h 302695"/>
                  <a:gd name="connsiteX20" fmla="*/ 263248 w 359782"/>
                  <a:gd name="connsiteY20" fmla="*/ 168824 h 302695"/>
                  <a:gd name="connsiteX21" fmla="*/ 179933 w 359782"/>
                  <a:gd name="connsiteY21" fmla="*/ 134440 h 302695"/>
                  <a:gd name="connsiteX22" fmla="*/ 179966 w 359782"/>
                  <a:gd name="connsiteY22" fmla="*/ 67031 h 302695"/>
                  <a:gd name="connsiteX23" fmla="*/ 49342 w 359782"/>
                  <a:gd name="connsiteY23" fmla="*/ 121348 h 302695"/>
                  <a:gd name="connsiteX24" fmla="*/ 49342 w 359782"/>
                  <a:gd name="connsiteY24" fmla="*/ 129311 h 302695"/>
                  <a:gd name="connsiteX25" fmla="*/ 53317 w 359782"/>
                  <a:gd name="connsiteY25" fmla="*/ 131017 h 302695"/>
                  <a:gd name="connsiteX26" fmla="*/ 57293 w 359782"/>
                  <a:gd name="connsiteY26" fmla="*/ 129311 h 302695"/>
                  <a:gd name="connsiteX27" fmla="*/ 179966 w 359782"/>
                  <a:gd name="connsiteY27" fmla="*/ 78406 h 302695"/>
                  <a:gd name="connsiteX28" fmla="*/ 302638 w 359782"/>
                  <a:gd name="connsiteY28" fmla="*/ 129311 h 302695"/>
                  <a:gd name="connsiteX29" fmla="*/ 310589 w 359782"/>
                  <a:gd name="connsiteY29" fmla="*/ 129311 h 302695"/>
                  <a:gd name="connsiteX30" fmla="*/ 310589 w 359782"/>
                  <a:gd name="connsiteY30" fmla="*/ 121348 h 302695"/>
                  <a:gd name="connsiteX31" fmla="*/ 179966 w 359782"/>
                  <a:gd name="connsiteY31" fmla="*/ 67031 h 302695"/>
                  <a:gd name="connsiteX32" fmla="*/ 180033 w 359782"/>
                  <a:gd name="connsiteY32" fmla="*/ 0 h 302695"/>
                  <a:gd name="connsiteX33" fmla="*/ 1704 w 359782"/>
                  <a:gd name="connsiteY33" fmla="*/ 73869 h 302695"/>
                  <a:gd name="connsiteX34" fmla="*/ 1704 w 359782"/>
                  <a:gd name="connsiteY34" fmla="*/ 81824 h 302695"/>
                  <a:gd name="connsiteX35" fmla="*/ 9655 w 359782"/>
                  <a:gd name="connsiteY35" fmla="*/ 81824 h 302695"/>
                  <a:gd name="connsiteX36" fmla="*/ 350128 w 359782"/>
                  <a:gd name="connsiteY36" fmla="*/ 81824 h 302695"/>
                  <a:gd name="connsiteX37" fmla="*/ 354103 w 359782"/>
                  <a:gd name="connsiteY37" fmla="*/ 83529 h 302695"/>
                  <a:gd name="connsiteX38" fmla="*/ 358079 w 359782"/>
                  <a:gd name="connsiteY38" fmla="*/ 81824 h 302695"/>
                  <a:gd name="connsiteX39" fmla="*/ 358079 w 359782"/>
                  <a:gd name="connsiteY39" fmla="*/ 73869 h 302695"/>
                  <a:gd name="connsiteX40" fmla="*/ 180033 w 359782"/>
                  <a:gd name="connsiteY40" fmla="*/ 0 h 30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9782" h="302695">
                    <a:moveTo>
                      <a:pt x="179965" y="201781"/>
                    </a:moveTo>
                    <a:cubicBezTo>
                      <a:pt x="166011" y="201781"/>
                      <a:pt x="153379" y="207428"/>
                      <a:pt x="144234" y="216559"/>
                    </a:cubicBezTo>
                    <a:lnTo>
                      <a:pt x="140431" y="225728"/>
                    </a:lnTo>
                    <a:lnTo>
                      <a:pt x="151884" y="225728"/>
                    </a:lnTo>
                    <a:lnTo>
                      <a:pt x="152336" y="224640"/>
                    </a:lnTo>
                    <a:cubicBezTo>
                      <a:pt x="159426" y="217576"/>
                      <a:pt x="169221" y="213208"/>
                      <a:pt x="180040" y="213208"/>
                    </a:cubicBezTo>
                    <a:cubicBezTo>
                      <a:pt x="201677" y="213208"/>
                      <a:pt x="219218" y="230682"/>
                      <a:pt x="219218" y="252238"/>
                    </a:cubicBezTo>
                    <a:cubicBezTo>
                      <a:pt x="219218" y="273794"/>
                      <a:pt x="201677" y="291268"/>
                      <a:pt x="180040" y="291268"/>
                    </a:cubicBezTo>
                    <a:lnTo>
                      <a:pt x="179736" y="291143"/>
                    </a:lnTo>
                    <a:lnTo>
                      <a:pt x="179736" y="302649"/>
                    </a:lnTo>
                    <a:lnTo>
                      <a:pt x="179965" y="302695"/>
                    </a:lnTo>
                    <a:cubicBezTo>
                      <a:pt x="207873" y="302695"/>
                      <a:pt x="230497" y="280105"/>
                      <a:pt x="230497" y="252238"/>
                    </a:cubicBezTo>
                    <a:cubicBezTo>
                      <a:pt x="230497" y="224371"/>
                      <a:pt x="207873" y="201781"/>
                      <a:pt x="179965" y="201781"/>
                    </a:cubicBezTo>
                    <a:close/>
                    <a:moveTo>
                      <a:pt x="179933" y="134440"/>
                    </a:moveTo>
                    <a:cubicBezTo>
                      <a:pt x="149795" y="134440"/>
                      <a:pt x="119692" y="145901"/>
                      <a:pt x="96831" y="168824"/>
                    </a:cubicBezTo>
                    <a:cubicBezTo>
                      <a:pt x="94559" y="171102"/>
                      <a:pt x="94559" y="174804"/>
                      <a:pt x="96831" y="177082"/>
                    </a:cubicBezTo>
                    <a:cubicBezTo>
                      <a:pt x="97967" y="177936"/>
                      <a:pt x="99387" y="178506"/>
                      <a:pt x="100807" y="178506"/>
                    </a:cubicBezTo>
                    <a:cubicBezTo>
                      <a:pt x="102227" y="178506"/>
                      <a:pt x="103647" y="177936"/>
                      <a:pt x="104783" y="177082"/>
                    </a:cubicBezTo>
                    <a:cubicBezTo>
                      <a:pt x="146245" y="135508"/>
                      <a:pt x="213834" y="135508"/>
                      <a:pt x="255013" y="177082"/>
                    </a:cubicBezTo>
                    <a:cubicBezTo>
                      <a:pt x="257285" y="179075"/>
                      <a:pt x="260976" y="179075"/>
                      <a:pt x="263248" y="177082"/>
                    </a:cubicBezTo>
                    <a:cubicBezTo>
                      <a:pt x="265520" y="174804"/>
                      <a:pt x="265520" y="171102"/>
                      <a:pt x="263248" y="168824"/>
                    </a:cubicBezTo>
                    <a:cubicBezTo>
                      <a:pt x="240245" y="145901"/>
                      <a:pt x="210071" y="134440"/>
                      <a:pt x="179933" y="134440"/>
                    </a:cubicBezTo>
                    <a:close/>
                    <a:moveTo>
                      <a:pt x="179966" y="67031"/>
                    </a:moveTo>
                    <a:cubicBezTo>
                      <a:pt x="130556" y="67031"/>
                      <a:pt x="83985" y="86369"/>
                      <a:pt x="49342" y="121348"/>
                    </a:cubicBezTo>
                    <a:cubicBezTo>
                      <a:pt x="47070" y="123623"/>
                      <a:pt x="47070" y="127036"/>
                      <a:pt x="49342" y="129311"/>
                    </a:cubicBezTo>
                    <a:cubicBezTo>
                      <a:pt x="50194" y="130449"/>
                      <a:pt x="51897" y="131017"/>
                      <a:pt x="53317" y="131017"/>
                    </a:cubicBezTo>
                    <a:cubicBezTo>
                      <a:pt x="54737" y="131017"/>
                      <a:pt x="56157" y="130449"/>
                      <a:pt x="57293" y="129311"/>
                    </a:cubicBezTo>
                    <a:cubicBezTo>
                      <a:pt x="89949" y="96607"/>
                      <a:pt x="133679" y="78406"/>
                      <a:pt x="179966" y="78406"/>
                    </a:cubicBezTo>
                    <a:cubicBezTo>
                      <a:pt x="226252" y="78406"/>
                      <a:pt x="269698" y="96607"/>
                      <a:pt x="302638" y="129311"/>
                    </a:cubicBezTo>
                    <a:cubicBezTo>
                      <a:pt x="304910" y="131586"/>
                      <a:pt x="308318" y="131586"/>
                      <a:pt x="310589" y="129311"/>
                    </a:cubicBezTo>
                    <a:cubicBezTo>
                      <a:pt x="312861" y="127036"/>
                      <a:pt x="312861" y="123623"/>
                      <a:pt x="310589" y="121348"/>
                    </a:cubicBezTo>
                    <a:cubicBezTo>
                      <a:pt x="275662" y="86369"/>
                      <a:pt x="229375" y="67031"/>
                      <a:pt x="179966" y="67031"/>
                    </a:cubicBezTo>
                    <a:close/>
                    <a:moveTo>
                      <a:pt x="180033" y="0"/>
                    </a:moveTo>
                    <a:cubicBezTo>
                      <a:pt x="112734" y="0"/>
                      <a:pt x="49410" y="26138"/>
                      <a:pt x="1704" y="73869"/>
                    </a:cubicBezTo>
                    <a:cubicBezTo>
                      <a:pt x="-568" y="75858"/>
                      <a:pt x="-568" y="79551"/>
                      <a:pt x="1704" y="81824"/>
                    </a:cubicBezTo>
                    <a:cubicBezTo>
                      <a:pt x="3976" y="84097"/>
                      <a:pt x="7667" y="84097"/>
                      <a:pt x="9655" y="81824"/>
                    </a:cubicBezTo>
                    <a:cubicBezTo>
                      <a:pt x="103647" y="-12217"/>
                      <a:pt x="256420" y="-11933"/>
                      <a:pt x="350128" y="81824"/>
                    </a:cubicBezTo>
                    <a:cubicBezTo>
                      <a:pt x="351263" y="82961"/>
                      <a:pt x="352683" y="83529"/>
                      <a:pt x="354103" y="83529"/>
                    </a:cubicBezTo>
                    <a:cubicBezTo>
                      <a:pt x="355523" y="83529"/>
                      <a:pt x="356943" y="82961"/>
                      <a:pt x="358079" y="81824"/>
                    </a:cubicBezTo>
                    <a:cubicBezTo>
                      <a:pt x="360350" y="79551"/>
                      <a:pt x="360350" y="76142"/>
                      <a:pt x="358079" y="73869"/>
                    </a:cubicBezTo>
                    <a:cubicBezTo>
                      <a:pt x="310657" y="26138"/>
                      <a:pt x="247333" y="0"/>
                      <a:pt x="180033" y="0"/>
                    </a:cubicBezTo>
                    <a:close/>
                  </a:path>
                </a:pathLst>
              </a:custGeom>
              <a:grpFill/>
              <a:ln>
                <a:noFill/>
              </a:ln>
            </p:spPr>
            <p:txBody>
              <a:bodyPr vert="horz" wrap="square" lIns="91427" tIns="45713" rIns="91427" bIns="45713" numCol="1" anchor="t" anchorCtr="0" compatLnSpc="1">
                <a:prstTxWarp prst="textNoShape">
                  <a:avLst/>
                </a:prstTxWarp>
                <a:noAutofit/>
              </a:bodyPr>
              <a:lstStyle/>
              <a:p>
                <a:pPr defTabSz="914224">
                  <a:defRPr/>
                </a:pPr>
                <a:endParaRPr lang="en-US" sz="1800" kern="0" dirty="0">
                  <a:solidFill>
                    <a:schemeClr val="accent2">
                      <a:lumMod val="75000"/>
                    </a:schemeClr>
                  </a:solidFill>
                </a:endParaRPr>
              </a:p>
            </p:txBody>
          </p:sp>
          <p:sp>
            <p:nvSpPr>
              <p:cNvPr id="577" name="Freeform 576"/>
              <p:cNvSpPr>
                <a:spLocks/>
              </p:cNvSpPr>
              <p:nvPr/>
            </p:nvSpPr>
            <p:spPr bwMode="auto">
              <a:xfrm>
                <a:off x="6763784" y="3678867"/>
                <a:ext cx="325481" cy="190824"/>
              </a:xfrm>
              <a:custGeom>
                <a:avLst/>
                <a:gdLst>
                  <a:gd name="connsiteX0" fmla="*/ 141535 w 325481"/>
                  <a:gd name="connsiteY0" fmla="*/ 0 h 190824"/>
                  <a:gd name="connsiteX1" fmla="*/ 217726 w 325481"/>
                  <a:gd name="connsiteY1" fmla="*/ 50621 h 190824"/>
                  <a:gd name="connsiteX2" fmla="*/ 217726 w 325481"/>
                  <a:gd name="connsiteY2" fmla="*/ 51152 h 190824"/>
                  <a:gd name="connsiteX3" fmla="*/ 219048 w 325481"/>
                  <a:gd name="connsiteY3" fmla="*/ 54597 h 190824"/>
                  <a:gd name="connsiteX4" fmla="*/ 237038 w 325481"/>
                  <a:gd name="connsiteY4" fmla="*/ 51947 h 190824"/>
                  <a:gd name="connsiteX5" fmla="*/ 277646 w 325481"/>
                  <a:gd name="connsiteY5" fmla="*/ 66523 h 190824"/>
                  <a:gd name="connsiteX6" fmla="*/ 294713 w 325481"/>
                  <a:gd name="connsiteY6" fmla="*/ 94648 h 190824"/>
                  <a:gd name="connsiteX7" fmla="*/ 283124 w 325481"/>
                  <a:gd name="connsiteY7" fmla="*/ 94648 h 190824"/>
                  <a:gd name="connsiteX8" fmla="*/ 270834 w 325481"/>
                  <a:gd name="connsiteY8" fmla="*/ 74651 h 190824"/>
                  <a:gd name="connsiteX9" fmla="*/ 236970 w 325481"/>
                  <a:gd name="connsiteY9" fmla="*/ 62566 h 190824"/>
                  <a:gd name="connsiteX10" fmla="*/ 221097 w 325481"/>
                  <a:gd name="connsiteY10" fmla="*/ 64950 h 190824"/>
                  <a:gd name="connsiteX11" fmla="*/ 217393 w 325481"/>
                  <a:gd name="connsiteY11" fmla="*/ 66274 h 190824"/>
                  <a:gd name="connsiteX12" fmla="*/ 213160 w 325481"/>
                  <a:gd name="connsiteY12" fmla="*/ 66274 h 190824"/>
                  <a:gd name="connsiteX13" fmla="*/ 210515 w 325481"/>
                  <a:gd name="connsiteY13" fmla="*/ 63096 h 190824"/>
                  <a:gd name="connsiteX14" fmla="*/ 207869 w 325481"/>
                  <a:gd name="connsiteY14" fmla="*/ 54354 h 190824"/>
                  <a:gd name="connsiteX15" fmla="*/ 141465 w 325481"/>
                  <a:gd name="connsiteY15" fmla="*/ 10648 h 190824"/>
                  <a:gd name="connsiteX16" fmla="*/ 75061 w 325481"/>
                  <a:gd name="connsiteY16" fmla="*/ 54354 h 190824"/>
                  <a:gd name="connsiteX17" fmla="*/ 71093 w 325481"/>
                  <a:gd name="connsiteY17" fmla="*/ 67069 h 190824"/>
                  <a:gd name="connsiteX18" fmla="*/ 65802 w 325481"/>
                  <a:gd name="connsiteY18" fmla="*/ 70778 h 190824"/>
                  <a:gd name="connsiteX19" fmla="*/ 65273 w 325481"/>
                  <a:gd name="connsiteY19" fmla="*/ 70778 h 190824"/>
                  <a:gd name="connsiteX20" fmla="*/ 10509 w 325481"/>
                  <a:gd name="connsiteY20" fmla="*/ 125610 h 190824"/>
                  <a:gd name="connsiteX21" fmla="*/ 59717 w 325481"/>
                  <a:gd name="connsiteY21" fmla="*/ 179912 h 190824"/>
                  <a:gd name="connsiteX22" fmla="*/ 64479 w 325481"/>
                  <a:gd name="connsiteY22" fmla="*/ 180177 h 190824"/>
                  <a:gd name="connsiteX23" fmla="*/ 65008 w 325481"/>
                  <a:gd name="connsiteY23" fmla="*/ 180177 h 190824"/>
                  <a:gd name="connsiteX24" fmla="*/ 291205 w 325481"/>
                  <a:gd name="connsiteY24" fmla="*/ 180177 h 190824"/>
                  <a:gd name="connsiteX25" fmla="*/ 291734 w 325481"/>
                  <a:gd name="connsiteY25" fmla="*/ 180177 h 190824"/>
                  <a:gd name="connsiteX26" fmla="*/ 298083 w 325481"/>
                  <a:gd name="connsiteY26" fmla="*/ 179647 h 190824"/>
                  <a:gd name="connsiteX27" fmla="*/ 307210 w 325481"/>
                  <a:gd name="connsiteY27" fmla="*/ 173995 h 190824"/>
                  <a:gd name="connsiteX28" fmla="*/ 325481 w 325481"/>
                  <a:gd name="connsiteY28" fmla="*/ 173995 h 190824"/>
                  <a:gd name="connsiteX29" fmla="*/ 325233 w 325481"/>
                  <a:gd name="connsiteY29" fmla="*/ 174690 h 190824"/>
                  <a:gd name="connsiteX30" fmla="*/ 300001 w 325481"/>
                  <a:gd name="connsiteY30" fmla="*/ 190029 h 190824"/>
                  <a:gd name="connsiteX31" fmla="*/ 299472 w 325481"/>
                  <a:gd name="connsiteY31" fmla="*/ 190029 h 190824"/>
                  <a:gd name="connsiteX32" fmla="*/ 293916 w 325481"/>
                  <a:gd name="connsiteY32" fmla="*/ 190559 h 190824"/>
                  <a:gd name="connsiteX33" fmla="*/ 292329 w 325481"/>
                  <a:gd name="connsiteY33" fmla="*/ 190824 h 190824"/>
                  <a:gd name="connsiteX34" fmla="*/ 64286 w 325481"/>
                  <a:gd name="connsiteY34" fmla="*/ 190824 h 190824"/>
                  <a:gd name="connsiteX35" fmla="*/ 62963 w 325481"/>
                  <a:gd name="connsiteY35" fmla="*/ 190824 h 190824"/>
                  <a:gd name="connsiteX36" fmla="*/ 58995 w 325481"/>
                  <a:gd name="connsiteY36" fmla="*/ 190559 h 190824"/>
                  <a:gd name="connsiteX37" fmla="*/ 58731 w 325481"/>
                  <a:gd name="connsiteY37" fmla="*/ 190559 h 190824"/>
                  <a:gd name="connsiteX38" fmla="*/ 0 w 325481"/>
                  <a:gd name="connsiteY38" fmla="*/ 125626 h 190824"/>
                  <a:gd name="connsiteX39" fmla="*/ 62434 w 325481"/>
                  <a:gd name="connsiteY39" fmla="*/ 60163 h 190824"/>
                  <a:gd name="connsiteX40" fmla="*/ 65080 w 325481"/>
                  <a:gd name="connsiteY40" fmla="*/ 51152 h 190824"/>
                  <a:gd name="connsiteX41" fmla="*/ 65344 w 325481"/>
                  <a:gd name="connsiteY41" fmla="*/ 50621 h 190824"/>
                  <a:gd name="connsiteX42" fmla="*/ 141535 w 325481"/>
                  <a:gd name="connsiteY42" fmla="*/ 0 h 19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5481" h="190824">
                    <a:moveTo>
                      <a:pt x="141535" y="0"/>
                    </a:moveTo>
                    <a:cubicBezTo>
                      <a:pt x="174868" y="0"/>
                      <a:pt x="204763" y="19878"/>
                      <a:pt x="217726" y="50621"/>
                    </a:cubicBezTo>
                    <a:cubicBezTo>
                      <a:pt x="217726" y="50621"/>
                      <a:pt x="217726" y="50887"/>
                      <a:pt x="217726" y="51152"/>
                    </a:cubicBezTo>
                    <a:cubicBezTo>
                      <a:pt x="219048" y="54597"/>
                      <a:pt x="219048" y="54597"/>
                      <a:pt x="219048" y="54597"/>
                    </a:cubicBezTo>
                    <a:cubicBezTo>
                      <a:pt x="224868" y="52742"/>
                      <a:pt x="230953" y="51947"/>
                      <a:pt x="237038" y="51947"/>
                    </a:cubicBezTo>
                    <a:cubicBezTo>
                      <a:pt x="252249" y="51947"/>
                      <a:pt x="266469" y="57380"/>
                      <a:pt x="277646" y="66523"/>
                    </a:cubicBezTo>
                    <a:lnTo>
                      <a:pt x="294713" y="94648"/>
                    </a:lnTo>
                    <a:lnTo>
                      <a:pt x="283124" y="94648"/>
                    </a:lnTo>
                    <a:lnTo>
                      <a:pt x="270834" y="74651"/>
                    </a:lnTo>
                    <a:cubicBezTo>
                      <a:pt x="261508" y="67069"/>
                      <a:pt x="249669" y="62566"/>
                      <a:pt x="236970" y="62566"/>
                    </a:cubicBezTo>
                    <a:cubicBezTo>
                      <a:pt x="231679" y="62566"/>
                      <a:pt x="226124" y="63361"/>
                      <a:pt x="221097" y="64950"/>
                    </a:cubicBezTo>
                    <a:cubicBezTo>
                      <a:pt x="217393" y="66274"/>
                      <a:pt x="217393" y="66274"/>
                      <a:pt x="217393" y="66274"/>
                    </a:cubicBezTo>
                    <a:cubicBezTo>
                      <a:pt x="215806" y="66804"/>
                      <a:pt x="214483" y="66804"/>
                      <a:pt x="213160" y="66274"/>
                    </a:cubicBezTo>
                    <a:cubicBezTo>
                      <a:pt x="211838" y="65480"/>
                      <a:pt x="210779" y="64420"/>
                      <a:pt x="210515" y="63096"/>
                    </a:cubicBezTo>
                    <a:cubicBezTo>
                      <a:pt x="207869" y="54354"/>
                      <a:pt x="207869" y="54354"/>
                      <a:pt x="207869" y="54354"/>
                    </a:cubicBezTo>
                    <a:cubicBezTo>
                      <a:pt x="196493" y="27865"/>
                      <a:pt x="170302" y="10648"/>
                      <a:pt x="141465" y="10648"/>
                    </a:cubicBezTo>
                    <a:cubicBezTo>
                      <a:pt x="112629" y="10648"/>
                      <a:pt x="86437" y="27865"/>
                      <a:pt x="75061" y="54354"/>
                    </a:cubicBezTo>
                    <a:cubicBezTo>
                      <a:pt x="71093" y="67069"/>
                      <a:pt x="71093" y="67069"/>
                      <a:pt x="71093" y="67069"/>
                    </a:cubicBezTo>
                    <a:cubicBezTo>
                      <a:pt x="70564" y="69453"/>
                      <a:pt x="68183" y="71042"/>
                      <a:pt x="65802" y="70778"/>
                    </a:cubicBezTo>
                    <a:cubicBezTo>
                      <a:pt x="65273" y="70778"/>
                      <a:pt x="65273" y="70778"/>
                      <a:pt x="65273" y="70778"/>
                    </a:cubicBezTo>
                    <a:cubicBezTo>
                      <a:pt x="35113" y="70778"/>
                      <a:pt x="10509" y="95412"/>
                      <a:pt x="10509" y="125610"/>
                    </a:cubicBezTo>
                    <a:cubicBezTo>
                      <a:pt x="10509" y="153688"/>
                      <a:pt x="31674" y="176998"/>
                      <a:pt x="59717" y="179912"/>
                    </a:cubicBezTo>
                    <a:cubicBezTo>
                      <a:pt x="64479" y="180177"/>
                      <a:pt x="64479" y="180177"/>
                      <a:pt x="64479" y="180177"/>
                    </a:cubicBezTo>
                    <a:cubicBezTo>
                      <a:pt x="64479" y="180177"/>
                      <a:pt x="64744" y="180177"/>
                      <a:pt x="65008" y="180177"/>
                    </a:cubicBezTo>
                    <a:cubicBezTo>
                      <a:pt x="291205" y="180177"/>
                      <a:pt x="291205" y="180177"/>
                      <a:pt x="291205" y="180177"/>
                    </a:cubicBezTo>
                    <a:cubicBezTo>
                      <a:pt x="291469" y="180177"/>
                      <a:pt x="291469" y="180177"/>
                      <a:pt x="291734" y="180177"/>
                    </a:cubicBezTo>
                    <a:cubicBezTo>
                      <a:pt x="298083" y="179647"/>
                      <a:pt x="298083" y="179647"/>
                      <a:pt x="298083" y="179647"/>
                    </a:cubicBezTo>
                    <a:lnTo>
                      <a:pt x="307210" y="173995"/>
                    </a:lnTo>
                    <a:lnTo>
                      <a:pt x="325481" y="173995"/>
                    </a:lnTo>
                    <a:lnTo>
                      <a:pt x="325233" y="174690"/>
                    </a:lnTo>
                    <a:cubicBezTo>
                      <a:pt x="318983" y="182343"/>
                      <a:pt x="310186" y="187909"/>
                      <a:pt x="300001" y="190029"/>
                    </a:cubicBezTo>
                    <a:cubicBezTo>
                      <a:pt x="300001" y="190029"/>
                      <a:pt x="299736" y="190029"/>
                      <a:pt x="299472" y="190029"/>
                    </a:cubicBezTo>
                    <a:cubicBezTo>
                      <a:pt x="293916" y="190559"/>
                      <a:pt x="293916" y="190559"/>
                      <a:pt x="293916" y="190559"/>
                    </a:cubicBezTo>
                    <a:cubicBezTo>
                      <a:pt x="293387" y="190824"/>
                      <a:pt x="292858" y="190824"/>
                      <a:pt x="292329" y="190824"/>
                    </a:cubicBezTo>
                    <a:cubicBezTo>
                      <a:pt x="64286" y="190824"/>
                      <a:pt x="64286" y="190824"/>
                      <a:pt x="64286" y="190824"/>
                    </a:cubicBezTo>
                    <a:cubicBezTo>
                      <a:pt x="63757" y="190824"/>
                      <a:pt x="63492" y="190824"/>
                      <a:pt x="62963" y="190824"/>
                    </a:cubicBezTo>
                    <a:cubicBezTo>
                      <a:pt x="58995" y="190559"/>
                      <a:pt x="58995" y="190559"/>
                      <a:pt x="58995" y="190559"/>
                    </a:cubicBezTo>
                    <a:cubicBezTo>
                      <a:pt x="58995" y="190559"/>
                      <a:pt x="58995" y="190559"/>
                      <a:pt x="58731" y="190559"/>
                    </a:cubicBezTo>
                    <a:cubicBezTo>
                      <a:pt x="25397" y="187114"/>
                      <a:pt x="0" y="159285"/>
                      <a:pt x="0" y="125626"/>
                    </a:cubicBezTo>
                    <a:cubicBezTo>
                      <a:pt x="0" y="90642"/>
                      <a:pt x="27778" y="62018"/>
                      <a:pt x="62434" y="60163"/>
                    </a:cubicBezTo>
                    <a:cubicBezTo>
                      <a:pt x="65080" y="51152"/>
                      <a:pt x="65080" y="51152"/>
                      <a:pt x="65080" y="51152"/>
                    </a:cubicBezTo>
                    <a:cubicBezTo>
                      <a:pt x="65344" y="50887"/>
                      <a:pt x="65344" y="50621"/>
                      <a:pt x="65344" y="50621"/>
                    </a:cubicBezTo>
                    <a:cubicBezTo>
                      <a:pt x="78307" y="19878"/>
                      <a:pt x="108202" y="0"/>
                      <a:pt x="141535" y="0"/>
                    </a:cubicBezTo>
                    <a:close/>
                  </a:path>
                </a:pathLst>
              </a:custGeom>
              <a:grpFill/>
              <a:ln>
                <a:noFill/>
              </a:ln>
            </p:spPr>
            <p:txBody>
              <a:bodyPr vert="horz" wrap="square" lIns="91427" tIns="45713" rIns="91427" bIns="45713" numCol="1" anchor="t" anchorCtr="0" compatLnSpc="1">
                <a:prstTxWarp prst="textNoShape">
                  <a:avLst/>
                </a:prstTxWarp>
                <a:noAutofit/>
              </a:bodyPr>
              <a:lstStyle/>
              <a:p>
                <a:pPr defTabSz="914224">
                  <a:defRPr/>
                </a:pPr>
                <a:endParaRPr lang="en-US" sz="1800" kern="0" dirty="0">
                  <a:solidFill>
                    <a:schemeClr val="accent2">
                      <a:lumMod val="75000"/>
                    </a:schemeClr>
                  </a:solidFill>
                </a:endParaRPr>
              </a:p>
            </p:txBody>
          </p:sp>
          <p:grpSp>
            <p:nvGrpSpPr>
              <p:cNvPr id="578" name="Group 577"/>
              <p:cNvGrpSpPr/>
              <p:nvPr/>
            </p:nvGrpSpPr>
            <p:grpSpPr>
              <a:xfrm>
                <a:off x="6770791" y="3423638"/>
                <a:ext cx="166584" cy="78932"/>
                <a:chOff x="6265966" y="3966563"/>
                <a:chExt cx="937472" cy="444202"/>
              </a:xfrm>
              <a:grpFill/>
            </p:grpSpPr>
            <p:sp>
              <p:nvSpPr>
                <p:cNvPr id="585" name="Rectangle 584"/>
                <p:cNvSpPr/>
                <p:nvPr/>
              </p:nvSpPr>
              <p:spPr bwMode="auto">
                <a:xfrm rot="2990979">
                  <a:off x="6084049" y="4148480"/>
                  <a:ext cx="444202"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586" name="Rectangle 585"/>
                <p:cNvSpPr/>
                <p:nvPr/>
              </p:nvSpPr>
              <p:spPr bwMode="auto">
                <a:xfrm rot="19191831">
                  <a:off x="6289038" y="4019160"/>
                  <a:ext cx="914400"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grpSp>
          <p:grpSp>
            <p:nvGrpSpPr>
              <p:cNvPr id="579" name="Group 578"/>
              <p:cNvGrpSpPr/>
              <p:nvPr/>
            </p:nvGrpSpPr>
            <p:grpSpPr>
              <a:xfrm>
                <a:off x="7039873" y="3766538"/>
                <a:ext cx="166584" cy="78932"/>
                <a:chOff x="6265966" y="3966563"/>
                <a:chExt cx="937472" cy="444202"/>
              </a:xfrm>
              <a:grpFill/>
            </p:grpSpPr>
            <p:sp>
              <p:nvSpPr>
                <p:cNvPr id="583" name="Rectangle 582"/>
                <p:cNvSpPr/>
                <p:nvPr/>
              </p:nvSpPr>
              <p:spPr bwMode="auto">
                <a:xfrm rot="2990979">
                  <a:off x="6084049" y="4148480"/>
                  <a:ext cx="444202"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584" name="Rectangle 583"/>
                <p:cNvSpPr/>
                <p:nvPr/>
              </p:nvSpPr>
              <p:spPr bwMode="auto">
                <a:xfrm rot="19191831">
                  <a:off x="6289038" y="4019160"/>
                  <a:ext cx="914400"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grpSp>
          <p:grpSp>
            <p:nvGrpSpPr>
              <p:cNvPr id="580" name="Group 579"/>
              <p:cNvGrpSpPr/>
              <p:nvPr/>
            </p:nvGrpSpPr>
            <p:grpSpPr>
              <a:xfrm>
                <a:off x="7277998" y="3440306"/>
                <a:ext cx="166584" cy="78932"/>
                <a:chOff x="6265966" y="3966563"/>
                <a:chExt cx="937472" cy="444202"/>
              </a:xfrm>
              <a:grpFill/>
            </p:grpSpPr>
            <p:sp>
              <p:nvSpPr>
                <p:cNvPr id="581" name="Rectangle 580"/>
                <p:cNvSpPr/>
                <p:nvPr/>
              </p:nvSpPr>
              <p:spPr bwMode="auto">
                <a:xfrm rot="2990979">
                  <a:off x="6084049" y="4148480"/>
                  <a:ext cx="444202"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582" name="Rectangle 581"/>
                <p:cNvSpPr/>
                <p:nvPr/>
              </p:nvSpPr>
              <p:spPr bwMode="auto">
                <a:xfrm rot="19191831">
                  <a:off x="6289038" y="4019160"/>
                  <a:ext cx="914400"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grpSp>
        </p:grpSp>
        <p:grpSp>
          <p:nvGrpSpPr>
            <p:cNvPr id="587" name="Group 586"/>
            <p:cNvGrpSpPr/>
            <p:nvPr/>
          </p:nvGrpSpPr>
          <p:grpSpPr>
            <a:xfrm>
              <a:off x="11328881" y="2729082"/>
              <a:ext cx="1329176" cy="1329176"/>
              <a:chOff x="7853491" y="2729082"/>
              <a:chExt cx="1329176" cy="1329176"/>
            </a:xfrm>
            <a:grpFill/>
          </p:grpSpPr>
          <p:sp>
            <p:nvSpPr>
              <p:cNvPr id="588" name="Oval 587"/>
              <p:cNvSpPr/>
              <p:nvPr/>
            </p:nvSpPr>
            <p:spPr bwMode="auto">
              <a:xfrm>
                <a:off x="7853491" y="2729082"/>
                <a:ext cx="1329176" cy="1329176"/>
              </a:xfrm>
              <a:prstGeom prst="ellipse">
                <a:avLst/>
              </a:prstGeom>
              <a:noFill/>
              <a:ln w="1905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27" rIns="0" bIns="1005697" numCol="1" rtlCol="0" anchor="t" anchorCtr="0" compatLnSpc="1">
                <a:prstTxWarp prst="textNoShape">
                  <a:avLst/>
                </a:prstTxWarp>
              </a:bodyPr>
              <a:lstStyle/>
              <a:p>
                <a:pPr algn="ctr" defTabSz="932293" fontAlgn="base">
                  <a:spcBef>
                    <a:spcPct val="0"/>
                  </a:spcBef>
                  <a:spcAft>
                    <a:spcPct val="0"/>
                  </a:spcAft>
                  <a:defRPr/>
                </a:pPr>
                <a:r>
                  <a:rPr lang="en-US" sz="1199" kern="0" dirty="0">
                    <a:solidFill>
                      <a:schemeClr val="accent2">
                        <a:lumMod val="75000"/>
                      </a:schemeClr>
                    </a:solidFill>
                  </a:rPr>
                  <a:t>TRANSFORM &amp; ANALYZE</a:t>
                </a:r>
              </a:p>
            </p:txBody>
          </p:sp>
          <p:sp>
            <p:nvSpPr>
              <p:cNvPr id="589" name="Freeform 588"/>
              <p:cNvSpPr/>
              <p:nvPr/>
            </p:nvSpPr>
            <p:spPr bwMode="auto">
              <a:xfrm>
                <a:off x="8237254" y="3735127"/>
                <a:ext cx="194753" cy="216927"/>
              </a:xfrm>
              <a:custGeom>
                <a:avLst/>
                <a:gdLst>
                  <a:gd name="connsiteX0" fmla="*/ 840105 w 2099417"/>
                  <a:gd name="connsiteY0" fmla="*/ 193365 h 2338449"/>
                  <a:gd name="connsiteX1" fmla="*/ 840105 w 2099417"/>
                  <a:gd name="connsiteY1" fmla="*/ 637578 h 2338449"/>
                  <a:gd name="connsiteX2" fmla="*/ 706532 w 2099417"/>
                  <a:gd name="connsiteY2" fmla="*/ 898901 h 2338449"/>
                  <a:gd name="connsiteX3" fmla="*/ 170288 w 2099417"/>
                  <a:gd name="connsiteY3" fmla="*/ 1975105 h 2338449"/>
                  <a:gd name="connsiteX4" fmla="*/ 322383 w 2099417"/>
                  <a:gd name="connsiteY4" fmla="*/ 2220285 h 2338449"/>
                  <a:gd name="connsiteX5" fmla="*/ 1777036 w 2099417"/>
                  <a:gd name="connsiteY5" fmla="*/ 2220285 h 2338449"/>
                  <a:gd name="connsiteX6" fmla="*/ 1929130 w 2099417"/>
                  <a:gd name="connsiteY6" fmla="*/ 1975105 h 2338449"/>
                  <a:gd name="connsiteX7" fmla="*/ 1395989 w 2099417"/>
                  <a:gd name="connsiteY7" fmla="*/ 905127 h 2338449"/>
                  <a:gd name="connsiteX8" fmla="*/ 1261586 w 2099417"/>
                  <a:gd name="connsiteY8" fmla="*/ 642306 h 2338449"/>
                  <a:gd name="connsiteX9" fmla="*/ 1261586 w 2099417"/>
                  <a:gd name="connsiteY9" fmla="*/ 193365 h 2338449"/>
                  <a:gd name="connsiteX10" fmla="*/ 510540 w 2099417"/>
                  <a:gd name="connsiteY10" fmla="*/ 0 h 2338449"/>
                  <a:gd name="connsiteX11" fmla="*/ 1592580 w 2099417"/>
                  <a:gd name="connsiteY11" fmla="*/ 0 h 2338449"/>
                  <a:gd name="connsiteX12" fmla="*/ 1592580 w 2099417"/>
                  <a:gd name="connsiteY12" fmla="*/ 193365 h 2338449"/>
                  <a:gd name="connsiteX13" fmla="*/ 1463040 w 2099417"/>
                  <a:gd name="connsiteY13" fmla="*/ 193365 h 2338449"/>
                  <a:gd name="connsiteX14" fmla="*/ 1463040 w 2099417"/>
                  <a:gd name="connsiteY14" fmla="*/ 620444 h 2338449"/>
                  <a:gd name="connsiteX15" fmla="*/ 2099417 w 2099417"/>
                  <a:gd name="connsiteY15" fmla="*/ 1991685 h 2338449"/>
                  <a:gd name="connsiteX16" fmla="*/ 1901297 w 2099417"/>
                  <a:gd name="connsiteY16" fmla="*/ 2334585 h 2338449"/>
                  <a:gd name="connsiteX17" fmla="*/ 1463040 w 2099417"/>
                  <a:gd name="connsiteY17" fmla="*/ 2338417 h 2338449"/>
                  <a:gd name="connsiteX18" fmla="*/ 1463040 w 2099417"/>
                  <a:gd name="connsiteY18" fmla="*/ 2338449 h 2338449"/>
                  <a:gd name="connsiteX19" fmla="*/ 1459337 w 2099417"/>
                  <a:gd name="connsiteY19" fmla="*/ 2338449 h 2338449"/>
                  <a:gd name="connsiteX20" fmla="*/ 640080 w 2099417"/>
                  <a:gd name="connsiteY20" fmla="*/ 2338449 h 2338449"/>
                  <a:gd name="connsiteX21" fmla="*/ 198120 w 2099417"/>
                  <a:gd name="connsiteY21" fmla="*/ 2334585 h 2338449"/>
                  <a:gd name="connsiteX22" fmla="*/ 0 w 2099417"/>
                  <a:gd name="connsiteY22" fmla="*/ 1991685 h 2338449"/>
                  <a:gd name="connsiteX23" fmla="*/ 640080 w 2099417"/>
                  <a:gd name="connsiteY23" fmla="*/ 612465 h 2338449"/>
                  <a:gd name="connsiteX24" fmla="*/ 640080 w 2099417"/>
                  <a:gd name="connsiteY24" fmla="*/ 193365 h 2338449"/>
                  <a:gd name="connsiteX25" fmla="*/ 510540 w 2099417"/>
                  <a:gd name="connsiteY25" fmla="*/ 193365 h 23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99417" h="2338449">
                    <a:moveTo>
                      <a:pt x="840105" y="193365"/>
                    </a:moveTo>
                    <a:lnTo>
                      <a:pt x="840105" y="637578"/>
                    </a:lnTo>
                    <a:lnTo>
                      <a:pt x="706532" y="898901"/>
                    </a:lnTo>
                    <a:lnTo>
                      <a:pt x="170288" y="1975105"/>
                    </a:lnTo>
                    <a:lnTo>
                      <a:pt x="322383" y="2220285"/>
                    </a:lnTo>
                    <a:lnTo>
                      <a:pt x="1777036" y="2220285"/>
                    </a:lnTo>
                    <a:lnTo>
                      <a:pt x="1929130" y="1975105"/>
                    </a:lnTo>
                    <a:lnTo>
                      <a:pt x="1395989" y="905127"/>
                    </a:lnTo>
                    <a:lnTo>
                      <a:pt x="1261586" y="642306"/>
                    </a:lnTo>
                    <a:lnTo>
                      <a:pt x="1261586" y="193365"/>
                    </a:lnTo>
                    <a:close/>
                    <a:moveTo>
                      <a:pt x="510540" y="0"/>
                    </a:moveTo>
                    <a:lnTo>
                      <a:pt x="1592580" y="0"/>
                    </a:lnTo>
                    <a:lnTo>
                      <a:pt x="1592580" y="193365"/>
                    </a:lnTo>
                    <a:lnTo>
                      <a:pt x="1463040" y="193365"/>
                    </a:lnTo>
                    <a:lnTo>
                      <a:pt x="1463040" y="620444"/>
                    </a:lnTo>
                    <a:lnTo>
                      <a:pt x="2099417" y="1991685"/>
                    </a:lnTo>
                    <a:lnTo>
                      <a:pt x="1901297" y="2334585"/>
                    </a:lnTo>
                    <a:lnTo>
                      <a:pt x="1463040" y="2338417"/>
                    </a:lnTo>
                    <a:lnTo>
                      <a:pt x="1463040" y="2338449"/>
                    </a:lnTo>
                    <a:lnTo>
                      <a:pt x="1459337" y="2338449"/>
                    </a:lnTo>
                    <a:lnTo>
                      <a:pt x="640080" y="2338449"/>
                    </a:lnTo>
                    <a:lnTo>
                      <a:pt x="198120" y="2334585"/>
                    </a:lnTo>
                    <a:lnTo>
                      <a:pt x="0" y="1991685"/>
                    </a:lnTo>
                    <a:lnTo>
                      <a:pt x="640080" y="612465"/>
                    </a:lnTo>
                    <a:lnTo>
                      <a:pt x="640080" y="193365"/>
                    </a:lnTo>
                    <a:lnTo>
                      <a:pt x="510540" y="19336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2000" kern="0" dirty="0" err="1">
                  <a:solidFill>
                    <a:schemeClr val="accent2">
                      <a:lumMod val="75000"/>
                    </a:schemeClr>
                  </a:solidFill>
                  <a:ea typeface="Segoe UI" pitchFamily="34" charset="0"/>
                  <a:cs typeface="Segoe UI" pitchFamily="34" charset="0"/>
                </a:endParaRPr>
              </a:p>
            </p:txBody>
          </p:sp>
          <p:grpSp>
            <p:nvGrpSpPr>
              <p:cNvPr id="590" name="Group 589"/>
              <p:cNvGrpSpPr/>
              <p:nvPr/>
            </p:nvGrpSpPr>
            <p:grpSpPr>
              <a:xfrm>
                <a:off x="7985542" y="3325887"/>
                <a:ext cx="1065075" cy="341257"/>
                <a:chOff x="8007488" y="3207777"/>
                <a:chExt cx="1065075" cy="341257"/>
              </a:xfrm>
              <a:grpFill/>
            </p:grpSpPr>
            <p:sp>
              <p:nvSpPr>
                <p:cNvPr id="607" name="Freeform 606"/>
                <p:cNvSpPr/>
                <p:nvPr/>
              </p:nvSpPr>
              <p:spPr bwMode="auto">
                <a:xfrm>
                  <a:off x="8166808" y="3207777"/>
                  <a:ext cx="91927" cy="91927"/>
                </a:xfrm>
                <a:custGeom>
                  <a:avLst/>
                  <a:gdLst>
                    <a:gd name="connsiteX0" fmla="*/ 61913 w 914400"/>
                    <a:gd name="connsiteY0" fmla="*/ 61913 h 914400"/>
                    <a:gd name="connsiteX1" fmla="*/ 61913 w 914400"/>
                    <a:gd name="connsiteY1" fmla="*/ 852488 h 914400"/>
                    <a:gd name="connsiteX2" fmla="*/ 852488 w 914400"/>
                    <a:gd name="connsiteY2" fmla="*/ 852488 h 914400"/>
                    <a:gd name="connsiteX3" fmla="*/ 852488 w 914400"/>
                    <a:gd name="connsiteY3" fmla="*/ 61913 h 914400"/>
                    <a:gd name="connsiteX4" fmla="*/ 0 w 914400"/>
                    <a:gd name="connsiteY4" fmla="*/ 0 h 914400"/>
                    <a:gd name="connsiteX5" fmla="*/ 914400 w 914400"/>
                    <a:gd name="connsiteY5" fmla="*/ 0 h 914400"/>
                    <a:gd name="connsiteX6" fmla="*/ 914400 w 914400"/>
                    <a:gd name="connsiteY6" fmla="*/ 914400 h 914400"/>
                    <a:gd name="connsiteX7" fmla="*/ 0 w 914400"/>
                    <a:gd name="connsiteY7"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 h="914400">
                      <a:moveTo>
                        <a:pt x="61913" y="61913"/>
                      </a:moveTo>
                      <a:lnTo>
                        <a:pt x="61913" y="852488"/>
                      </a:lnTo>
                      <a:lnTo>
                        <a:pt x="852488" y="852488"/>
                      </a:lnTo>
                      <a:lnTo>
                        <a:pt x="852488" y="61913"/>
                      </a:lnTo>
                      <a:close/>
                      <a:moveTo>
                        <a:pt x="0" y="0"/>
                      </a:moveTo>
                      <a:lnTo>
                        <a:pt x="914400" y="0"/>
                      </a:lnTo>
                      <a:lnTo>
                        <a:pt x="914400" y="914400"/>
                      </a:lnTo>
                      <a:lnTo>
                        <a:pt x="0" y="91440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608" name="Freeform 607"/>
                <p:cNvSpPr/>
                <p:nvPr/>
              </p:nvSpPr>
              <p:spPr bwMode="auto">
                <a:xfrm>
                  <a:off x="8007488" y="3292650"/>
                  <a:ext cx="96013" cy="96013"/>
                </a:xfrm>
                <a:custGeom>
                  <a:avLst/>
                  <a:gdLst>
                    <a:gd name="connsiteX0" fmla="*/ 457200 w 914400"/>
                    <a:gd name="connsiteY0" fmla="*/ 45244 h 914400"/>
                    <a:gd name="connsiteX1" fmla="*/ 45244 w 914400"/>
                    <a:gd name="connsiteY1" fmla="*/ 457200 h 914400"/>
                    <a:gd name="connsiteX2" fmla="*/ 457200 w 914400"/>
                    <a:gd name="connsiteY2" fmla="*/ 869156 h 914400"/>
                    <a:gd name="connsiteX3" fmla="*/ 869156 w 914400"/>
                    <a:gd name="connsiteY3" fmla="*/ 457200 h 914400"/>
                    <a:gd name="connsiteX4" fmla="*/ 457200 w 914400"/>
                    <a:gd name="connsiteY4" fmla="*/ 45244 h 914400"/>
                    <a:gd name="connsiteX5" fmla="*/ 457200 w 914400"/>
                    <a:gd name="connsiteY5" fmla="*/ 0 h 914400"/>
                    <a:gd name="connsiteX6" fmla="*/ 914400 w 914400"/>
                    <a:gd name="connsiteY6" fmla="*/ 457200 h 914400"/>
                    <a:gd name="connsiteX7" fmla="*/ 457200 w 914400"/>
                    <a:gd name="connsiteY7" fmla="*/ 914400 h 914400"/>
                    <a:gd name="connsiteX8" fmla="*/ 0 w 914400"/>
                    <a:gd name="connsiteY8" fmla="*/ 457200 h 914400"/>
                    <a:gd name="connsiteX9" fmla="*/ 457200 w 914400"/>
                    <a:gd name="connsiteY9"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 h="914400">
                      <a:moveTo>
                        <a:pt x="457200" y="45244"/>
                      </a:moveTo>
                      <a:cubicBezTo>
                        <a:pt x="229683" y="45244"/>
                        <a:pt x="45244" y="229683"/>
                        <a:pt x="45244" y="457200"/>
                      </a:cubicBezTo>
                      <a:cubicBezTo>
                        <a:pt x="45244" y="684717"/>
                        <a:pt x="229683" y="869156"/>
                        <a:pt x="457200" y="869156"/>
                      </a:cubicBezTo>
                      <a:cubicBezTo>
                        <a:pt x="684717" y="869156"/>
                        <a:pt x="869156" y="684717"/>
                        <a:pt x="869156" y="457200"/>
                      </a:cubicBezTo>
                      <a:cubicBezTo>
                        <a:pt x="869156" y="229683"/>
                        <a:pt x="684717" y="45244"/>
                        <a:pt x="457200" y="45244"/>
                      </a:cubicBezTo>
                      <a:close/>
                      <a:moveTo>
                        <a:pt x="457200" y="0"/>
                      </a:moveTo>
                      <a:cubicBezTo>
                        <a:pt x="709705" y="0"/>
                        <a:pt x="914400" y="204695"/>
                        <a:pt x="914400" y="457200"/>
                      </a:cubicBezTo>
                      <a:cubicBezTo>
                        <a:pt x="914400" y="709705"/>
                        <a:pt x="709705" y="914400"/>
                        <a:pt x="457200" y="914400"/>
                      </a:cubicBezTo>
                      <a:cubicBezTo>
                        <a:pt x="204695" y="914400"/>
                        <a:pt x="0" y="709705"/>
                        <a:pt x="0" y="457200"/>
                      </a:cubicBezTo>
                      <a:cubicBezTo>
                        <a:pt x="0" y="204695"/>
                        <a:pt x="204695" y="0"/>
                        <a:pt x="457200" y="0"/>
                      </a:cubicBez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609" name="Freeform 608"/>
                <p:cNvSpPr/>
                <p:nvPr/>
              </p:nvSpPr>
              <p:spPr bwMode="auto">
                <a:xfrm rot="2897313">
                  <a:off x="8162046" y="3386372"/>
                  <a:ext cx="91927" cy="91927"/>
                </a:xfrm>
                <a:custGeom>
                  <a:avLst/>
                  <a:gdLst>
                    <a:gd name="connsiteX0" fmla="*/ 61913 w 914400"/>
                    <a:gd name="connsiteY0" fmla="*/ 61913 h 914400"/>
                    <a:gd name="connsiteX1" fmla="*/ 61913 w 914400"/>
                    <a:gd name="connsiteY1" fmla="*/ 852488 h 914400"/>
                    <a:gd name="connsiteX2" fmla="*/ 852488 w 914400"/>
                    <a:gd name="connsiteY2" fmla="*/ 852488 h 914400"/>
                    <a:gd name="connsiteX3" fmla="*/ 852488 w 914400"/>
                    <a:gd name="connsiteY3" fmla="*/ 61913 h 914400"/>
                    <a:gd name="connsiteX4" fmla="*/ 0 w 914400"/>
                    <a:gd name="connsiteY4" fmla="*/ 0 h 914400"/>
                    <a:gd name="connsiteX5" fmla="*/ 914400 w 914400"/>
                    <a:gd name="connsiteY5" fmla="*/ 0 h 914400"/>
                    <a:gd name="connsiteX6" fmla="*/ 914400 w 914400"/>
                    <a:gd name="connsiteY6" fmla="*/ 914400 h 914400"/>
                    <a:gd name="connsiteX7" fmla="*/ 0 w 914400"/>
                    <a:gd name="connsiteY7"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 h="914400">
                      <a:moveTo>
                        <a:pt x="61913" y="61913"/>
                      </a:moveTo>
                      <a:lnTo>
                        <a:pt x="61913" y="852488"/>
                      </a:lnTo>
                      <a:lnTo>
                        <a:pt x="852488" y="852488"/>
                      </a:lnTo>
                      <a:lnTo>
                        <a:pt x="852488" y="61913"/>
                      </a:lnTo>
                      <a:close/>
                      <a:moveTo>
                        <a:pt x="0" y="0"/>
                      </a:moveTo>
                      <a:lnTo>
                        <a:pt x="914400" y="0"/>
                      </a:lnTo>
                      <a:lnTo>
                        <a:pt x="914400" y="914400"/>
                      </a:lnTo>
                      <a:lnTo>
                        <a:pt x="0" y="91440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grpSp>
              <p:nvGrpSpPr>
                <p:cNvPr id="610" name="Group 609"/>
                <p:cNvGrpSpPr/>
                <p:nvPr/>
              </p:nvGrpSpPr>
              <p:grpSpPr>
                <a:xfrm>
                  <a:off x="8099516" y="3245644"/>
                  <a:ext cx="594427" cy="188119"/>
                  <a:chOff x="8099517" y="3245644"/>
                  <a:chExt cx="668721" cy="188119"/>
                </a:xfrm>
                <a:grpFill/>
              </p:grpSpPr>
              <p:cxnSp>
                <p:nvCxnSpPr>
                  <p:cNvPr id="623" name="Straight Connector 622"/>
                  <p:cNvCxnSpPr/>
                  <p:nvPr/>
                </p:nvCxnSpPr>
                <p:spPr>
                  <a:xfrm>
                    <a:off x="8099517" y="3338901"/>
                    <a:ext cx="623002" cy="0"/>
                  </a:xfrm>
                  <a:prstGeom prst="line">
                    <a:avLst/>
                  </a:prstGeom>
                  <a:grpFill/>
                  <a:ln w="3175">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24" name="Freeform 623"/>
                  <p:cNvSpPr/>
                  <p:nvPr/>
                </p:nvSpPr>
                <p:spPr bwMode="auto">
                  <a:xfrm>
                    <a:off x="8279607" y="3245644"/>
                    <a:ext cx="442912" cy="52387"/>
                  </a:xfrm>
                  <a:custGeom>
                    <a:avLst/>
                    <a:gdLst>
                      <a:gd name="connsiteX0" fmla="*/ 0 w 521494"/>
                      <a:gd name="connsiteY0" fmla="*/ 0 h 76200"/>
                      <a:gd name="connsiteX1" fmla="*/ 285750 w 521494"/>
                      <a:gd name="connsiteY1" fmla="*/ 0 h 76200"/>
                      <a:gd name="connsiteX2" fmla="*/ 285750 w 521494"/>
                      <a:gd name="connsiteY2" fmla="*/ 76200 h 76200"/>
                      <a:gd name="connsiteX3" fmla="*/ 521494 w 521494"/>
                      <a:gd name="connsiteY3" fmla="*/ 76200 h 76200"/>
                    </a:gdLst>
                    <a:ahLst/>
                    <a:cxnLst>
                      <a:cxn ang="0">
                        <a:pos x="connsiteX0" y="connsiteY0"/>
                      </a:cxn>
                      <a:cxn ang="0">
                        <a:pos x="connsiteX1" y="connsiteY1"/>
                      </a:cxn>
                      <a:cxn ang="0">
                        <a:pos x="connsiteX2" y="connsiteY2"/>
                      </a:cxn>
                      <a:cxn ang="0">
                        <a:pos x="connsiteX3" y="connsiteY3"/>
                      </a:cxn>
                    </a:cxnLst>
                    <a:rect l="l" t="t" r="r" b="b"/>
                    <a:pathLst>
                      <a:path w="521494" h="76200">
                        <a:moveTo>
                          <a:pt x="0" y="0"/>
                        </a:moveTo>
                        <a:lnTo>
                          <a:pt x="285750" y="0"/>
                        </a:lnTo>
                        <a:lnTo>
                          <a:pt x="285750" y="76200"/>
                        </a:lnTo>
                        <a:lnTo>
                          <a:pt x="521494" y="76200"/>
                        </a:lnTo>
                      </a:path>
                    </a:pathLst>
                  </a:custGeom>
                  <a:noFill/>
                  <a:ln w="3175">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24">
                      <a:defRPr/>
                    </a:pPr>
                    <a:endParaRPr lang="en-US" sz="1800" kern="0">
                      <a:solidFill>
                        <a:schemeClr val="accent2">
                          <a:lumMod val="75000"/>
                        </a:schemeClr>
                      </a:solidFill>
                    </a:endParaRPr>
                  </a:p>
                </p:txBody>
              </p:sp>
              <p:sp>
                <p:nvSpPr>
                  <p:cNvPr id="625" name="Freeform 624"/>
                  <p:cNvSpPr/>
                  <p:nvPr/>
                </p:nvSpPr>
                <p:spPr bwMode="auto">
                  <a:xfrm flipV="1">
                    <a:off x="8279607" y="3388044"/>
                    <a:ext cx="442912" cy="45719"/>
                  </a:xfrm>
                  <a:custGeom>
                    <a:avLst/>
                    <a:gdLst>
                      <a:gd name="connsiteX0" fmla="*/ 0 w 521494"/>
                      <a:gd name="connsiteY0" fmla="*/ 0 h 76200"/>
                      <a:gd name="connsiteX1" fmla="*/ 285750 w 521494"/>
                      <a:gd name="connsiteY1" fmla="*/ 0 h 76200"/>
                      <a:gd name="connsiteX2" fmla="*/ 285750 w 521494"/>
                      <a:gd name="connsiteY2" fmla="*/ 76200 h 76200"/>
                      <a:gd name="connsiteX3" fmla="*/ 521494 w 521494"/>
                      <a:gd name="connsiteY3" fmla="*/ 76200 h 76200"/>
                    </a:gdLst>
                    <a:ahLst/>
                    <a:cxnLst>
                      <a:cxn ang="0">
                        <a:pos x="connsiteX0" y="connsiteY0"/>
                      </a:cxn>
                      <a:cxn ang="0">
                        <a:pos x="connsiteX1" y="connsiteY1"/>
                      </a:cxn>
                      <a:cxn ang="0">
                        <a:pos x="connsiteX2" y="connsiteY2"/>
                      </a:cxn>
                      <a:cxn ang="0">
                        <a:pos x="connsiteX3" y="connsiteY3"/>
                      </a:cxn>
                    </a:cxnLst>
                    <a:rect l="l" t="t" r="r" b="b"/>
                    <a:pathLst>
                      <a:path w="521494" h="76200">
                        <a:moveTo>
                          <a:pt x="0" y="0"/>
                        </a:moveTo>
                        <a:lnTo>
                          <a:pt x="285750" y="0"/>
                        </a:lnTo>
                        <a:lnTo>
                          <a:pt x="285750" y="76200"/>
                        </a:lnTo>
                        <a:lnTo>
                          <a:pt x="521494" y="76200"/>
                        </a:lnTo>
                      </a:path>
                    </a:pathLst>
                  </a:custGeom>
                  <a:noFill/>
                  <a:ln w="3175">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24">
                      <a:defRPr/>
                    </a:pPr>
                    <a:endParaRPr lang="en-US" sz="1800" kern="0">
                      <a:solidFill>
                        <a:schemeClr val="accent2">
                          <a:lumMod val="75000"/>
                        </a:schemeClr>
                      </a:solidFill>
                    </a:endParaRPr>
                  </a:p>
                </p:txBody>
              </p:sp>
              <p:sp>
                <p:nvSpPr>
                  <p:cNvPr id="626" name="Isosceles Triangle 625"/>
                  <p:cNvSpPr/>
                  <p:nvPr/>
                </p:nvSpPr>
                <p:spPr bwMode="auto">
                  <a:xfrm rot="5400000">
                    <a:off x="8722519" y="3271470"/>
                    <a:ext cx="45719" cy="45719"/>
                  </a:xfrm>
                  <a:prstGeom prst="triangl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627" name="Isosceles Triangle 626"/>
                  <p:cNvSpPr/>
                  <p:nvPr/>
                </p:nvSpPr>
                <p:spPr bwMode="auto">
                  <a:xfrm rot="5400000">
                    <a:off x="8722519" y="3319095"/>
                    <a:ext cx="45719" cy="45719"/>
                  </a:xfrm>
                  <a:prstGeom prst="triangl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628" name="Isosceles Triangle 627"/>
                  <p:cNvSpPr/>
                  <p:nvPr/>
                </p:nvSpPr>
                <p:spPr bwMode="auto">
                  <a:xfrm rot="5400000">
                    <a:off x="8722519" y="3366720"/>
                    <a:ext cx="45719" cy="45719"/>
                  </a:xfrm>
                  <a:prstGeom prst="triangl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grpSp>
            <p:grpSp>
              <p:nvGrpSpPr>
                <p:cNvPr id="611" name="Group 610"/>
                <p:cNvGrpSpPr/>
                <p:nvPr/>
              </p:nvGrpSpPr>
              <p:grpSpPr>
                <a:xfrm>
                  <a:off x="8705850" y="3246154"/>
                  <a:ext cx="188119" cy="181932"/>
                  <a:chOff x="6107906" y="3893854"/>
                  <a:chExt cx="260177" cy="181932"/>
                </a:xfrm>
                <a:grpFill/>
              </p:grpSpPr>
              <p:sp>
                <p:nvSpPr>
                  <p:cNvPr id="617" name="Freeform 616"/>
                  <p:cNvSpPr/>
                  <p:nvPr/>
                </p:nvSpPr>
                <p:spPr bwMode="auto">
                  <a:xfrm>
                    <a:off x="6107906" y="3893854"/>
                    <a:ext cx="260177" cy="181932"/>
                  </a:xfrm>
                  <a:custGeom>
                    <a:avLst/>
                    <a:gdLst>
                      <a:gd name="connsiteX0" fmla="*/ 115224 w 5006109"/>
                      <a:gd name="connsiteY0" fmla="*/ 113026 h 3500582"/>
                      <a:gd name="connsiteX1" fmla="*/ 115224 w 5006109"/>
                      <a:gd name="connsiteY1" fmla="*/ 3387556 h 3500582"/>
                      <a:gd name="connsiteX2" fmla="*/ 4890886 w 5006109"/>
                      <a:gd name="connsiteY2" fmla="*/ 3387556 h 3500582"/>
                      <a:gd name="connsiteX3" fmla="*/ 4890886 w 5006109"/>
                      <a:gd name="connsiteY3" fmla="*/ 113026 h 3500582"/>
                      <a:gd name="connsiteX4" fmla="*/ 0 w 5006109"/>
                      <a:gd name="connsiteY4" fmla="*/ 0 h 3500582"/>
                      <a:gd name="connsiteX5" fmla="*/ 5006109 w 5006109"/>
                      <a:gd name="connsiteY5" fmla="*/ 0 h 3500582"/>
                      <a:gd name="connsiteX6" fmla="*/ 5006109 w 5006109"/>
                      <a:gd name="connsiteY6" fmla="*/ 3500582 h 3500582"/>
                      <a:gd name="connsiteX7" fmla="*/ 0 w 5006109"/>
                      <a:gd name="connsiteY7" fmla="*/ 3500582 h 35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109" h="3500582">
                        <a:moveTo>
                          <a:pt x="115224" y="113026"/>
                        </a:moveTo>
                        <a:lnTo>
                          <a:pt x="115224" y="3387556"/>
                        </a:lnTo>
                        <a:lnTo>
                          <a:pt x="4890886" y="3387556"/>
                        </a:lnTo>
                        <a:lnTo>
                          <a:pt x="4890886" y="113026"/>
                        </a:lnTo>
                        <a:close/>
                        <a:moveTo>
                          <a:pt x="0" y="0"/>
                        </a:moveTo>
                        <a:lnTo>
                          <a:pt x="5006109" y="0"/>
                        </a:lnTo>
                        <a:lnTo>
                          <a:pt x="5006109" y="3500582"/>
                        </a:lnTo>
                        <a:lnTo>
                          <a:pt x="0" y="35005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grpSp>
                <p:nvGrpSpPr>
                  <p:cNvPr id="618" name="Group 617"/>
                  <p:cNvGrpSpPr/>
                  <p:nvPr/>
                </p:nvGrpSpPr>
                <p:grpSpPr>
                  <a:xfrm>
                    <a:off x="6132036" y="3939103"/>
                    <a:ext cx="215584" cy="123793"/>
                    <a:chOff x="6417785" y="4091503"/>
                    <a:chExt cx="1997553" cy="1147034"/>
                  </a:xfrm>
                  <a:grpFill/>
                </p:grpSpPr>
                <p:sp>
                  <p:nvSpPr>
                    <p:cNvPr id="619" name="Freeform 618"/>
                    <p:cNvSpPr/>
                    <p:nvPr/>
                  </p:nvSpPr>
                  <p:spPr bwMode="auto">
                    <a:xfrm>
                      <a:off x="6417785" y="4091503"/>
                      <a:ext cx="1997553" cy="265972"/>
                    </a:xfrm>
                    <a:custGeom>
                      <a:avLst/>
                      <a:gdLst>
                        <a:gd name="connsiteX0" fmla="*/ 107464 w 1997553"/>
                        <a:gd name="connsiteY0" fmla="*/ 22625 h 265972"/>
                        <a:gd name="connsiteX1" fmla="*/ 107464 w 1997553"/>
                        <a:gd name="connsiteY1" fmla="*/ 23297 h 265972"/>
                        <a:gd name="connsiteX2" fmla="*/ 30641 w 1997553"/>
                        <a:gd name="connsiteY2" fmla="*/ 23297 h 265972"/>
                        <a:gd name="connsiteX3" fmla="*/ 30641 w 1997553"/>
                        <a:gd name="connsiteY3" fmla="*/ 244753 h 265972"/>
                        <a:gd name="connsiteX4" fmla="*/ 329241 w 1997553"/>
                        <a:gd name="connsiteY4" fmla="*/ 244753 h 265972"/>
                        <a:gd name="connsiteX5" fmla="*/ 329241 w 1997553"/>
                        <a:gd name="connsiteY5" fmla="*/ 243347 h 265972"/>
                        <a:gd name="connsiteX6" fmla="*/ 1673703 w 1997553"/>
                        <a:gd name="connsiteY6" fmla="*/ 243347 h 265972"/>
                        <a:gd name="connsiteX7" fmla="*/ 1673703 w 1997553"/>
                        <a:gd name="connsiteY7" fmla="*/ 244753 h 265972"/>
                        <a:gd name="connsiteX8" fmla="*/ 1972303 w 1997553"/>
                        <a:gd name="connsiteY8" fmla="*/ 244753 h 265972"/>
                        <a:gd name="connsiteX9" fmla="*/ 1972303 w 1997553"/>
                        <a:gd name="connsiteY9" fmla="*/ 23297 h 265972"/>
                        <a:gd name="connsiteX10" fmla="*/ 1890090 w 1997553"/>
                        <a:gd name="connsiteY10" fmla="*/ 23297 h 265972"/>
                        <a:gd name="connsiteX11" fmla="*/ 1890090 w 1997553"/>
                        <a:gd name="connsiteY11" fmla="*/ 22625 h 265972"/>
                        <a:gd name="connsiteX12" fmla="*/ 0 w 1997553"/>
                        <a:gd name="connsiteY12" fmla="*/ 0 h 265972"/>
                        <a:gd name="connsiteX13" fmla="*/ 1997553 w 1997553"/>
                        <a:gd name="connsiteY13" fmla="*/ 0 h 265972"/>
                        <a:gd name="connsiteX14" fmla="*/ 1997553 w 1997553"/>
                        <a:gd name="connsiteY14" fmla="*/ 265972 h 265972"/>
                        <a:gd name="connsiteX15" fmla="*/ 0 w 1997553"/>
                        <a:gd name="connsiteY15" fmla="*/ 265972 h 26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97553" h="265972">
                          <a:moveTo>
                            <a:pt x="107464" y="22625"/>
                          </a:moveTo>
                          <a:lnTo>
                            <a:pt x="107464" y="23297"/>
                          </a:lnTo>
                          <a:lnTo>
                            <a:pt x="30641" y="23297"/>
                          </a:lnTo>
                          <a:lnTo>
                            <a:pt x="30641" y="244753"/>
                          </a:lnTo>
                          <a:lnTo>
                            <a:pt x="329241" y="244753"/>
                          </a:lnTo>
                          <a:lnTo>
                            <a:pt x="329241" y="243347"/>
                          </a:lnTo>
                          <a:lnTo>
                            <a:pt x="1673703" y="243347"/>
                          </a:lnTo>
                          <a:lnTo>
                            <a:pt x="1673703" y="244753"/>
                          </a:lnTo>
                          <a:lnTo>
                            <a:pt x="1972303" y="244753"/>
                          </a:lnTo>
                          <a:lnTo>
                            <a:pt x="1972303" y="23297"/>
                          </a:lnTo>
                          <a:lnTo>
                            <a:pt x="1890090" y="23297"/>
                          </a:lnTo>
                          <a:lnTo>
                            <a:pt x="1890090" y="22625"/>
                          </a:lnTo>
                          <a:close/>
                          <a:moveTo>
                            <a:pt x="0" y="0"/>
                          </a:moveTo>
                          <a:lnTo>
                            <a:pt x="1997553" y="0"/>
                          </a:lnTo>
                          <a:lnTo>
                            <a:pt x="1997553" y="265972"/>
                          </a:lnTo>
                          <a:lnTo>
                            <a:pt x="0" y="26597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620" name="Freeform 619"/>
                    <p:cNvSpPr/>
                    <p:nvPr/>
                  </p:nvSpPr>
                  <p:spPr bwMode="auto">
                    <a:xfrm>
                      <a:off x="6417785" y="4386778"/>
                      <a:ext cx="1997553" cy="265972"/>
                    </a:xfrm>
                    <a:custGeom>
                      <a:avLst/>
                      <a:gdLst>
                        <a:gd name="connsiteX0" fmla="*/ 107464 w 1997553"/>
                        <a:gd name="connsiteY0" fmla="*/ 22625 h 265972"/>
                        <a:gd name="connsiteX1" fmla="*/ 107464 w 1997553"/>
                        <a:gd name="connsiteY1" fmla="*/ 23297 h 265972"/>
                        <a:gd name="connsiteX2" fmla="*/ 30641 w 1997553"/>
                        <a:gd name="connsiteY2" fmla="*/ 23297 h 265972"/>
                        <a:gd name="connsiteX3" fmla="*/ 30641 w 1997553"/>
                        <a:gd name="connsiteY3" fmla="*/ 244753 h 265972"/>
                        <a:gd name="connsiteX4" fmla="*/ 329241 w 1997553"/>
                        <a:gd name="connsiteY4" fmla="*/ 244753 h 265972"/>
                        <a:gd name="connsiteX5" fmla="*/ 329241 w 1997553"/>
                        <a:gd name="connsiteY5" fmla="*/ 243347 h 265972"/>
                        <a:gd name="connsiteX6" fmla="*/ 1673703 w 1997553"/>
                        <a:gd name="connsiteY6" fmla="*/ 243347 h 265972"/>
                        <a:gd name="connsiteX7" fmla="*/ 1673703 w 1997553"/>
                        <a:gd name="connsiteY7" fmla="*/ 244753 h 265972"/>
                        <a:gd name="connsiteX8" fmla="*/ 1972303 w 1997553"/>
                        <a:gd name="connsiteY8" fmla="*/ 244753 h 265972"/>
                        <a:gd name="connsiteX9" fmla="*/ 1972303 w 1997553"/>
                        <a:gd name="connsiteY9" fmla="*/ 23297 h 265972"/>
                        <a:gd name="connsiteX10" fmla="*/ 1890090 w 1997553"/>
                        <a:gd name="connsiteY10" fmla="*/ 23297 h 265972"/>
                        <a:gd name="connsiteX11" fmla="*/ 1890090 w 1997553"/>
                        <a:gd name="connsiteY11" fmla="*/ 22625 h 265972"/>
                        <a:gd name="connsiteX12" fmla="*/ 0 w 1997553"/>
                        <a:gd name="connsiteY12" fmla="*/ 0 h 265972"/>
                        <a:gd name="connsiteX13" fmla="*/ 1997553 w 1997553"/>
                        <a:gd name="connsiteY13" fmla="*/ 0 h 265972"/>
                        <a:gd name="connsiteX14" fmla="*/ 1997553 w 1997553"/>
                        <a:gd name="connsiteY14" fmla="*/ 265972 h 265972"/>
                        <a:gd name="connsiteX15" fmla="*/ 0 w 1997553"/>
                        <a:gd name="connsiteY15" fmla="*/ 265972 h 26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97553" h="265972">
                          <a:moveTo>
                            <a:pt x="107464" y="22625"/>
                          </a:moveTo>
                          <a:lnTo>
                            <a:pt x="107464" y="23297"/>
                          </a:lnTo>
                          <a:lnTo>
                            <a:pt x="30641" y="23297"/>
                          </a:lnTo>
                          <a:lnTo>
                            <a:pt x="30641" y="244753"/>
                          </a:lnTo>
                          <a:lnTo>
                            <a:pt x="329241" y="244753"/>
                          </a:lnTo>
                          <a:lnTo>
                            <a:pt x="329241" y="243347"/>
                          </a:lnTo>
                          <a:lnTo>
                            <a:pt x="1673703" y="243347"/>
                          </a:lnTo>
                          <a:lnTo>
                            <a:pt x="1673703" y="244753"/>
                          </a:lnTo>
                          <a:lnTo>
                            <a:pt x="1972303" y="244753"/>
                          </a:lnTo>
                          <a:lnTo>
                            <a:pt x="1972303" y="23297"/>
                          </a:lnTo>
                          <a:lnTo>
                            <a:pt x="1890090" y="23297"/>
                          </a:lnTo>
                          <a:lnTo>
                            <a:pt x="1890090" y="22625"/>
                          </a:lnTo>
                          <a:close/>
                          <a:moveTo>
                            <a:pt x="0" y="0"/>
                          </a:moveTo>
                          <a:lnTo>
                            <a:pt x="1997553" y="0"/>
                          </a:lnTo>
                          <a:lnTo>
                            <a:pt x="1997553" y="265972"/>
                          </a:lnTo>
                          <a:lnTo>
                            <a:pt x="0" y="26597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621" name="Freeform 620"/>
                    <p:cNvSpPr/>
                    <p:nvPr/>
                  </p:nvSpPr>
                  <p:spPr bwMode="auto">
                    <a:xfrm>
                      <a:off x="6417785" y="4679671"/>
                      <a:ext cx="1997553" cy="265972"/>
                    </a:xfrm>
                    <a:custGeom>
                      <a:avLst/>
                      <a:gdLst>
                        <a:gd name="connsiteX0" fmla="*/ 107464 w 1997553"/>
                        <a:gd name="connsiteY0" fmla="*/ 22625 h 265972"/>
                        <a:gd name="connsiteX1" fmla="*/ 107464 w 1997553"/>
                        <a:gd name="connsiteY1" fmla="*/ 23297 h 265972"/>
                        <a:gd name="connsiteX2" fmla="*/ 30641 w 1997553"/>
                        <a:gd name="connsiteY2" fmla="*/ 23297 h 265972"/>
                        <a:gd name="connsiteX3" fmla="*/ 30641 w 1997553"/>
                        <a:gd name="connsiteY3" fmla="*/ 244753 h 265972"/>
                        <a:gd name="connsiteX4" fmla="*/ 329241 w 1997553"/>
                        <a:gd name="connsiteY4" fmla="*/ 244753 h 265972"/>
                        <a:gd name="connsiteX5" fmla="*/ 329241 w 1997553"/>
                        <a:gd name="connsiteY5" fmla="*/ 243347 h 265972"/>
                        <a:gd name="connsiteX6" fmla="*/ 1673703 w 1997553"/>
                        <a:gd name="connsiteY6" fmla="*/ 243347 h 265972"/>
                        <a:gd name="connsiteX7" fmla="*/ 1673703 w 1997553"/>
                        <a:gd name="connsiteY7" fmla="*/ 244753 h 265972"/>
                        <a:gd name="connsiteX8" fmla="*/ 1972303 w 1997553"/>
                        <a:gd name="connsiteY8" fmla="*/ 244753 h 265972"/>
                        <a:gd name="connsiteX9" fmla="*/ 1972303 w 1997553"/>
                        <a:gd name="connsiteY9" fmla="*/ 23297 h 265972"/>
                        <a:gd name="connsiteX10" fmla="*/ 1890090 w 1997553"/>
                        <a:gd name="connsiteY10" fmla="*/ 23297 h 265972"/>
                        <a:gd name="connsiteX11" fmla="*/ 1890090 w 1997553"/>
                        <a:gd name="connsiteY11" fmla="*/ 22625 h 265972"/>
                        <a:gd name="connsiteX12" fmla="*/ 0 w 1997553"/>
                        <a:gd name="connsiteY12" fmla="*/ 0 h 265972"/>
                        <a:gd name="connsiteX13" fmla="*/ 1997553 w 1997553"/>
                        <a:gd name="connsiteY13" fmla="*/ 0 h 265972"/>
                        <a:gd name="connsiteX14" fmla="*/ 1997553 w 1997553"/>
                        <a:gd name="connsiteY14" fmla="*/ 265972 h 265972"/>
                        <a:gd name="connsiteX15" fmla="*/ 0 w 1997553"/>
                        <a:gd name="connsiteY15" fmla="*/ 265972 h 26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97553" h="265972">
                          <a:moveTo>
                            <a:pt x="107464" y="22625"/>
                          </a:moveTo>
                          <a:lnTo>
                            <a:pt x="107464" y="23297"/>
                          </a:lnTo>
                          <a:lnTo>
                            <a:pt x="30641" y="23297"/>
                          </a:lnTo>
                          <a:lnTo>
                            <a:pt x="30641" y="244753"/>
                          </a:lnTo>
                          <a:lnTo>
                            <a:pt x="329241" y="244753"/>
                          </a:lnTo>
                          <a:lnTo>
                            <a:pt x="329241" y="243347"/>
                          </a:lnTo>
                          <a:lnTo>
                            <a:pt x="1673703" y="243347"/>
                          </a:lnTo>
                          <a:lnTo>
                            <a:pt x="1673703" y="244753"/>
                          </a:lnTo>
                          <a:lnTo>
                            <a:pt x="1972303" y="244753"/>
                          </a:lnTo>
                          <a:lnTo>
                            <a:pt x="1972303" y="23297"/>
                          </a:lnTo>
                          <a:lnTo>
                            <a:pt x="1890090" y="23297"/>
                          </a:lnTo>
                          <a:lnTo>
                            <a:pt x="1890090" y="22625"/>
                          </a:lnTo>
                          <a:close/>
                          <a:moveTo>
                            <a:pt x="0" y="0"/>
                          </a:moveTo>
                          <a:lnTo>
                            <a:pt x="1997553" y="0"/>
                          </a:lnTo>
                          <a:lnTo>
                            <a:pt x="1997553" y="265972"/>
                          </a:lnTo>
                          <a:lnTo>
                            <a:pt x="0" y="26597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622" name="Freeform 621"/>
                    <p:cNvSpPr/>
                    <p:nvPr/>
                  </p:nvSpPr>
                  <p:spPr bwMode="auto">
                    <a:xfrm>
                      <a:off x="6417785" y="4972565"/>
                      <a:ext cx="1997553" cy="265972"/>
                    </a:xfrm>
                    <a:custGeom>
                      <a:avLst/>
                      <a:gdLst>
                        <a:gd name="connsiteX0" fmla="*/ 107464 w 1997553"/>
                        <a:gd name="connsiteY0" fmla="*/ 22625 h 265972"/>
                        <a:gd name="connsiteX1" fmla="*/ 107464 w 1997553"/>
                        <a:gd name="connsiteY1" fmla="*/ 23297 h 265972"/>
                        <a:gd name="connsiteX2" fmla="*/ 30641 w 1997553"/>
                        <a:gd name="connsiteY2" fmla="*/ 23297 h 265972"/>
                        <a:gd name="connsiteX3" fmla="*/ 30641 w 1997553"/>
                        <a:gd name="connsiteY3" fmla="*/ 244753 h 265972"/>
                        <a:gd name="connsiteX4" fmla="*/ 329241 w 1997553"/>
                        <a:gd name="connsiteY4" fmla="*/ 244753 h 265972"/>
                        <a:gd name="connsiteX5" fmla="*/ 329241 w 1997553"/>
                        <a:gd name="connsiteY5" fmla="*/ 243347 h 265972"/>
                        <a:gd name="connsiteX6" fmla="*/ 1673703 w 1997553"/>
                        <a:gd name="connsiteY6" fmla="*/ 243347 h 265972"/>
                        <a:gd name="connsiteX7" fmla="*/ 1673703 w 1997553"/>
                        <a:gd name="connsiteY7" fmla="*/ 244753 h 265972"/>
                        <a:gd name="connsiteX8" fmla="*/ 1972303 w 1997553"/>
                        <a:gd name="connsiteY8" fmla="*/ 244753 h 265972"/>
                        <a:gd name="connsiteX9" fmla="*/ 1972303 w 1997553"/>
                        <a:gd name="connsiteY9" fmla="*/ 23297 h 265972"/>
                        <a:gd name="connsiteX10" fmla="*/ 1890090 w 1997553"/>
                        <a:gd name="connsiteY10" fmla="*/ 23297 h 265972"/>
                        <a:gd name="connsiteX11" fmla="*/ 1890090 w 1997553"/>
                        <a:gd name="connsiteY11" fmla="*/ 22625 h 265972"/>
                        <a:gd name="connsiteX12" fmla="*/ 0 w 1997553"/>
                        <a:gd name="connsiteY12" fmla="*/ 0 h 265972"/>
                        <a:gd name="connsiteX13" fmla="*/ 1997553 w 1997553"/>
                        <a:gd name="connsiteY13" fmla="*/ 0 h 265972"/>
                        <a:gd name="connsiteX14" fmla="*/ 1997553 w 1997553"/>
                        <a:gd name="connsiteY14" fmla="*/ 265972 h 265972"/>
                        <a:gd name="connsiteX15" fmla="*/ 0 w 1997553"/>
                        <a:gd name="connsiteY15" fmla="*/ 265972 h 26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97553" h="265972">
                          <a:moveTo>
                            <a:pt x="107464" y="22625"/>
                          </a:moveTo>
                          <a:lnTo>
                            <a:pt x="107464" y="23297"/>
                          </a:lnTo>
                          <a:lnTo>
                            <a:pt x="30641" y="23297"/>
                          </a:lnTo>
                          <a:lnTo>
                            <a:pt x="30641" y="244753"/>
                          </a:lnTo>
                          <a:lnTo>
                            <a:pt x="329241" y="244753"/>
                          </a:lnTo>
                          <a:lnTo>
                            <a:pt x="329241" y="243347"/>
                          </a:lnTo>
                          <a:lnTo>
                            <a:pt x="1673703" y="243347"/>
                          </a:lnTo>
                          <a:lnTo>
                            <a:pt x="1673703" y="244753"/>
                          </a:lnTo>
                          <a:lnTo>
                            <a:pt x="1972303" y="244753"/>
                          </a:lnTo>
                          <a:lnTo>
                            <a:pt x="1972303" y="23297"/>
                          </a:lnTo>
                          <a:lnTo>
                            <a:pt x="1890090" y="23297"/>
                          </a:lnTo>
                          <a:lnTo>
                            <a:pt x="1890090" y="22625"/>
                          </a:lnTo>
                          <a:close/>
                          <a:moveTo>
                            <a:pt x="0" y="0"/>
                          </a:moveTo>
                          <a:lnTo>
                            <a:pt x="1997553" y="0"/>
                          </a:lnTo>
                          <a:lnTo>
                            <a:pt x="1997553" y="265972"/>
                          </a:lnTo>
                          <a:lnTo>
                            <a:pt x="0" y="26597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grpSp>
            </p:grpSp>
            <p:grpSp>
              <p:nvGrpSpPr>
                <p:cNvPr id="612" name="Group 611"/>
                <p:cNvGrpSpPr/>
                <p:nvPr/>
              </p:nvGrpSpPr>
              <p:grpSpPr>
                <a:xfrm>
                  <a:off x="8942871" y="3419465"/>
                  <a:ext cx="129692" cy="129569"/>
                  <a:chOff x="4432300" y="1766888"/>
                  <a:chExt cx="3324225" cy="3321050"/>
                </a:xfrm>
                <a:grpFill/>
              </p:grpSpPr>
              <p:sp>
                <p:nvSpPr>
                  <p:cNvPr id="615" name="Freeform 614"/>
                  <p:cNvSpPr>
                    <a:spLocks/>
                  </p:cNvSpPr>
                  <p:nvPr/>
                </p:nvSpPr>
                <p:spPr bwMode="auto">
                  <a:xfrm>
                    <a:off x="4432300" y="2167270"/>
                    <a:ext cx="2257425" cy="2920668"/>
                  </a:xfrm>
                  <a:custGeom>
                    <a:avLst/>
                    <a:gdLst>
                      <a:gd name="connsiteX0" fmla="*/ 194437 w 2257425"/>
                      <a:gd name="connsiteY0" fmla="*/ 122771 h 2920668"/>
                      <a:gd name="connsiteX1" fmla="*/ 121523 w 2257425"/>
                      <a:gd name="connsiteY1" fmla="*/ 195680 h 2920668"/>
                      <a:gd name="connsiteX2" fmla="*/ 121523 w 2257425"/>
                      <a:gd name="connsiteY2" fmla="*/ 2726243 h 2920668"/>
                      <a:gd name="connsiteX3" fmla="*/ 194437 w 2257425"/>
                      <a:gd name="connsiteY3" fmla="*/ 2799152 h 2920668"/>
                      <a:gd name="connsiteX4" fmla="*/ 2059814 w 2257425"/>
                      <a:gd name="connsiteY4" fmla="*/ 2799152 h 2920668"/>
                      <a:gd name="connsiteX5" fmla="*/ 2132727 w 2257425"/>
                      <a:gd name="connsiteY5" fmla="*/ 2726243 h 2920668"/>
                      <a:gd name="connsiteX6" fmla="*/ 2132727 w 2257425"/>
                      <a:gd name="connsiteY6" fmla="*/ 1078413 h 2920668"/>
                      <a:gd name="connsiteX7" fmla="*/ 2132727 w 2257425"/>
                      <a:gd name="connsiteY7" fmla="*/ 1054761 h 2920668"/>
                      <a:gd name="connsiteX8" fmla="*/ 2129823 w 2257425"/>
                      <a:gd name="connsiteY8" fmla="*/ 1055355 h 2920668"/>
                      <a:gd name="connsiteX9" fmla="*/ 2126785 w 2257425"/>
                      <a:gd name="connsiteY9" fmla="*/ 1055355 h 2920668"/>
                      <a:gd name="connsiteX10" fmla="*/ 2123747 w 2257425"/>
                      <a:gd name="connsiteY10" fmla="*/ 1055355 h 2920668"/>
                      <a:gd name="connsiteX11" fmla="*/ 1327752 w 2257425"/>
                      <a:gd name="connsiteY11" fmla="*/ 1055355 h 2920668"/>
                      <a:gd name="connsiteX12" fmla="*/ 1200150 w 2257425"/>
                      <a:gd name="connsiteY12" fmla="*/ 927704 h 2920668"/>
                      <a:gd name="connsiteX13" fmla="*/ 1200150 w 2257425"/>
                      <a:gd name="connsiteY13" fmla="*/ 128364 h 2920668"/>
                      <a:gd name="connsiteX14" fmla="*/ 1200966 w 2257425"/>
                      <a:gd name="connsiteY14" fmla="*/ 122771 h 2920668"/>
                      <a:gd name="connsiteX15" fmla="*/ 1128166 w 2257425"/>
                      <a:gd name="connsiteY15" fmla="*/ 122771 h 2920668"/>
                      <a:gd name="connsiteX16" fmla="*/ 194437 w 2257425"/>
                      <a:gd name="connsiteY16" fmla="*/ 122771 h 2920668"/>
                      <a:gd name="connsiteX17" fmla="*/ 1331572 w 2257425"/>
                      <a:gd name="connsiteY17" fmla="*/ 121972 h 2920668"/>
                      <a:gd name="connsiteX18" fmla="*/ 1327638 w 2257425"/>
                      <a:gd name="connsiteY18" fmla="*/ 122771 h 2920668"/>
                      <a:gd name="connsiteX19" fmla="*/ 1324994 w 2257425"/>
                      <a:gd name="connsiteY19" fmla="*/ 122771 h 2920668"/>
                      <a:gd name="connsiteX20" fmla="*/ 1322388 w 2257425"/>
                      <a:gd name="connsiteY20" fmla="*/ 127982 h 2920668"/>
                      <a:gd name="connsiteX21" fmla="*/ 1322388 w 2257425"/>
                      <a:gd name="connsiteY21" fmla="*/ 927042 h 2920668"/>
                      <a:gd name="connsiteX22" fmla="*/ 1328466 w 2257425"/>
                      <a:gd name="connsiteY22" fmla="*/ 933118 h 2920668"/>
                      <a:gd name="connsiteX23" fmla="*/ 2130699 w 2257425"/>
                      <a:gd name="connsiteY23" fmla="*/ 933118 h 2920668"/>
                      <a:gd name="connsiteX24" fmla="*/ 2132727 w 2257425"/>
                      <a:gd name="connsiteY24" fmla="*/ 931091 h 2920668"/>
                      <a:gd name="connsiteX25" fmla="*/ 2132727 w 2257425"/>
                      <a:gd name="connsiteY25" fmla="*/ 927812 h 2920668"/>
                      <a:gd name="connsiteX26" fmla="*/ 2134009 w 2257425"/>
                      <a:gd name="connsiteY26" fmla="*/ 921508 h 2920668"/>
                      <a:gd name="connsiteX27" fmla="*/ 2133737 w 2257425"/>
                      <a:gd name="connsiteY27" fmla="*/ 920965 h 2920668"/>
                      <a:gd name="connsiteX28" fmla="*/ 2127660 w 2257425"/>
                      <a:gd name="connsiteY28" fmla="*/ 917927 h 2920668"/>
                      <a:gd name="connsiteX29" fmla="*/ 1333060 w 2257425"/>
                      <a:gd name="connsiteY29" fmla="*/ 123460 h 2920668"/>
                      <a:gd name="connsiteX30" fmla="*/ 1315932 w 2257425"/>
                      <a:gd name="connsiteY30" fmla="*/ 0 h 2920668"/>
                      <a:gd name="connsiteX31" fmla="*/ 1325803 w 2257425"/>
                      <a:gd name="connsiteY31" fmla="*/ 1255 h 2920668"/>
                      <a:gd name="connsiteX32" fmla="*/ 1327638 w 2257425"/>
                      <a:gd name="connsiteY32" fmla="*/ 1255 h 2920668"/>
                      <a:gd name="connsiteX33" fmla="*/ 1330705 w 2257425"/>
                      <a:gd name="connsiteY33" fmla="*/ 1878 h 2920668"/>
                      <a:gd name="connsiteX34" fmla="*/ 1370138 w 2257425"/>
                      <a:gd name="connsiteY34" fmla="*/ 6892 h 2920668"/>
                      <a:gd name="connsiteX35" fmla="*/ 1418897 w 2257425"/>
                      <a:gd name="connsiteY35" fmla="*/ 37184 h 2920668"/>
                      <a:gd name="connsiteX36" fmla="*/ 2205777 w 2257425"/>
                      <a:gd name="connsiteY36" fmla="*/ 827406 h 2920668"/>
                      <a:gd name="connsiteX37" fmla="*/ 2257425 w 2257425"/>
                      <a:gd name="connsiteY37" fmla="*/ 927704 h 2920668"/>
                      <a:gd name="connsiteX38" fmla="*/ 2254250 w 2257425"/>
                      <a:gd name="connsiteY38" fmla="*/ 943227 h 2920668"/>
                      <a:gd name="connsiteX39" fmla="*/ 2254250 w 2257425"/>
                      <a:gd name="connsiteY39" fmla="*/ 1091201 h 2920668"/>
                      <a:gd name="connsiteX40" fmla="*/ 2254250 w 2257425"/>
                      <a:gd name="connsiteY40" fmla="*/ 2726243 h 2920668"/>
                      <a:gd name="connsiteX41" fmla="*/ 2059814 w 2257425"/>
                      <a:gd name="connsiteY41" fmla="*/ 2920668 h 2920668"/>
                      <a:gd name="connsiteX42" fmla="*/ 194437 w 2257425"/>
                      <a:gd name="connsiteY42" fmla="*/ 2920668 h 2920668"/>
                      <a:gd name="connsiteX43" fmla="*/ 0 w 2257425"/>
                      <a:gd name="connsiteY43" fmla="*/ 2726243 h 2920668"/>
                      <a:gd name="connsiteX44" fmla="*/ 0 w 2257425"/>
                      <a:gd name="connsiteY44" fmla="*/ 195680 h 2920668"/>
                      <a:gd name="connsiteX45" fmla="*/ 194437 w 2257425"/>
                      <a:gd name="connsiteY45" fmla="*/ 1255 h 2920668"/>
                      <a:gd name="connsiteX46" fmla="*/ 1309932 w 2257425"/>
                      <a:gd name="connsiteY46" fmla="*/ 1255 h 2920668"/>
                      <a:gd name="connsiteX47" fmla="*/ 1311235 w 2257425"/>
                      <a:gd name="connsiteY47" fmla="*/ 1255 h 292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57425" h="2920668">
                        <a:moveTo>
                          <a:pt x="194437" y="122771"/>
                        </a:moveTo>
                        <a:cubicBezTo>
                          <a:pt x="154942" y="122771"/>
                          <a:pt x="121523" y="153150"/>
                          <a:pt x="121523" y="195680"/>
                        </a:cubicBezTo>
                        <a:cubicBezTo>
                          <a:pt x="121523" y="2726243"/>
                          <a:pt x="121523" y="2726243"/>
                          <a:pt x="121523" y="2726243"/>
                        </a:cubicBezTo>
                        <a:cubicBezTo>
                          <a:pt x="121523" y="2768774"/>
                          <a:pt x="154942" y="2799152"/>
                          <a:pt x="194437" y="2799152"/>
                        </a:cubicBezTo>
                        <a:cubicBezTo>
                          <a:pt x="2059814" y="2799152"/>
                          <a:pt x="2059814" y="2799152"/>
                          <a:pt x="2059814" y="2799152"/>
                        </a:cubicBezTo>
                        <a:cubicBezTo>
                          <a:pt x="2099308" y="2799152"/>
                          <a:pt x="2132727" y="2768774"/>
                          <a:pt x="2132727" y="2726243"/>
                        </a:cubicBezTo>
                        <a:cubicBezTo>
                          <a:pt x="2132727" y="1714626"/>
                          <a:pt x="2132727" y="1272043"/>
                          <a:pt x="2132727" y="1078413"/>
                        </a:cubicBezTo>
                        <a:lnTo>
                          <a:pt x="2132727" y="1054761"/>
                        </a:lnTo>
                        <a:lnTo>
                          <a:pt x="2129823" y="1055355"/>
                        </a:lnTo>
                        <a:lnTo>
                          <a:pt x="2126785" y="1055355"/>
                        </a:lnTo>
                        <a:cubicBezTo>
                          <a:pt x="2123747" y="1055355"/>
                          <a:pt x="2123747" y="1055355"/>
                          <a:pt x="2123747" y="1055355"/>
                        </a:cubicBezTo>
                        <a:cubicBezTo>
                          <a:pt x="1327752" y="1055355"/>
                          <a:pt x="1327752" y="1055355"/>
                          <a:pt x="1327752" y="1055355"/>
                        </a:cubicBezTo>
                        <a:cubicBezTo>
                          <a:pt x="1257875" y="1055355"/>
                          <a:pt x="1200150" y="997608"/>
                          <a:pt x="1200150" y="927704"/>
                        </a:cubicBezTo>
                        <a:cubicBezTo>
                          <a:pt x="1200150" y="128364"/>
                          <a:pt x="1200150" y="128364"/>
                          <a:pt x="1200150" y="128364"/>
                        </a:cubicBezTo>
                        <a:lnTo>
                          <a:pt x="1200966" y="122771"/>
                        </a:lnTo>
                        <a:lnTo>
                          <a:pt x="1128166" y="122771"/>
                        </a:lnTo>
                        <a:cubicBezTo>
                          <a:pt x="194437" y="122771"/>
                          <a:pt x="194437" y="122771"/>
                          <a:pt x="194437" y="122771"/>
                        </a:cubicBezTo>
                        <a:close/>
                        <a:moveTo>
                          <a:pt x="1331572" y="121972"/>
                        </a:moveTo>
                        <a:lnTo>
                          <a:pt x="1327638" y="122771"/>
                        </a:lnTo>
                        <a:lnTo>
                          <a:pt x="1324994" y="122771"/>
                        </a:lnTo>
                        <a:lnTo>
                          <a:pt x="1322388" y="127982"/>
                        </a:lnTo>
                        <a:cubicBezTo>
                          <a:pt x="1322388" y="927042"/>
                          <a:pt x="1322388" y="927042"/>
                          <a:pt x="1322388" y="927042"/>
                        </a:cubicBezTo>
                        <a:cubicBezTo>
                          <a:pt x="1322388" y="930080"/>
                          <a:pt x="1325427" y="933118"/>
                          <a:pt x="1328466" y="933118"/>
                        </a:cubicBezTo>
                        <a:cubicBezTo>
                          <a:pt x="2130699" y="933118"/>
                          <a:pt x="2130699" y="933118"/>
                          <a:pt x="2130699" y="933118"/>
                        </a:cubicBezTo>
                        <a:lnTo>
                          <a:pt x="2132727" y="931091"/>
                        </a:lnTo>
                        <a:lnTo>
                          <a:pt x="2132727" y="927812"/>
                        </a:lnTo>
                        <a:lnTo>
                          <a:pt x="2134009" y="921508"/>
                        </a:lnTo>
                        <a:lnTo>
                          <a:pt x="2133737" y="920965"/>
                        </a:lnTo>
                        <a:cubicBezTo>
                          <a:pt x="2127660" y="917927"/>
                          <a:pt x="2127660" y="917927"/>
                          <a:pt x="2127660" y="917927"/>
                        </a:cubicBezTo>
                        <a:cubicBezTo>
                          <a:pt x="1431025" y="221408"/>
                          <a:pt x="1343945" y="134343"/>
                          <a:pt x="1333060" y="123460"/>
                        </a:cubicBezTo>
                        <a:close/>
                        <a:moveTo>
                          <a:pt x="1315932" y="0"/>
                        </a:moveTo>
                        <a:lnTo>
                          <a:pt x="1325803" y="1255"/>
                        </a:lnTo>
                        <a:lnTo>
                          <a:pt x="1327638" y="1255"/>
                        </a:lnTo>
                        <a:lnTo>
                          <a:pt x="1330705" y="1878"/>
                        </a:lnTo>
                        <a:lnTo>
                          <a:pt x="1370138" y="6892"/>
                        </a:lnTo>
                        <a:cubicBezTo>
                          <a:pt x="1387566" y="13249"/>
                          <a:pt x="1404086" y="23507"/>
                          <a:pt x="1418897" y="37184"/>
                        </a:cubicBezTo>
                        <a:cubicBezTo>
                          <a:pt x="2205777" y="827406"/>
                          <a:pt x="2205777" y="827406"/>
                          <a:pt x="2205777" y="827406"/>
                        </a:cubicBezTo>
                        <a:cubicBezTo>
                          <a:pt x="2239196" y="851721"/>
                          <a:pt x="2257425" y="888193"/>
                          <a:pt x="2257425" y="927704"/>
                        </a:cubicBezTo>
                        <a:lnTo>
                          <a:pt x="2254250" y="943227"/>
                        </a:lnTo>
                        <a:lnTo>
                          <a:pt x="2254250" y="1091201"/>
                        </a:lnTo>
                        <a:cubicBezTo>
                          <a:pt x="2254250" y="2726243"/>
                          <a:pt x="2254250" y="2726243"/>
                          <a:pt x="2254250" y="2726243"/>
                        </a:cubicBezTo>
                        <a:cubicBezTo>
                          <a:pt x="2254250" y="2835607"/>
                          <a:pt x="2166146" y="2920668"/>
                          <a:pt x="2059814" y="2920668"/>
                        </a:cubicBezTo>
                        <a:cubicBezTo>
                          <a:pt x="194437" y="2920668"/>
                          <a:pt x="194437" y="2920668"/>
                          <a:pt x="194437" y="2920668"/>
                        </a:cubicBezTo>
                        <a:cubicBezTo>
                          <a:pt x="88104" y="2920668"/>
                          <a:pt x="0" y="2835607"/>
                          <a:pt x="0" y="2726243"/>
                        </a:cubicBezTo>
                        <a:cubicBezTo>
                          <a:pt x="0" y="195680"/>
                          <a:pt x="0" y="195680"/>
                          <a:pt x="0" y="195680"/>
                        </a:cubicBezTo>
                        <a:cubicBezTo>
                          <a:pt x="0" y="86316"/>
                          <a:pt x="88104" y="1255"/>
                          <a:pt x="194437" y="1255"/>
                        </a:cubicBezTo>
                        <a:cubicBezTo>
                          <a:pt x="1044338" y="1255"/>
                          <a:pt x="1256813" y="1255"/>
                          <a:pt x="1309932" y="1255"/>
                        </a:cubicBezTo>
                        <a:lnTo>
                          <a:pt x="1311235" y="1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noAutofit/>
                  </a:bodyPr>
                  <a:lstStyle/>
                  <a:p>
                    <a:pPr defTabSz="914224">
                      <a:defRPr/>
                    </a:pPr>
                    <a:endParaRPr lang="en-US" sz="1800" kern="0">
                      <a:solidFill>
                        <a:schemeClr val="accent2">
                          <a:lumMod val="75000"/>
                        </a:schemeClr>
                      </a:solidFill>
                    </a:endParaRPr>
                  </a:p>
                </p:txBody>
              </p:sp>
              <p:sp>
                <p:nvSpPr>
                  <p:cNvPr id="616" name="Freeform 615"/>
                  <p:cNvSpPr>
                    <a:spLocks/>
                  </p:cNvSpPr>
                  <p:nvPr/>
                </p:nvSpPr>
                <p:spPr bwMode="auto">
                  <a:xfrm>
                    <a:off x="5499100" y="1766888"/>
                    <a:ext cx="2257425" cy="2922588"/>
                  </a:xfrm>
                  <a:custGeom>
                    <a:avLst/>
                    <a:gdLst>
                      <a:gd name="connsiteX0" fmla="*/ 1323839 w 2257425"/>
                      <a:gd name="connsiteY0" fmla="*/ 122238 h 2922588"/>
                      <a:gd name="connsiteX1" fmla="*/ 1320800 w 2257425"/>
                      <a:gd name="connsiteY1" fmla="*/ 128315 h 2922588"/>
                      <a:gd name="connsiteX2" fmla="*/ 1320800 w 2257425"/>
                      <a:gd name="connsiteY2" fmla="*/ 927375 h 2922588"/>
                      <a:gd name="connsiteX3" fmla="*/ 1326878 w 2257425"/>
                      <a:gd name="connsiteY3" fmla="*/ 933451 h 2922588"/>
                      <a:gd name="connsiteX4" fmla="*/ 2129111 w 2257425"/>
                      <a:gd name="connsiteY4" fmla="*/ 933451 h 2922588"/>
                      <a:gd name="connsiteX5" fmla="*/ 2132699 w 2257425"/>
                      <a:gd name="connsiteY5" fmla="*/ 929864 h 2922588"/>
                      <a:gd name="connsiteX6" fmla="*/ 2132699 w 2257425"/>
                      <a:gd name="connsiteY6" fmla="*/ 927508 h 2922588"/>
                      <a:gd name="connsiteX7" fmla="*/ 2133142 w 2257425"/>
                      <a:gd name="connsiteY7" fmla="*/ 925329 h 2922588"/>
                      <a:gd name="connsiteX8" fmla="*/ 2132149 w 2257425"/>
                      <a:gd name="connsiteY8" fmla="*/ 924336 h 2922588"/>
                      <a:gd name="connsiteX9" fmla="*/ 2126072 w 2257425"/>
                      <a:gd name="connsiteY9" fmla="*/ 921298 h 2922588"/>
                      <a:gd name="connsiteX10" fmla="*/ 1329917 w 2257425"/>
                      <a:gd name="connsiteY10" fmla="*/ 125276 h 2922588"/>
                      <a:gd name="connsiteX11" fmla="*/ 1326878 w 2257425"/>
                      <a:gd name="connsiteY11" fmla="*/ 122238 h 2922588"/>
                      <a:gd name="connsiteX12" fmla="*/ 1323839 w 2257425"/>
                      <a:gd name="connsiteY12" fmla="*/ 122238 h 2922588"/>
                      <a:gd name="connsiteX13" fmla="*/ 194307 w 2257425"/>
                      <a:gd name="connsiteY13" fmla="*/ 0 h 2922588"/>
                      <a:gd name="connsiteX14" fmla="*/ 1326754 w 2257425"/>
                      <a:gd name="connsiteY14" fmla="*/ 0 h 2922588"/>
                      <a:gd name="connsiteX15" fmla="*/ 1342448 w 2257425"/>
                      <a:gd name="connsiteY15" fmla="*/ 3196 h 2922588"/>
                      <a:gd name="connsiteX16" fmla="*/ 1371473 w 2257425"/>
                      <a:gd name="connsiteY16" fmla="*/ 6572 h 2922588"/>
                      <a:gd name="connsiteX17" fmla="*/ 1418897 w 2257425"/>
                      <a:gd name="connsiteY17" fmla="*/ 36059 h 2922588"/>
                      <a:gd name="connsiteX18" fmla="*/ 2208815 w 2257425"/>
                      <a:gd name="connsiteY18" fmla="*/ 826181 h 2922588"/>
                      <a:gd name="connsiteX19" fmla="*/ 2257425 w 2257425"/>
                      <a:gd name="connsiteY19" fmla="*/ 926465 h 2922588"/>
                      <a:gd name="connsiteX20" fmla="*/ 2254250 w 2257425"/>
                      <a:gd name="connsiteY20" fmla="*/ 942060 h 2922588"/>
                      <a:gd name="connsiteX21" fmla="*/ 2254250 w 2257425"/>
                      <a:gd name="connsiteY21" fmla="*/ 1091106 h 2922588"/>
                      <a:gd name="connsiteX22" fmla="*/ 2254250 w 2257425"/>
                      <a:gd name="connsiteY22" fmla="*/ 2728242 h 2922588"/>
                      <a:gd name="connsiteX23" fmla="*/ 2059768 w 2257425"/>
                      <a:gd name="connsiteY23" fmla="*/ 2922588 h 2922588"/>
                      <a:gd name="connsiteX24" fmla="*/ 1394276 w 2257425"/>
                      <a:gd name="connsiteY24" fmla="*/ 2922588 h 2922588"/>
                      <a:gd name="connsiteX25" fmla="*/ 1333500 w 2257425"/>
                      <a:gd name="connsiteY25" fmla="*/ 2861855 h 2922588"/>
                      <a:gd name="connsiteX26" fmla="*/ 1394276 w 2257425"/>
                      <a:gd name="connsiteY26" fmla="*/ 2801122 h 2922588"/>
                      <a:gd name="connsiteX27" fmla="*/ 2059768 w 2257425"/>
                      <a:gd name="connsiteY27" fmla="*/ 2801122 h 2922588"/>
                      <a:gd name="connsiteX28" fmla="*/ 2132699 w 2257425"/>
                      <a:gd name="connsiteY28" fmla="*/ 2728242 h 2922588"/>
                      <a:gd name="connsiteX29" fmla="*/ 2132699 w 2257425"/>
                      <a:gd name="connsiteY29" fmla="*/ 1078302 h 2922588"/>
                      <a:gd name="connsiteX30" fmla="*/ 2132699 w 2257425"/>
                      <a:gd name="connsiteY30" fmla="*/ 1054100 h 2922588"/>
                      <a:gd name="connsiteX31" fmla="*/ 2129823 w 2257425"/>
                      <a:gd name="connsiteY31" fmla="*/ 1054100 h 2922588"/>
                      <a:gd name="connsiteX32" fmla="*/ 2126785 w 2257425"/>
                      <a:gd name="connsiteY32" fmla="*/ 1054100 h 2922588"/>
                      <a:gd name="connsiteX33" fmla="*/ 1327752 w 2257425"/>
                      <a:gd name="connsiteY33" fmla="*/ 1054100 h 2922588"/>
                      <a:gd name="connsiteX34" fmla="*/ 1200150 w 2257425"/>
                      <a:gd name="connsiteY34" fmla="*/ 926465 h 2922588"/>
                      <a:gd name="connsiteX35" fmla="*/ 1200150 w 2257425"/>
                      <a:gd name="connsiteY35" fmla="*/ 127227 h 2922588"/>
                      <a:gd name="connsiteX36" fmla="*/ 1201811 w 2257425"/>
                      <a:gd name="connsiteY36" fmla="*/ 121709 h 2922588"/>
                      <a:gd name="connsiteX37" fmla="*/ 1127415 w 2257425"/>
                      <a:gd name="connsiteY37" fmla="*/ 121709 h 2922588"/>
                      <a:gd name="connsiteX38" fmla="*/ 194307 w 2257425"/>
                      <a:gd name="connsiteY38" fmla="*/ 121709 h 2922588"/>
                      <a:gd name="connsiteX39" fmla="*/ 121442 w 2257425"/>
                      <a:gd name="connsiteY39" fmla="*/ 161264 h 2922588"/>
                      <a:gd name="connsiteX40" fmla="*/ 121442 w 2257425"/>
                      <a:gd name="connsiteY40" fmla="*/ 194734 h 2922588"/>
                      <a:gd name="connsiteX41" fmla="*/ 60721 w 2257425"/>
                      <a:gd name="connsiteY41" fmla="*/ 255588 h 2922588"/>
                      <a:gd name="connsiteX42" fmla="*/ 0 w 2257425"/>
                      <a:gd name="connsiteY42" fmla="*/ 194734 h 2922588"/>
                      <a:gd name="connsiteX43" fmla="*/ 0 w 2257425"/>
                      <a:gd name="connsiteY43" fmla="*/ 161264 h 2922588"/>
                      <a:gd name="connsiteX44" fmla="*/ 194307 w 2257425"/>
                      <a:gd name="connsiteY44" fmla="*/ 0 h 292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257425" h="2922588">
                        <a:moveTo>
                          <a:pt x="1323839" y="122238"/>
                        </a:moveTo>
                        <a:cubicBezTo>
                          <a:pt x="1320800" y="122238"/>
                          <a:pt x="1320800" y="125276"/>
                          <a:pt x="1320800" y="128315"/>
                        </a:cubicBezTo>
                        <a:cubicBezTo>
                          <a:pt x="1320800" y="927375"/>
                          <a:pt x="1320800" y="927375"/>
                          <a:pt x="1320800" y="927375"/>
                        </a:cubicBezTo>
                        <a:cubicBezTo>
                          <a:pt x="1320800" y="930413"/>
                          <a:pt x="1323839" y="933451"/>
                          <a:pt x="1326878" y="933451"/>
                        </a:cubicBezTo>
                        <a:cubicBezTo>
                          <a:pt x="2129111" y="933451"/>
                          <a:pt x="2129111" y="933451"/>
                          <a:pt x="2129111" y="933451"/>
                        </a:cubicBezTo>
                        <a:lnTo>
                          <a:pt x="2132699" y="929864"/>
                        </a:lnTo>
                        <a:lnTo>
                          <a:pt x="2132699" y="927508"/>
                        </a:lnTo>
                        <a:lnTo>
                          <a:pt x="2133142" y="925329"/>
                        </a:lnTo>
                        <a:lnTo>
                          <a:pt x="2132149" y="924336"/>
                        </a:lnTo>
                        <a:cubicBezTo>
                          <a:pt x="2126072" y="921298"/>
                          <a:pt x="2126072" y="921298"/>
                          <a:pt x="2126072" y="921298"/>
                        </a:cubicBezTo>
                        <a:cubicBezTo>
                          <a:pt x="1329917" y="125276"/>
                          <a:pt x="1329917" y="125276"/>
                          <a:pt x="1329917" y="125276"/>
                        </a:cubicBezTo>
                        <a:cubicBezTo>
                          <a:pt x="1329917" y="122238"/>
                          <a:pt x="1326878" y="122238"/>
                          <a:pt x="1326878" y="122238"/>
                        </a:cubicBezTo>
                        <a:cubicBezTo>
                          <a:pt x="1326878" y="122238"/>
                          <a:pt x="1323839" y="122238"/>
                          <a:pt x="1323839" y="122238"/>
                        </a:cubicBezTo>
                        <a:close/>
                        <a:moveTo>
                          <a:pt x="194307" y="0"/>
                        </a:moveTo>
                        <a:cubicBezTo>
                          <a:pt x="1326754" y="0"/>
                          <a:pt x="1326754" y="0"/>
                          <a:pt x="1326754" y="0"/>
                        </a:cubicBezTo>
                        <a:lnTo>
                          <a:pt x="1342448" y="3196"/>
                        </a:lnTo>
                        <a:lnTo>
                          <a:pt x="1371473" y="6572"/>
                        </a:lnTo>
                        <a:cubicBezTo>
                          <a:pt x="1388990" y="12555"/>
                          <a:pt x="1405226" y="22384"/>
                          <a:pt x="1418897" y="36059"/>
                        </a:cubicBezTo>
                        <a:cubicBezTo>
                          <a:pt x="2208815" y="826181"/>
                          <a:pt x="2208815" y="826181"/>
                          <a:pt x="2208815" y="826181"/>
                        </a:cubicBezTo>
                        <a:cubicBezTo>
                          <a:pt x="2239196" y="850492"/>
                          <a:pt x="2257425" y="886959"/>
                          <a:pt x="2257425" y="926465"/>
                        </a:cubicBezTo>
                        <a:lnTo>
                          <a:pt x="2254250" y="942060"/>
                        </a:lnTo>
                        <a:lnTo>
                          <a:pt x="2254250" y="1091106"/>
                        </a:lnTo>
                        <a:cubicBezTo>
                          <a:pt x="2254250" y="2728242"/>
                          <a:pt x="2254250" y="2728242"/>
                          <a:pt x="2254250" y="2728242"/>
                        </a:cubicBezTo>
                        <a:cubicBezTo>
                          <a:pt x="2254250" y="2834525"/>
                          <a:pt x="2169164" y="2922588"/>
                          <a:pt x="2059768" y="2922588"/>
                        </a:cubicBezTo>
                        <a:cubicBezTo>
                          <a:pt x="1394276" y="2922588"/>
                          <a:pt x="1394276" y="2922588"/>
                          <a:pt x="1394276" y="2922588"/>
                        </a:cubicBezTo>
                        <a:cubicBezTo>
                          <a:pt x="1360849" y="2922588"/>
                          <a:pt x="1333500" y="2895258"/>
                          <a:pt x="1333500" y="2861855"/>
                        </a:cubicBezTo>
                        <a:cubicBezTo>
                          <a:pt x="1333500" y="2828452"/>
                          <a:pt x="1360849" y="2801122"/>
                          <a:pt x="1394276" y="2801122"/>
                        </a:cubicBezTo>
                        <a:cubicBezTo>
                          <a:pt x="2059768" y="2801122"/>
                          <a:pt x="2059768" y="2801122"/>
                          <a:pt x="2059768" y="2801122"/>
                        </a:cubicBezTo>
                        <a:cubicBezTo>
                          <a:pt x="2102311" y="2801122"/>
                          <a:pt x="2132699" y="2767719"/>
                          <a:pt x="2132699" y="2728242"/>
                        </a:cubicBezTo>
                        <a:cubicBezTo>
                          <a:pt x="2132699" y="1715329"/>
                          <a:pt x="2132699" y="1272180"/>
                          <a:pt x="2132699" y="1078302"/>
                        </a:cubicBezTo>
                        <a:lnTo>
                          <a:pt x="2132699" y="1054100"/>
                        </a:lnTo>
                        <a:lnTo>
                          <a:pt x="2129823" y="1054100"/>
                        </a:lnTo>
                        <a:cubicBezTo>
                          <a:pt x="2126785" y="1054100"/>
                          <a:pt x="2126785" y="1054100"/>
                          <a:pt x="2126785" y="1054100"/>
                        </a:cubicBezTo>
                        <a:cubicBezTo>
                          <a:pt x="1327752" y="1054100"/>
                          <a:pt x="1327752" y="1054100"/>
                          <a:pt x="1327752" y="1054100"/>
                        </a:cubicBezTo>
                        <a:cubicBezTo>
                          <a:pt x="1257875" y="1054100"/>
                          <a:pt x="1200150" y="996361"/>
                          <a:pt x="1200150" y="926465"/>
                        </a:cubicBezTo>
                        <a:cubicBezTo>
                          <a:pt x="1200150" y="127227"/>
                          <a:pt x="1200150" y="127227"/>
                          <a:pt x="1200150" y="127227"/>
                        </a:cubicBezTo>
                        <a:lnTo>
                          <a:pt x="1201811" y="121709"/>
                        </a:lnTo>
                        <a:lnTo>
                          <a:pt x="1127415" y="121709"/>
                        </a:lnTo>
                        <a:cubicBezTo>
                          <a:pt x="194307" y="121709"/>
                          <a:pt x="194307" y="121709"/>
                          <a:pt x="194307" y="121709"/>
                        </a:cubicBezTo>
                        <a:cubicBezTo>
                          <a:pt x="154839" y="121709"/>
                          <a:pt x="121442" y="139965"/>
                          <a:pt x="121442" y="161264"/>
                        </a:cubicBezTo>
                        <a:cubicBezTo>
                          <a:pt x="121442" y="194734"/>
                          <a:pt x="121442" y="194734"/>
                          <a:pt x="121442" y="194734"/>
                        </a:cubicBezTo>
                        <a:cubicBezTo>
                          <a:pt x="121442" y="228204"/>
                          <a:pt x="94118" y="255588"/>
                          <a:pt x="60721" y="255588"/>
                        </a:cubicBezTo>
                        <a:cubicBezTo>
                          <a:pt x="27325" y="255588"/>
                          <a:pt x="0" y="228204"/>
                          <a:pt x="0" y="194734"/>
                        </a:cubicBezTo>
                        <a:cubicBezTo>
                          <a:pt x="0" y="161264"/>
                          <a:pt x="0" y="161264"/>
                          <a:pt x="0" y="161264"/>
                        </a:cubicBezTo>
                        <a:cubicBezTo>
                          <a:pt x="0" y="69982"/>
                          <a:pt x="81974" y="0"/>
                          <a:pt x="194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noAutofit/>
                  </a:bodyPr>
                  <a:lstStyle/>
                  <a:p>
                    <a:pPr defTabSz="914224">
                      <a:defRPr/>
                    </a:pPr>
                    <a:endParaRPr lang="en-US" sz="1800" kern="0">
                      <a:solidFill>
                        <a:schemeClr val="accent2">
                          <a:lumMod val="75000"/>
                        </a:schemeClr>
                      </a:solidFill>
                    </a:endParaRPr>
                  </a:p>
                </p:txBody>
              </p:sp>
            </p:grpSp>
            <p:sp>
              <p:nvSpPr>
                <p:cNvPr id="613" name="Freeform 612"/>
                <p:cNvSpPr/>
                <p:nvPr/>
              </p:nvSpPr>
              <p:spPr bwMode="auto">
                <a:xfrm>
                  <a:off x="8888251" y="3309938"/>
                  <a:ext cx="129698" cy="103187"/>
                </a:xfrm>
                <a:custGeom>
                  <a:avLst/>
                  <a:gdLst>
                    <a:gd name="connsiteX0" fmla="*/ 0 w 521494"/>
                    <a:gd name="connsiteY0" fmla="*/ 0 h 76200"/>
                    <a:gd name="connsiteX1" fmla="*/ 285750 w 521494"/>
                    <a:gd name="connsiteY1" fmla="*/ 0 h 76200"/>
                    <a:gd name="connsiteX2" fmla="*/ 285750 w 521494"/>
                    <a:gd name="connsiteY2" fmla="*/ 76200 h 76200"/>
                    <a:gd name="connsiteX3" fmla="*/ 521494 w 521494"/>
                    <a:gd name="connsiteY3" fmla="*/ 76200 h 76200"/>
                    <a:gd name="connsiteX0" fmla="*/ 0 w 285750"/>
                    <a:gd name="connsiteY0" fmla="*/ 0 h 76200"/>
                    <a:gd name="connsiteX1" fmla="*/ 285750 w 285750"/>
                    <a:gd name="connsiteY1" fmla="*/ 0 h 76200"/>
                    <a:gd name="connsiteX2" fmla="*/ 285750 w 285750"/>
                    <a:gd name="connsiteY2" fmla="*/ 76200 h 76200"/>
                  </a:gdLst>
                  <a:ahLst/>
                  <a:cxnLst>
                    <a:cxn ang="0">
                      <a:pos x="connsiteX0" y="connsiteY0"/>
                    </a:cxn>
                    <a:cxn ang="0">
                      <a:pos x="connsiteX1" y="connsiteY1"/>
                    </a:cxn>
                    <a:cxn ang="0">
                      <a:pos x="connsiteX2" y="connsiteY2"/>
                    </a:cxn>
                  </a:cxnLst>
                  <a:rect l="l" t="t" r="r" b="b"/>
                  <a:pathLst>
                    <a:path w="285750" h="76200">
                      <a:moveTo>
                        <a:pt x="0" y="0"/>
                      </a:moveTo>
                      <a:lnTo>
                        <a:pt x="285750" y="0"/>
                      </a:lnTo>
                      <a:lnTo>
                        <a:pt x="285750" y="76200"/>
                      </a:lnTo>
                    </a:path>
                  </a:pathLst>
                </a:custGeom>
                <a:grpFill/>
                <a:ln w="317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24">
                    <a:defRPr/>
                  </a:pPr>
                  <a:endParaRPr lang="en-US" sz="1800" kern="0">
                    <a:solidFill>
                      <a:schemeClr val="accent2">
                        <a:lumMod val="75000"/>
                      </a:schemeClr>
                    </a:solidFill>
                  </a:endParaRPr>
                </a:p>
              </p:txBody>
            </p:sp>
            <p:sp>
              <p:nvSpPr>
                <p:cNvPr id="614" name="Isosceles Triangle 613"/>
                <p:cNvSpPr/>
                <p:nvPr/>
              </p:nvSpPr>
              <p:spPr bwMode="auto">
                <a:xfrm rot="10800000">
                  <a:off x="8996046" y="3376404"/>
                  <a:ext cx="45719" cy="40640"/>
                </a:xfrm>
                <a:prstGeom prst="triangl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grpSp>
          <p:cxnSp>
            <p:nvCxnSpPr>
              <p:cNvPr id="591" name="Straight Connector 590"/>
              <p:cNvCxnSpPr/>
              <p:nvPr/>
            </p:nvCxnSpPr>
            <p:spPr>
              <a:xfrm>
                <a:off x="7971476" y="3692366"/>
                <a:ext cx="1093206" cy="0"/>
              </a:xfrm>
              <a:prstGeom prst="line">
                <a:avLst/>
              </a:prstGeom>
              <a:grpFill/>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92" name="Group 591"/>
              <p:cNvGrpSpPr/>
              <p:nvPr/>
            </p:nvGrpSpPr>
            <p:grpSpPr>
              <a:xfrm>
                <a:off x="8620696" y="3720983"/>
                <a:ext cx="218503" cy="245406"/>
                <a:chOff x="3104286" y="1336108"/>
                <a:chExt cx="4649064" cy="5221480"/>
              </a:xfrm>
              <a:grpFill/>
            </p:grpSpPr>
            <p:sp>
              <p:nvSpPr>
                <p:cNvPr id="593" name="Freeform 592"/>
                <p:cNvSpPr>
                  <a:spLocks/>
                </p:cNvSpPr>
                <p:nvPr/>
              </p:nvSpPr>
              <p:spPr bwMode="auto">
                <a:xfrm>
                  <a:off x="3104286" y="1336108"/>
                  <a:ext cx="4045814" cy="5221480"/>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grpFill/>
                <a:ln>
                  <a:noFill/>
                </a:ln>
              </p:spPr>
              <p:txBody>
                <a:bodyPr vert="horz" wrap="square" lIns="0" tIns="137141" rIns="0" bIns="0" numCol="1" anchor="t" anchorCtr="0" compatLnSpc="1">
                  <a:prstTxWarp prst="textNoShape">
                    <a:avLst/>
                  </a:prstTxWarp>
                  <a:noAutofit/>
                </a:bodyPr>
                <a:lstStyle/>
                <a:p>
                  <a:pPr algn="ctr" defTabSz="914224">
                    <a:defRPr/>
                  </a:pPr>
                  <a:endParaRPr lang="en-US" sz="700" kern="0" dirty="0">
                    <a:solidFill>
                      <a:schemeClr val="accent2">
                        <a:lumMod val="75000"/>
                      </a:schemeClr>
                    </a:solidFill>
                  </a:endParaRPr>
                </a:p>
              </p:txBody>
            </p:sp>
            <p:grpSp>
              <p:nvGrpSpPr>
                <p:cNvPr id="594" name="Group 593"/>
                <p:cNvGrpSpPr/>
                <p:nvPr/>
              </p:nvGrpSpPr>
              <p:grpSpPr>
                <a:xfrm>
                  <a:off x="3248025" y="3081906"/>
                  <a:ext cx="4505325" cy="2741835"/>
                  <a:chOff x="3248025" y="3081906"/>
                  <a:chExt cx="4505325" cy="2741835"/>
                </a:xfrm>
                <a:grpFill/>
              </p:grpSpPr>
              <p:grpSp>
                <p:nvGrpSpPr>
                  <p:cNvPr id="595" name="Group 594"/>
                  <p:cNvGrpSpPr/>
                  <p:nvPr/>
                </p:nvGrpSpPr>
                <p:grpSpPr>
                  <a:xfrm>
                    <a:off x="3248025" y="3081906"/>
                    <a:ext cx="3993352" cy="2741835"/>
                    <a:chOff x="3248025" y="3081906"/>
                    <a:chExt cx="3993352" cy="2741835"/>
                  </a:xfrm>
                  <a:grpFill/>
                </p:grpSpPr>
                <p:sp>
                  <p:nvSpPr>
                    <p:cNvPr id="597" name="Rectangle 596"/>
                    <p:cNvSpPr/>
                    <p:nvPr/>
                  </p:nvSpPr>
                  <p:spPr bwMode="auto">
                    <a:xfrm>
                      <a:off x="3248025" y="4695824"/>
                      <a:ext cx="1416050"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598" name="Rectangle 597"/>
                    <p:cNvSpPr/>
                    <p:nvPr/>
                  </p:nvSpPr>
                  <p:spPr bwMode="auto">
                    <a:xfrm>
                      <a:off x="3644899" y="5003799"/>
                      <a:ext cx="2613025"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599" name="Rectangle 598"/>
                    <p:cNvSpPr/>
                    <p:nvPr/>
                  </p:nvSpPr>
                  <p:spPr bwMode="auto">
                    <a:xfrm>
                      <a:off x="3595689" y="3446461"/>
                      <a:ext cx="2662236"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600" name="Rectangle 599"/>
                    <p:cNvSpPr/>
                    <p:nvPr/>
                  </p:nvSpPr>
                  <p:spPr bwMode="auto">
                    <a:xfrm>
                      <a:off x="3591716" y="3789361"/>
                      <a:ext cx="3649661"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601" name="Rectangle 600"/>
                    <p:cNvSpPr/>
                    <p:nvPr/>
                  </p:nvSpPr>
                  <p:spPr bwMode="auto">
                    <a:xfrm rot="16200000">
                      <a:off x="3924698" y="4486669"/>
                      <a:ext cx="2521742"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602" name="Rectangle 601"/>
                    <p:cNvSpPr/>
                    <p:nvPr/>
                  </p:nvSpPr>
                  <p:spPr bwMode="auto">
                    <a:xfrm rot="16200000">
                      <a:off x="5334002" y="4225130"/>
                      <a:ext cx="1709739"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603" name="Rectangle 602"/>
                    <p:cNvSpPr/>
                    <p:nvPr/>
                  </p:nvSpPr>
                  <p:spPr bwMode="auto">
                    <a:xfrm rot="16200000">
                      <a:off x="4082259" y="5183185"/>
                      <a:ext cx="1127126"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604" name="Rectangle 603"/>
                    <p:cNvSpPr/>
                    <p:nvPr/>
                  </p:nvSpPr>
                  <p:spPr bwMode="auto">
                    <a:xfrm>
                      <a:off x="4569621" y="5670548"/>
                      <a:ext cx="692149"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605" name="Rectangle 604"/>
                    <p:cNvSpPr/>
                    <p:nvPr/>
                  </p:nvSpPr>
                  <p:spPr bwMode="auto">
                    <a:xfrm rot="18627450">
                      <a:off x="3310979" y="4132943"/>
                      <a:ext cx="2254475"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606" name="Rectangle 605"/>
                    <p:cNvSpPr/>
                    <p:nvPr/>
                  </p:nvSpPr>
                  <p:spPr bwMode="auto">
                    <a:xfrm rot="5400000">
                      <a:off x="3425426" y="3623071"/>
                      <a:ext cx="484981"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grpSp>
              <p:sp>
                <p:nvSpPr>
                  <p:cNvPr id="596" name="Isosceles Triangle 595"/>
                  <p:cNvSpPr/>
                  <p:nvPr/>
                </p:nvSpPr>
                <p:spPr bwMode="auto">
                  <a:xfrm rot="5400000">
                    <a:off x="7156450" y="3606800"/>
                    <a:ext cx="679450" cy="514350"/>
                  </a:xfrm>
                  <a:prstGeom prst="triangl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grpSp>
          </p:grpSp>
        </p:grpSp>
        <p:grpSp>
          <p:nvGrpSpPr>
            <p:cNvPr id="629" name="Group 628"/>
            <p:cNvGrpSpPr/>
            <p:nvPr/>
          </p:nvGrpSpPr>
          <p:grpSpPr>
            <a:xfrm>
              <a:off x="12826688" y="2729082"/>
              <a:ext cx="1329176" cy="1329176"/>
              <a:chOff x="9376400" y="2729082"/>
              <a:chExt cx="1329176" cy="1329176"/>
            </a:xfrm>
            <a:grpFill/>
          </p:grpSpPr>
          <p:sp>
            <p:nvSpPr>
              <p:cNvPr id="630" name="Oval 629"/>
              <p:cNvSpPr/>
              <p:nvPr/>
            </p:nvSpPr>
            <p:spPr bwMode="auto">
              <a:xfrm>
                <a:off x="9376400" y="2729082"/>
                <a:ext cx="1329176" cy="1329176"/>
              </a:xfrm>
              <a:prstGeom prst="ellipse">
                <a:avLst/>
              </a:prstGeom>
              <a:noFill/>
              <a:ln w="1905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1005697" numCol="1" rtlCol="0" anchor="t" anchorCtr="0" compatLnSpc="1">
                <a:prstTxWarp prst="textNoShape">
                  <a:avLst/>
                </a:prstTxWarp>
              </a:bodyPr>
              <a:lstStyle/>
              <a:p>
                <a:pPr algn="ctr" defTabSz="932293" fontAlgn="base">
                  <a:spcBef>
                    <a:spcPct val="0"/>
                  </a:spcBef>
                  <a:spcAft>
                    <a:spcPct val="0"/>
                  </a:spcAft>
                  <a:defRPr/>
                </a:pPr>
                <a:r>
                  <a:rPr lang="en-US" sz="1199" kern="0" dirty="0">
                    <a:solidFill>
                      <a:schemeClr val="accent2">
                        <a:lumMod val="75000"/>
                      </a:schemeClr>
                    </a:solidFill>
                  </a:rPr>
                  <a:t>PUBLISH</a:t>
                </a:r>
              </a:p>
            </p:txBody>
          </p:sp>
          <p:sp>
            <p:nvSpPr>
              <p:cNvPr id="631" name="Freeform 630"/>
              <p:cNvSpPr>
                <a:spLocks/>
              </p:cNvSpPr>
              <p:nvPr/>
            </p:nvSpPr>
            <p:spPr bwMode="auto">
              <a:xfrm>
                <a:off x="9610344" y="3142917"/>
                <a:ext cx="419729" cy="238955"/>
              </a:xfrm>
              <a:custGeom>
                <a:avLst/>
                <a:gdLst>
                  <a:gd name="connsiteX0" fmla="*/ 1624088 w 3848100"/>
                  <a:gd name="connsiteY0" fmla="*/ 122238 h 2190750"/>
                  <a:gd name="connsiteX1" fmla="*/ 861739 w 3848100"/>
                  <a:gd name="connsiteY1" fmla="*/ 624012 h 2190750"/>
                  <a:gd name="connsiteX2" fmla="*/ 816180 w 3848100"/>
                  <a:gd name="connsiteY2" fmla="*/ 769983 h 2190750"/>
                  <a:gd name="connsiteX3" fmla="*/ 755435 w 3848100"/>
                  <a:gd name="connsiteY3" fmla="*/ 812558 h 2190750"/>
                  <a:gd name="connsiteX4" fmla="*/ 749360 w 3848100"/>
                  <a:gd name="connsiteY4" fmla="*/ 812558 h 2190750"/>
                  <a:gd name="connsiteX5" fmla="*/ 120650 w 3848100"/>
                  <a:gd name="connsiteY5" fmla="*/ 1442056 h 2190750"/>
                  <a:gd name="connsiteX6" fmla="*/ 685578 w 3848100"/>
                  <a:gd name="connsiteY6" fmla="*/ 2065472 h 2190750"/>
                  <a:gd name="connsiteX7" fmla="*/ 740249 w 3848100"/>
                  <a:gd name="connsiteY7" fmla="*/ 2068513 h 2190750"/>
                  <a:gd name="connsiteX8" fmla="*/ 746323 w 3848100"/>
                  <a:gd name="connsiteY8" fmla="*/ 2068513 h 2190750"/>
                  <a:gd name="connsiteX9" fmla="*/ 3343170 w 3848100"/>
                  <a:gd name="connsiteY9" fmla="*/ 2068513 h 2190750"/>
                  <a:gd name="connsiteX10" fmla="*/ 3349244 w 3848100"/>
                  <a:gd name="connsiteY10" fmla="*/ 2068513 h 2190750"/>
                  <a:gd name="connsiteX11" fmla="*/ 3422138 w 3848100"/>
                  <a:gd name="connsiteY11" fmla="*/ 2062431 h 2190750"/>
                  <a:gd name="connsiteX12" fmla="*/ 3725863 w 3848100"/>
                  <a:gd name="connsiteY12" fmla="*/ 1685340 h 2190750"/>
                  <a:gd name="connsiteX13" fmla="*/ 3422138 w 3848100"/>
                  <a:gd name="connsiteY13" fmla="*/ 1311291 h 2190750"/>
                  <a:gd name="connsiteX14" fmla="*/ 3382654 w 3848100"/>
                  <a:gd name="connsiteY14" fmla="*/ 1308250 h 2190750"/>
                  <a:gd name="connsiteX15" fmla="*/ 3327984 w 3848100"/>
                  <a:gd name="connsiteY15" fmla="*/ 1253511 h 2190750"/>
                  <a:gd name="connsiteX16" fmla="*/ 3324946 w 3848100"/>
                  <a:gd name="connsiteY16" fmla="*/ 1207895 h 2190750"/>
                  <a:gd name="connsiteX17" fmla="*/ 2720534 w 3848100"/>
                  <a:gd name="connsiteY17" fmla="*/ 718285 h 2190750"/>
                  <a:gd name="connsiteX18" fmla="*/ 2538299 w 3848100"/>
                  <a:gd name="connsiteY18" fmla="*/ 745654 h 2190750"/>
                  <a:gd name="connsiteX19" fmla="*/ 2495778 w 3848100"/>
                  <a:gd name="connsiteY19" fmla="*/ 760860 h 2190750"/>
                  <a:gd name="connsiteX20" fmla="*/ 2447182 w 3848100"/>
                  <a:gd name="connsiteY20" fmla="*/ 760860 h 2190750"/>
                  <a:gd name="connsiteX21" fmla="*/ 2416809 w 3848100"/>
                  <a:gd name="connsiteY21" fmla="*/ 724367 h 2190750"/>
                  <a:gd name="connsiteX22" fmla="*/ 2386437 w 3848100"/>
                  <a:gd name="connsiteY22" fmla="*/ 624012 h 2190750"/>
                  <a:gd name="connsiteX23" fmla="*/ 1624088 w 3848100"/>
                  <a:gd name="connsiteY23" fmla="*/ 122238 h 2190750"/>
                  <a:gd name="connsiteX24" fmla="*/ 1624889 w 3848100"/>
                  <a:gd name="connsiteY24" fmla="*/ 0 h 2190750"/>
                  <a:gd name="connsiteX25" fmla="*/ 2499595 w 3848100"/>
                  <a:gd name="connsiteY25" fmla="*/ 581157 h 2190750"/>
                  <a:gd name="connsiteX26" fmla="*/ 2499595 w 3848100"/>
                  <a:gd name="connsiteY26" fmla="*/ 587243 h 2190750"/>
                  <a:gd name="connsiteX27" fmla="*/ 2514781 w 3848100"/>
                  <a:gd name="connsiteY27" fmla="*/ 626798 h 2190750"/>
                  <a:gd name="connsiteX28" fmla="*/ 2721308 w 3848100"/>
                  <a:gd name="connsiteY28" fmla="*/ 596371 h 2190750"/>
                  <a:gd name="connsiteX29" fmla="*/ 3444156 w 3848100"/>
                  <a:gd name="connsiteY29" fmla="*/ 1186656 h 2190750"/>
                  <a:gd name="connsiteX30" fmla="*/ 3447193 w 3848100"/>
                  <a:gd name="connsiteY30" fmla="*/ 1192742 h 2190750"/>
                  <a:gd name="connsiteX31" fmla="*/ 3848100 w 3848100"/>
                  <a:gd name="connsiteY31" fmla="*/ 1685661 h 2190750"/>
                  <a:gd name="connsiteX32" fmla="*/ 3444156 w 3848100"/>
                  <a:gd name="connsiteY32" fmla="*/ 2181622 h 2190750"/>
                  <a:gd name="connsiteX33" fmla="*/ 3438082 w 3848100"/>
                  <a:gd name="connsiteY33" fmla="*/ 2181622 h 2190750"/>
                  <a:gd name="connsiteX34" fmla="*/ 3374301 w 3848100"/>
                  <a:gd name="connsiteY34" fmla="*/ 2187707 h 2190750"/>
                  <a:gd name="connsiteX35" fmla="*/ 3356078 w 3848100"/>
                  <a:gd name="connsiteY35" fmla="*/ 2190750 h 2190750"/>
                  <a:gd name="connsiteX36" fmla="*/ 738034 w 3848100"/>
                  <a:gd name="connsiteY36" fmla="*/ 2190750 h 2190750"/>
                  <a:gd name="connsiteX37" fmla="*/ 722848 w 3848100"/>
                  <a:gd name="connsiteY37" fmla="*/ 2190750 h 2190750"/>
                  <a:gd name="connsiteX38" fmla="*/ 677290 w 3848100"/>
                  <a:gd name="connsiteY38" fmla="*/ 2187707 h 2190750"/>
                  <a:gd name="connsiteX39" fmla="*/ 674253 w 3848100"/>
                  <a:gd name="connsiteY39" fmla="*/ 2187707 h 2190750"/>
                  <a:gd name="connsiteX40" fmla="*/ 0 w 3848100"/>
                  <a:gd name="connsiteY40" fmla="*/ 1442244 h 2190750"/>
                  <a:gd name="connsiteX41" fmla="*/ 716773 w 3848100"/>
                  <a:gd name="connsiteY41" fmla="*/ 690695 h 2190750"/>
                  <a:gd name="connsiteX42" fmla="*/ 747145 w 3848100"/>
                  <a:gd name="connsiteY42" fmla="*/ 587243 h 2190750"/>
                  <a:gd name="connsiteX43" fmla="*/ 750182 w 3848100"/>
                  <a:gd name="connsiteY43" fmla="*/ 581157 h 2190750"/>
                  <a:gd name="connsiteX44" fmla="*/ 1624889 w 3848100"/>
                  <a:gd name="connsiteY44" fmla="*/ 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848100" h="2190750">
                    <a:moveTo>
                      <a:pt x="1624088" y="122238"/>
                    </a:moveTo>
                    <a:cubicBezTo>
                      <a:pt x="1293028" y="122238"/>
                      <a:pt x="992340" y="319907"/>
                      <a:pt x="861739" y="624012"/>
                    </a:cubicBezTo>
                    <a:cubicBezTo>
                      <a:pt x="816180" y="769983"/>
                      <a:pt x="816180" y="769983"/>
                      <a:pt x="816180" y="769983"/>
                    </a:cubicBezTo>
                    <a:cubicBezTo>
                      <a:pt x="810105" y="797352"/>
                      <a:pt x="782770" y="815599"/>
                      <a:pt x="755435" y="812558"/>
                    </a:cubicBezTo>
                    <a:cubicBezTo>
                      <a:pt x="749360" y="812558"/>
                      <a:pt x="749360" y="812558"/>
                      <a:pt x="749360" y="812558"/>
                    </a:cubicBezTo>
                    <a:cubicBezTo>
                      <a:pt x="403114" y="812558"/>
                      <a:pt x="120650" y="1095376"/>
                      <a:pt x="120650" y="1442056"/>
                    </a:cubicBezTo>
                    <a:cubicBezTo>
                      <a:pt x="120650" y="1764408"/>
                      <a:pt x="363630" y="2032021"/>
                      <a:pt x="685578" y="2065472"/>
                    </a:cubicBezTo>
                    <a:cubicBezTo>
                      <a:pt x="740249" y="2068513"/>
                      <a:pt x="740249" y="2068513"/>
                      <a:pt x="740249" y="2068513"/>
                    </a:cubicBezTo>
                    <a:cubicBezTo>
                      <a:pt x="740249" y="2068513"/>
                      <a:pt x="743286" y="2068513"/>
                      <a:pt x="746323" y="2068513"/>
                    </a:cubicBezTo>
                    <a:cubicBezTo>
                      <a:pt x="3343170" y="2068513"/>
                      <a:pt x="3343170" y="2068513"/>
                      <a:pt x="3343170" y="2068513"/>
                    </a:cubicBezTo>
                    <a:cubicBezTo>
                      <a:pt x="3346207" y="2068513"/>
                      <a:pt x="3346207" y="2068513"/>
                      <a:pt x="3349244" y="2068513"/>
                    </a:cubicBezTo>
                    <a:cubicBezTo>
                      <a:pt x="3422138" y="2062431"/>
                      <a:pt x="3422138" y="2062431"/>
                      <a:pt x="3422138" y="2062431"/>
                    </a:cubicBezTo>
                    <a:cubicBezTo>
                      <a:pt x="3598299" y="2022897"/>
                      <a:pt x="3725863" y="1867804"/>
                      <a:pt x="3725863" y="1685340"/>
                    </a:cubicBezTo>
                    <a:cubicBezTo>
                      <a:pt x="3725863" y="1505918"/>
                      <a:pt x="3598299" y="1350824"/>
                      <a:pt x="3422138" y="1311291"/>
                    </a:cubicBezTo>
                    <a:cubicBezTo>
                      <a:pt x="3382654" y="1308250"/>
                      <a:pt x="3382654" y="1308250"/>
                      <a:pt x="3382654" y="1308250"/>
                    </a:cubicBezTo>
                    <a:cubicBezTo>
                      <a:pt x="3355319" y="1305208"/>
                      <a:pt x="3331021" y="1283921"/>
                      <a:pt x="3327984" y="1253511"/>
                    </a:cubicBezTo>
                    <a:cubicBezTo>
                      <a:pt x="3324946" y="1207895"/>
                      <a:pt x="3324946" y="1207895"/>
                      <a:pt x="3324946" y="1207895"/>
                    </a:cubicBezTo>
                    <a:cubicBezTo>
                      <a:pt x="3264201" y="925077"/>
                      <a:pt x="3012110" y="718285"/>
                      <a:pt x="2720534" y="718285"/>
                    </a:cubicBezTo>
                    <a:cubicBezTo>
                      <a:pt x="2659789" y="718285"/>
                      <a:pt x="2596007" y="727408"/>
                      <a:pt x="2538299" y="745654"/>
                    </a:cubicBezTo>
                    <a:cubicBezTo>
                      <a:pt x="2495778" y="760860"/>
                      <a:pt x="2495778" y="760860"/>
                      <a:pt x="2495778" y="760860"/>
                    </a:cubicBezTo>
                    <a:cubicBezTo>
                      <a:pt x="2477554" y="766942"/>
                      <a:pt x="2462368" y="766942"/>
                      <a:pt x="2447182" y="760860"/>
                    </a:cubicBezTo>
                    <a:cubicBezTo>
                      <a:pt x="2431996" y="751736"/>
                      <a:pt x="2419847" y="739572"/>
                      <a:pt x="2416809" y="724367"/>
                    </a:cubicBezTo>
                    <a:cubicBezTo>
                      <a:pt x="2386437" y="624012"/>
                      <a:pt x="2386437" y="624012"/>
                      <a:pt x="2386437" y="624012"/>
                    </a:cubicBezTo>
                    <a:cubicBezTo>
                      <a:pt x="2255835" y="319907"/>
                      <a:pt x="1955148" y="122238"/>
                      <a:pt x="1624088" y="122238"/>
                    </a:cubicBezTo>
                    <a:close/>
                    <a:moveTo>
                      <a:pt x="1624889" y="0"/>
                    </a:moveTo>
                    <a:cubicBezTo>
                      <a:pt x="2007572" y="0"/>
                      <a:pt x="2350773" y="228203"/>
                      <a:pt x="2499595" y="581157"/>
                    </a:cubicBezTo>
                    <a:cubicBezTo>
                      <a:pt x="2499595" y="581157"/>
                      <a:pt x="2499595" y="584200"/>
                      <a:pt x="2499595" y="587243"/>
                    </a:cubicBezTo>
                    <a:cubicBezTo>
                      <a:pt x="2514781" y="626798"/>
                      <a:pt x="2514781" y="626798"/>
                      <a:pt x="2514781" y="626798"/>
                    </a:cubicBezTo>
                    <a:cubicBezTo>
                      <a:pt x="2581598" y="605499"/>
                      <a:pt x="2651453" y="596371"/>
                      <a:pt x="2721308" y="596371"/>
                    </a:cubicBezTo>
                    <a:cubicBezTo>
                      <a:pt x="3070583" y="596371"/>
                      <a:pt x="3374301" y="845873"/>
                      <a:pt x="3444156" y="1186656"/>
                    </a:cubicBezTo>
                    <a:cubicBezTo>
                      <a:pt x="3444156" y="1186656"/>
                      <a:pt x="3447193" y="1189699"/>
                      <a:pt x="3447193" y="1192742"/>
                    </a:cubicBezTo>
                    <a:cubicBezTo>
                      <a:pt x="3678018" y="1241425"/>
                      <a:pt x="3848100" y="1448329"/>
                      <a:pt x="3848100" y="1685661"/>
                    </a:cubicBezTo>
                    <a:cubicBezTo>
                      <a:pt x="3848100" y="1926035"/>
                      <a:pt x="3678018" y="2132939"/>
                      <a:pt x="3444156" y="2181622"/>
                    </a:cubicBezTo>
                    <a:cubicBezTo>
                      <a:pt x="3444156" y="2181622"/>
                      <a:pt x="3441119" y="2181622"/>
                      <a:pt x="3438082" y="2181622"/>
                    </a:cubicBezTo>
                    <a:cubicBezTo>
                      <a:pt x="3374301" y="2187707"/>
                      <a:pt x="3374301" y="2187707"/>
                      <a:pt x="3374301" y="2187707"/>
                    </a:cubicBezTo>
                    <a:cubicBezTo>
                      <a:pt x="3368227" y="2190750"/>
                      <a:pt x="3362152" y="2190750"/>
                      <a:pt x="3356078" y="2190750"/>
                    </a:cubicBezTo>
                    <a:cubicBezTo>
                      <a:pt x="738034" y="2190750"/>
                      <a:pt x="738034" y="2190750"/>
                      <a:pt x="738034" y="2190750"/>
                    </a:cubicBezTo>
                    <a:cubicBezTo>
                      <a:pt x="731959" y="2190750"/>
                      <a:pt x="728922" y="2190750"/>
                      <a:pt x="722848" y="2190750"/>
                    </a:cubicBezTo>
                    <a:cubicBezTo>
                      <a:pt x="677290" y="2187707"/>
                      <a:pt x="677290" y="2187707"/>
                      <a:pt x="677290" y="2187707"/>
                    </a:cubicBezTo>
                    <a:cubicBezTo>
                      <a:pt x="677290" y="2187707"/>
                      <a:pt x="677290" y="2187707"/>
                      <a:pt x="674253" y="2187707"/>
                    </a:cubicBezTo>
                    <a:cubicBezTo>
                      <a:pt x="291569" y="2148152"/>
                      <a:pt x="0" y="1828668"/>
                      <a:pt x="0" y="1442244"/>
                    </a:cubicBezTo>
                    <a:cubicBezTo>
                      <a:pt x="0" y="1040606"/>
                      <a:pt x="318904" y="711994"/>
                      <a:pt x="716773" y="690695"/>
                    </a:cubicBezTo>
                    <a:cubicBezTo>
                      <a:pt x="747145" y="587243"/>
                      <a:pt x="747145" y="587243"/>
                      <a:pt x="747145" y="587243"/>
                    </a:cubicBezTo>
                    <a:cubicBezTo>
                      <a:pt x="750182" y="584200"/>
                      <a:pt x="750182" y="581157"/>
                      <a:pt x="750182" y="581157"/>
                    </a:cubicBezTo>
                    <a:cubicBezTo>
                      <a:pt x="899004" y="228203"/>
                      <a:pt x="1242205" y="0"/>
                      <a:pt x="1624889" y="0"/>
                    </a:cubicBezTo>
                    <a:close/>
                  </a:path>
                </a:pathLst>
              </a:custGeom>
              <a:grpFill/>
              <a:ln>
                <a:noFill/>
              </a:ln>
            </p:spPr>
            <p:txBody>
              <a:bodyPr vert="horz" wrap="square" lIns="91427" tIns="45713" rIns="91427" bIns="45713" numCol="1" anchor="t" anchorCtr="0" compatLnSpc="1">
                <a:prstTxWarp prst="textNoShape">
                  <a:avLst/>
                </a:prstTxWarp>
                <a:noAutofit/>
              </a:bodyPr>
              <a:lstStyle/>
              <a:p>
                <a:pPr defTabSz="914224">
                  <a:defRPr/>
                </a:pPr>
                <a:endParaRPr lang="en-US" sz="1800" kern="0" dirty="0">
                  <a:solidFill>
                    <a:schemeClr val="accent2">
                      <a:lumMod val="75000"/>
                    </a:schemeClr>
                  </a:solidFill>
                </a:endParaRPr>
              </a:p>
            </p:txBody>
          </p:sp>
          <p:sp>
            <p:nvSpPr>
              <p:cNvPr id="632" name="Freeform 631"/>
              <p:cNvSpPr>
                <a:spLocks/>
              </p:cNvSpPr>
              <p:nvPr/>
            </p:nvSpPr>
            <p:spPr bwMode="auto">
              <a:xfrm>
                <a:off x="9594132" y="3405504"/>
                <a:ext cx="305928" cy="425452"/>
              </a:xfrm>
              <a:custGeom>
                <a:avLst/>
                <a:gdLst>
                  <a:gd name="connsiteX0" fmla="*/ 838496 w 1114676"/>
                  <a:gd name="connsiteY0" fmla="*/ 1272420 h 1550172"/>
                  <a:gd name="connsiteX1" fmla="*/ 838496 w 1114676"/>
                  <a:gd name="connsiteY1" fmla="*/ 1317489 h 1550172"/>
                  <a:gd name="connsiteX2" fmla="*/ 957458 w 1114676"/>
                  <a:gd name="connsiteY2" fmla="*/ 1317489 h 1550172"/>
                  <a:gd name="connsiteX3" fmla="*/ 957458 w 1114676"/>
                  <a:gd name="connsiteY3" fmla="*/ 1272420 h 1550172"/>
                  <a:gd name="connsiteX4" fmla="*/ 823473 w 1114676"/>
                  <a:gd name="connsiteY4" fmla="*/ 1216345 h 1550172"/>
                  <a:gd name="connsiteX5" fmla="*/ 974403 w 1114676"/>
                  <a:gd name="connsiteY5" fmla="*/ 1216345 h 1550172"/>
                  <a:gd name="connsiteX6" fmla="*/ 1013532 w 1114676"/>
                  <a:gd name="connsiteY6" fmla="*/ 1257054 h 1550172"/>
                  <a:gd name="connsiteX7" fmla="*/ 1013532 w 1114676"/>
                  <a:gd name="connsiteY7" fmla="*/ 1332856 h 1550172"/>
                  <a:gd name="connsiteX8" fmla="*/ 974403 w 1114676"/>
                  <a:gd name="connsiteY8" fmla="*/ 1373564 h 1550172"/>
                  <a:gd name="connsiteX9" fmla="*/ 823473 w 1114676"/>
                  <a:gd name="connsiteY9" fmla="*/ 1373564 h 1550172"/>
                  <a:gd name="connsiteX10" fmla="*/ 782946 w 1114676"/>
                  <a:gd name="connsiteY10" fmla="*/ 1332856 h 1550172"/>
                  <a:gd name="connsiteX11" fmla="*/ 782946 w 1114676"/>
                  <a:gd name="connsiteY11" fmla="*/ 1257054 h 1550172"/>
                  <a:gd name="connsiteX12" fmla="*/ 823473 w 1114676"/>
                  <a:gd name="connsiteY12" fmla="*/ 1216345 h 1550172"/>
                  <a:gd name="connsiteX13" fmla="*/ 410339 w 1114676"/>
                  <a:gd name="connsiteY13" fmla="*/ 1051266 h 1550172"/>
                  <a:gd name="connsiteX14" fmla="*/ 410339 w 1114676"/>
                  <a:gd name="connsiteY14" fmla="*/ 1220538 h 1550172"/>
                  <a:gd name="connsiteX15" fmla="*/ 480039 w 1114676"/>
                  <a:gd name="connsiteY15" fmla="*/ 1220538 h 1550172"/>
                  <a:gd name="connsiteX16" fmla="*/ 480039 w 1114676"/>
                  <a:gd name="connsiteY16" fmla="*/ 1051266 h 1550172"/>
                  <a:gd name="connsiteX17" fmla="*/ 177656 w 1114676"/>
                  <a:gd name="connsiteY17" fmla="*/ 1051266 h 1550172"/>
                  <a:gd name="connsiteX18" fmla="*/ 177656 w 1114676"/>
                  <a:gd name="connsiteY18" fmla="*/ 1220538 h 1550172"/>
                  <a:gd name="connsiteX19" fmla="*/ 247881 w 1114676"/>
                  <a:gd name="connsiteY19" fmla="*/ 1220538 h 1550172"/>
                  <a:gd name="connsiteX20" fmla="*/ 247881 w 1114676"/>
                  <a:gd name="connsiteY20" fmla="*/ 1051266 h 1550172"/>
                  <a:gd name="connsiteX21" fmla="*/ 838496 w 1114676"/>
                  <a:gd name="connsiteY21" fmla="*/ 1047074 h 1550172"/>
                  <a:gd name="connsiteX22" fmla="*/ 838496 w 1114676"/>
                  <a:gd name="connsiteY22" fmla="*/ 1091619 h 1550172"/>
                  <a:gd name="connsiteX23" fmla="*/ 957458 w 1114676"/>
                  <a:gd name="connsiteY23" fmla="*/ 1091619 h 1550172"/>
                  <a:gd name="connsiteX24" fmla="*/ 957458 w 1114676"/>
                  <a:gd name="connsiteY24" fmla="*/ 1047074 h 1550172"/>
                  <a:gd name="connsiteX25" fmla="*/ 394831 w 1114676"/>
                  <a:gd name="connsiteY25" fmla="*/ 995192 h 1550172"/>
                  <a:gd name="connsiteX26" fmla="*/ 495547 w 1114676"/>
                  <a:gd name="connsiteY26" fmla="*/ 995192 h 1550172"/>
                  <a:gd name="connsiteX27" fmla="*/ 536114 w 1114676"/>
                  <a:gd name="connsiteY27" fmla="*/ 1035795 h 1550172"/>
                  <a:gd name="connsiteX28" fmla="*/ 536114 w 1114676"/>
                  <a:gd name="connsiteY28" fmla="*/ 1236009 h 1550172"/>
                  <a:gd name="connsiteX29" fmla="*/ 495547 w 1114676"/>
                  <a:gd name="connsiteY29" fmla="*/ 1276612 h 1550172"/>
                  <a:gd name="connsiteX30" fmla="*/ 394831 w 1114676"/>
                  <a:gd name="connsiteY30" fmla="*/ 1276612 h 1550172"/>
                  <a:gd name="connsiteX31" fmla="*/ 354265 w 1114676"/>
                  <a:gd name="connsiteY31" fmla="*/ 1236009 h 1550172"/>
                  <a:gd name="connsiteX32" fmla="*/ 354265 w 1114676"/>
                  <a:gd name="connsiteY32" fmla="*/ 1035795 h 1550172"/>
                  <a:gd name="connsiteX33" fmla="*/ 394831 w 1114676"/>
                  <a:gd name="connsiteY33" fmla="*/ 995192 h 1550172"/>
                  <a:gd name="connsiteX34" fmla="*/ 162672 w 1114676"/>
                  <a:gd name="connsiteY34" fmla="*/ 995192 h 1550172"/>
                  <a:gd name="connsiteX35" fmla="*/ 263389 w 1114676"/>
                  <a:gd name="connsiteY35" fmla="*/ 995192 h 1550172"/>
                  <a:gd name="connsiteX36" fmla="*/ 303955 w 1114676"/>
                  <a:gd name="connsiteY36" fmla="*/ 1035795 h 1550172"/>
                  <a:gd name="connsiteX37" fmla="*/ 303955 w 1114676"/>
                  <a:gd name="connsiteY37" fmla="*/ 1236009 h 1550172"/>
                  <a:gd name="connsiteX38" fmla="*/ 263389 w 1114676"/>
                  <a:gd name="connsiteY38" fmla="*/ 1276612 h 1550172"/>
                  <a:gd name="connsiteX39" fmla="*/ 162672 w 1114676"/>
                  <a:gd name="connsiteY39" fmla="*/ 1276612 h 1550172"/>
                  <a:gd name="connsiteX40" fmla="*/ 122106 w 1114676"/>
                  <a:gd name="connsiteY40" fmla="*/ 1236009 h 1550172"/>
                  <a:gd name="connsiteX41" fmla="*/ 122106 w 1114676"/>
                  <a:gd name="connsiteY41" fmla="*/ 1035795 h 1550172"/>
                  <a:gd name="connsiteX42" fmla="*/ 162672 w 1114676"/>
                  <a:gd name="connsiteY42" fmla="*/ 995192 h 1550172"/>
                  <a:gd name="connsiteX43" fmla="*/ 823473 w 1114676"/>
                  <a:gd name="connsiteY43" fmla="*/ 990999 h 1550172"/>
                  <a:gd name="connsiteX44" fmla="*/ 974403 w 1114676"/>
                  <a:gd name="connsiteY44" fmla="*/ 990999 h 1550172"/>
                  <a:gd name="connsiteX45" fmla="*/ 1013532 w 1114676"/>
                  <a:gd name="connsiteY45" fmla="*/ 1031572 h 1550172"/>
                  <a:gd name="connsiteX46" fmla="*/ 1013532 w 1114676"/>
                  <a:gd name="connsiteY46" fmla="*/ 1107121 h 1550172"/>
                  <a:gd name="connsiteX47" fmla="*/ 974403 w 1114676"/>
                  <a:gd name="connsiteY47" fmla="*/ 1147694 h 1550172"/>
                  <a:gd name="connsiteX48" fmla="*/ 823473 w 1114676"/>
                  <a:gd name="connsiteY48" fmla="*/ 1147694 h 1550172"/>
                  <a:gd name="connsiteX49" fmla="*/ 782946 w 1114676"/>
                  <a:gd name="connsiteY49" fmla="*/ 1107121 h 1550172"/>
                  <a:gd name="connsiteX50" fmla="*/ 782946 w 1114676"/>
                  <a:gd name="connsiteY50" fmla="*/ 1031572 h 1550172"/>
                  <a:gd name="connsiteX51" fmla="*/ 823473 w 1114676"/>
                  <a:gd name="connsiteY51" fmla="*/ 990999 h 1550172"/>
                  <a:gd name="connsiteX52" fmla="*/ 838496 w 1114676"/>
                  <a:gd name="connsiteY52" fmla="*/ 820155 h 1550172"/>
                  <a:gd name="connsiteX53" fmla="*/ 838496 w 1114676"/>
                  <a:gd name="connsiteY53" fmla="*/ 864701 h 1550172"/>
                  <a:gd name="connsiteX54" fmla="*/ 957458 w 1114676"/>
                  <a:gd name="connsiteY54" fmla="*/ 864701 h 1550172"/>
                  <a:gd name="connsiteX55" fmla="*/ 957458 w 1114676"/>
                  <a:gd name="connsiteY55" fmla="*/ 820155 h 1550172"/>
                  <a:gd name="connsiteX56" fmla="*/ 823473 w 1114676"/>
                  <a:gd name="connsiteY56" fmla="*/ 764081 h 1550172"/>
                  <a:gd name="connsiteX57" fmla="*/ 974403 w 1114676"/>
                  <a:gd name="connsiteY57" fmla="*/ 764081 h 1550172"/>
                  <a:gd name="connsiteX58" fmla="*/ 1013532 w 1114676"/>
                  <a:gd name="connsiteY58" fmla="*/ 804653 h 1550172"/>
                  <a:gd name="connsiteX59" fmla="*/ 1013532 w 1114676"/>
                  <a:gd name="connsiteY59" fmla="*/ 880202 h 1550172"/>
                  <a:gd name="connsiteX60" fmla="*/ 974403 w 1114676"/>
                  <a:gd name="connsiteY60" fmla="*/ 920775 h 1550172"/>
                  <a:gd name="connsiteX61" fmla="*/ 823473 w 1114676"/>
                  <a:gd name="connsiteY61" fmla="*/ 920775 h 1550172"/>
                  <a:gd name="connsiteX62" fmla="*/ 782946 w 1114676"/>
                  <a:gd name="connsiteY62" fmla="*/ 880202 h 1550172"/>
                  <a:gd name="connsiteX63" fmla="*/ 782946 w 1114676"/>
                  <a:gd name="connsiteY63" fmla="*/ 804653 h 1550172"/>
                  <a:gd name="connsiteX64" fmla="*/ 823473 w 1114676"/>
                  <a:gd name="connsiteY64" fmla="*/ 764081 h 1550172"/>
                  <a:gd name="connsiteX65" fmla="*/ 737877 w 1114676"/>
                  <a:gd name="connsiteY65" fmla="*/ 670274 h 1550172"/>
                  <a:gd name="connsiteX66" fmla="*/ 737877 w 1114676"/>
                  <a:gd name="connsiteY66" fmla="*/ 1494098 h 1550172"/>
                  <a:gd name="connsiteX67" fmla="*/ 1058602 w 1114676"/>
                  <a:gd name="connsiteY67" fmla="*/ 1494098 h 1550172"/>
                  <a:gd name="connsiteX68" fmla="*/ 1058602 w 1114676"/>
                  <a:gd name="connsiteY68" fmla="*/ 670274 h 1550172"/>
                  <a:gd name="connsiteX69" fmla="*/ 410339 w 1114676"/>
                  <a:gd name="connsiteY69" fmla="*/ 619440 h 1550172"/>
                  <a:gd name="connsiteX70" fmla="*/ 410339 w 1114676"/>
                  <a:gd name="connsiteY70" fmla="*/ 789236 h 1550172"/>
                  <a:gd name="connsiteX71" fmla="*/ 480039 w 1114676"/>
                  <a:gd name="connsiteY71" fmla="*/ 789236 h 1550172"/>
                  <a:gd name="connsiteX72" fmla="*/ 480039 w 1114676"/>
                  <a:gd name="connsiteY72" fmla="*/ 619440 h 1550172"/>
                  <a:gd name="connsiteX73" fmla="*/ 177656 w 1114676"/>
                  <a:gd name="connsiteY73" fmla="*/ 619440 h 1550172"/>
                  <a:gd name="connsiteX74" fmla="*/ 177656 w 1114676"/>
                  <a:gd name="connsiteY74" fmla="*/ 789236 h 1550172"/>
                  <a:gd name="connsiteX75" fmla="*/ 247881 w 1114676"/>
                  <a:gd name="connsiteY75" fmla="*/ 789236 h 1550172"/>
                  <a:gd name="connsiteX76" fmla="*/ 247881 w 1114676"/>
                  <a:gd name="connsiteY76" fmla="*/ 619440 h 1550172"/>
                  <a:gd name="connsiteX77" fmla="*/ 735036 w 1114676"/>
                  <a:gd name="connsiteY77" fmla="*/ 614199 h 1550172"/>
                  <a:gd name="connsiteX78" fmla="*/ 1061443 w 1114676"/>
                  <a:gd name="connsiteY78" fmla="*/ 614199 h 1550172"/>
                  <a:gd name="connsiteX79" fmla="*/ 1114676 w 1114676"/>
                  <a:gd name="connsiteY79" fmla="*/ 667443 h 1550172"/>
                  <a:gd name="connsiteX80" fmla="*/ 1114676 w 1114676"/>
                  <a:gd name="connsiteY80" fmla="*/ 1496928 h 1550172"/>
                  <a:gd name="connsiteX81" fmla="*/ 1061443 w 1114676"/>
                  <a:gd name="connsiteY81" fmla="*/ 1550172 h 1550172"/>
                  <a:gd name="connsiteX82" fmla="*/ 735036 w 1114676"/>
                  <a:gd name="connsiteY82" fmla="*/ 1550172 h 1550172"/>
                  <a:gd name="connsiteX83" fmla="*/ 681802 w 1114676"/>
                  <a:gd name="connsiteY83" fmla="*/ 1496928 h 1550172"/>
                  <a:gd name="connsiteX84" fmla="*/ 681802 w 1114676"/>
                  <a:gd name="connsiteY84" fmla="*/ 667443 h 1550172"/>
                  <a:gd name="connsiteX85" fmla="*/ 735036 w 1114676"/>
                  <a:gd name="connsiteY85" fmla="*/ 614199 h 1550172"/>
                  <a:gd name="connsiteX86" fmla="*/ 394831 w 1114676"/>
                  <a:gd name="connsiteY86" fmla="*/ 563366 h 1550172"/>
                  <a:gd name="connsiteX87" fmla="*/ 495547 w 1114676"/>
                  <a:gd name="connsiteY87" fmla="*/ 563366 h 1550172"/>
                  <a:gd name="connsiteX88" fmla="*/ 536114 w 1114676"/>
                  <a:gd name="connsiteY88" fmla="*/ 604044 h 1550172"/>
                  <a:gd name="connsiteX89" fmla="*/ 536114 w 1114676"/>
                  <a:gd name="connsiteY89" fmla="*/ 804632 h 1550172"/>
                  <a:gd name="connsiteX90" fmla="*/ 495547 w 1114676"/>
                  <a:gd name="connsiteY90" fmla="*/ 845310 h 1550172"/>
                  <a:gd name="connsiteX91" fmla="*/ 394831 w 1114676"/>
                  <a:gd name="connsiteY91" fmla="*/ 845310 h 1550172"/>
                  <a:gd name="connsiteX92" fmla="*/ 354265 w 1114676"/>
                  <a:gd name="connsiteY92" fmla="*/ 804632 h 1550172"/>
                  <a:gd name="connsiteX93" fmla="*/ 354265 w 1114676"/>
                  <a:gd name="connsiteY93" fmla="*/ 604044 h 1550172"/>
                  <a:gd name="connsiteX94" fmla="*/ 394831 w 1114676"/>
                  <a:gd name="connsiteY94" fmla="*/ 563366 h 1550172"/>
                  <a:gd name="connsiteX95" fmla="*/ 162672 w 1114676"/>
                  <a:gd name="connsiteY95" fmla="*/ 563366 h 1550172"/>
                  <a:gd name="connsiteX96" fmla="*/ 263389 w 1114676"/>
                  <a:gd name="connsiteY96" fmla="*/ 563366 h 1550172"/>
                  <a:gd name="connsiteX97" fmla="*/ 303955 w 1114676"/>
                  <a:gd name="connsiteY97" fmla="*/ 604044 h 1550172"/>
                  <a:gd name="connsiteX98" fmla="*/ 303955 w 1114676"/>
                  <a:gd name="connsiteY98" fmla="*/ 804632 h 1550172"/>
                  <a:gd name="connsiteX99" fmla="*/ 263389 w 1114676"/>
                  <a:gd name="connsiteY99" fmla="*/ 845310 h 1550172"/>
                  <a:gd name="connsiteX100" fmla="*/ 162672 w 1114676"/>
                  <a:gd name="connsiteY100" fmla="*/ 845310 h 1550172"/>
                  <a:gd name="connsiteX101" fmla="*/ 122106 w 1114676"/>
                  <a:gd name="connsiteY101" fmla="*/ 804632 h 1550172"/>
                  <a:gd name="connsiteX102" fmla="*/ 122106 w 1114676"/>
                  <a:gd name="connsiteY102" fmla="*/ 604044 h 1550172"/>
                  <a:gd name="connsiteX103" fmla="*/ 162672 w 1114676"/>
                  <a:gd name="connsiteY103" fmla="*/ 563366 h 1550172"/>
                  <a:gd name="connsiteX104" fmla="*/ 56074 w 1114676"/>
                  <a:gd name="connsiteY104" fmla="*/ 468510 h 1550172"/>
                  <a:gd name="connsiteX105" fmla="*/ 56074 w 1114676"/>
                  <a:gd name="connsiteY105" fmla="*/ 1494098 h 1550172"/>
                  <a:gd name="connsiteX106" fmla="*/ 602145 w 1114676"/>
                  <a:gd name="connsiteY106" fmla="*/ 1494098 h 1550172"/>
                  <a:gd name="connsiteX107" fmla="*/ 602145 w 1114676"/>
                  <a:gd name="connsiteY107" fmla="*/ 468510 h 1550172"/>
                  <a:gd name="connsiteX108" fmla="*/ 155556 w 1114676"/>
                  <a:gd name="connsiteY108" fmla="*/ 316994 h 1550172"/>
                  <a:gd name="connsiteX109" fmla="*/ 155556 w 1114676"/>
                  <a:gd name="connsiteY109" fmla="*/ 406960 h 1550172"/>
                  <a:gd name="connsiteX110" fmla="*/ 155556 w 1114676"/>
                  <a:gd name="connsiteY110" fmla="*/ 412436 h 1550172"/>
                  <a:gd name="connsiteX111" fmla="*/ 194671 w 1114676"/>
                  <a:gd name="connsiteY111" fmla="*/ 412436 h 1550172"/>
                  <a:gd name="connsiteX112" fmla="*/ 471348 w 1114676"/>
                  <a:gd name="connsiteY112" fmla="*/ 412436 h 1550172"/>
                  <a:gd name="connsiteX113" fmla="*/ 502663 w 1114676"/>
                  <a:gd name="connsiteY113" fmla="*/ 412436 h 1550172"/>
                  <a:gd name="connsiteX114" fmla="*/ 502663 w 1114676"/>
                  <a:gd name="connsiteY114" fmla="*/ 396731 h 1550172"/>
                  <a:gd name="connsiteX115" fmla="*/ 502663 w 1114676"/>
                  <a:gd name="connsiteY115" fmla="*/ 316994 h 1550172"/>
                  <a:gd name="connsiteX116" fmla="*/ 155556 w 1114676"/>
                  <a:gd name="connsiteY116" fmla="*/ 316994 h 1550172"/>
                  <a:gd name="connsiteX117" fmla="*/ 205890 w 1114676"/>
                  <a:gd name="connsiteY117" fmla="*/ 167163 h 1550172"/>
                  <a:gd name="connsiteX118" fmla="*/ 205890 w 1114676"/>
                  <a:gd name="connsiteY118" fmla="*/ 239278 h 1550172"/>
                  <a:gd name="connsiteX119" fmla="*/ 205890 w 1114676"/>
                  <a:gd name="connsiteY119" fmla="*/ 260982 h 1550172"/>
                  <a:gd name="connsiteX120" fmla="*/ 214842 w 1114676"/>
                  <a:gd name="connsiteY120" fmla="*/ 260982 h 1550172"/>
                  <a:gd name="connsiteX121" fmla="*/ 442688 w 1114676"/>
                  <a:gd name="connsiteY121" fmla="*/ 260982 h 1550172"/>
                  <a:gd name="connsiteX122" fmla="*/ 452329 w 1114676"/>
                  <a:gd name="connsiteY122" fmla="*/ 260982 h 1550172"/>
                  <a:gd name="connsiteX123" fmla="*/ 452329 w 1114676"/>
                  <a:gd name="connsiteY123" fmla="*/ 250729 h 1550172"/>
                  <a:gd name="connsiteX124" fmla="*/ 452329 w 1114676"/>
                  <a:gd name="connsiteY124" fmla="*/ 167163 h 1550172"/>
                  <a:gd name="connsiteX125" fmla="*/ 338074 w 1114676"/>
                  <a:gd name="connsiteY125" fmla="*/ 167163 h 1550172"/>
                  <a:gd name="connsiteX126" fmla="*/ 328909 w 1114676"/>
                  <a:gd name="connsiteY126" fmla="*/ 167163 h 1550172"/>
                  <a:gd name="connsiteX127" fmla="*/ 328848 w 1114676"/>
                  <a:gd name="connsiteY127" fmla="*/ 167176 h 1550172"/>
                  <a:gd name="connsiteX128" fmla="*/ 328787 w 1114676"/>
                  <a:gd name="connsiteY128" fmla="*/ 167163 h 1550172"/>
                  <a:gd name="connsiteX129" fmla="*/ 309857 w 1114676"/>
                  <a:gd name="connsiteY129" fmla="*/ 167163 h 1550172"/>
                  <a:gd name="connsiteX130" fmla="*/ 205890 w 1114676"/>
                  <a:gd name="connsiteY130" fmla="*/ 167163 h 1550172"/>
                  <a:gd name="connsiteX131" fmla="*/ 328848 w 1114676"/>
                  <a:gd name="connsiteY131" fmla="*/ 0 h 1550172"/>
                  <a:gd name="connsiteX132" fmla="*/ 356885 w 1114676"/>
                  <a:gd name="connsiteY132" fmla="*/ 28097 h 1550172"/>
                  <a:gd name="connsiteX133" fmla="*/ 356885 w 1114676"/>
                  <a:gd name="connsiteY133" fmla="*/ 92259 h 1550172"/>
                  <a:gd name="connsiteX134" fmla="*/ 356885 w 1114676"/>
                  <a:gd name="connsiteY134" fmla="*/ 111101 h 1550172"/>
                  <a:gd name="connsiteX135" fmla="*/ 373229 w 1114676"/>
                  <a:gd name="connsiteY135" fmla="*/ 111101 h 1550172"/>
                  <a:gd name="connsiteX136" fmla="*/ 455130 w 1114676"/>
                  <a:gd name="connsiteY136" fmla="*/ 111101 h 1550172"/>
                  <a:gd name="connsiteX137" fmla="*/ 508338 w 1114676"/>
                  <a:gd name="connsiteY137" fmla="*/ 164360 h 1550172"/>
                  <a:gd name="connsiteX138" fmla="*/ 508338 w 1114676"/>
                  <a:gd name="connsiteY138" fmla="*/ 261563 h 1550172"/>
                  <a:gd name="connsiteX139" fmla="*/ 526173 w 1114676"/>
                  <a:gd name="connsiteY139" fmla="*/ 265161 h 1550172"/>
                  <a:gd name="connsiteX140" fmla="*/ 558648 w 1114676"/>
                  <a:gd name="connsiteY140" fmla="*/ 314194 h 1550172"/>
                  <a:gd name="connsiteX141" fmla="*/ 558648 w 1114676"/>
                  <a:gd name="connsiteY141" fmla="*/ 412436 h 1550172"/>
                  <a:gd name="connsiteX142" fmla="*/ 560079 w 1114676"/>
                  <a:gd name="connsiteY142" fmla="*/ 412436 h 1550172"/>
                  <a:gd name="connsiteX143" fmla="*/ 606402 w 1114676"/>
                  <a:gd name="connsiteY143" fmla="*/ 412436 h 1550172"/>
                  <a:gd name="connsiteX144" fmla="*/ 658220 w 1114676"/>
                  <a:gd name="connsiteY144" fmla="*/ 465680 h 1550172"/>
                  <a:gd name="connsiteX145" fmla="*/ 658220 w 1114676"/>
                  <a:gd name="connsiteY145" fmla="*/ 1496928 h 1550172"/>
                  <a:gd name="connsiteX146" fmla="*/ 606402 w 1114676"/>
                  <a:gd name="connsiteY146" fmla="*/ 1550172 h 1550172"/>
                  <a:gd name="connsiteX147" fmla="*/ 53218 w 1114676"/>
                  <a:gd name="connsiteY147" fmla="*/ 1550172 h 1550172"/>
                  <a:gd name="connsiteX148" fmla="*/ 0 w 1114676"/>
                  <a:gd name="connsiteY148" fmla="*/ 1496928 h 1550172"/>
                  <a:gd name="connsiteX149" fmla="*/ 0 w 1114676"/>
                  <a:gd name="connsiteY149" fmla="*/ 465680 h 1550172"/>
                  <a:gd name="connsiteX150" fmla="*/ 53218 w 1114676"/>
                  <a:gd name="connsiteY150" fmla="*/ 412436 h 1550172"/>
                  <a:gd name="connsiteX151" fmla="*/ 99571 w 1114676"/>
                  <a:gd name="connsiteY151" fmla="*/ 412436 h 1550172"/>
                  <a:gd name="connsiteX152" fmla="*/ 99571 w 1114676"/>
                  <a:gd name="connsiteY152" fmla="*/ 395807 h 1550172"/>
                  <a:gd name="connsiteX153" fmla="*/ 99571 w 1114676"/>
                  <a:gd name="connsiteY153" fmla="*/ 314194 h 1550172"/>
                  <a:gd name="connsiteX154" fmla="*/ 132047 w 1114676"/>
                  <a:gd name="connsiteY154" fmla="*/ 265161 h 1550172"/>
                  <a:gd name="connsiteX155" fmla="*/ 149881 w 1114676"/>
                  <a:gd name="connsiteY155" fmla="*/ 261563 h 1550172"/>
                  <a:gd name="connsiteX156" fmla="*/ 149881 w 1114676"/>
                  <a:gd name="connsiteY156" fmla="*/ 249804 h 1550172"/>
                  <a:gd name="connsiteX157" fmla="*/ 149881 w 1114676"/>
                  <a:gd name="connsiteY157" fmla="*/ 164360 h 1550172"/>
                  <a:gd name="connsiteX158" fmla="*/ 203090 w 1114676"/>
                  <a:gd name="connsiteY158" fmla="*/ 111101 h 1550172"/>
                  <a:gd name="connsiteX159" fmla="*/ 286282 w 1114676"/>
                  <a:gd name="connsiteY159" fmla="*/ 111101 h 1550172"/>
                  <a:gd name="connsiteX160" fmla="*/ 300810 w 1114676"/>
                  <a:gd name="connsiteY160" fmla="*/ 111101 h 1550172"/>
                  <a:gd name="connsiteX161" fmla="*/ 300810 w 1114676"/>
                  <a:gd name="connsiteY161" fmla="*/ 102446 h 1550172"/>
                  <a:gd name="connsiteX162" fmla="*/ 300810 w 1114676"/>
                  <a:gd name="connsiteY162" fmla="*/ 28097 h 1550172"/>
                  <a:gd name="connsiteX163" fmla="*/ 328848 w 1114676"/>
                  <a:gd name="connsiteY163" fmla="*/ 0 h 155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1114676" h="1550172">
                    <a:moveTo>
                      <a:pt x="838496" y="1272420"/>
                    </a:moveTo>
                    <a:lnTo>
                      <a:pt x="838496" y="1317489"/>
                    </a:lnTo>
                    <a:lnTo>
                      <a:pt x="957458" y="1317489"/>
                    </a:lnTo>
                    <a:lnTo>
                      <a:pt x="957458" y="1272420"/>
                    </a:lnTo>
                    <a:close/>
                    <a:moveTo>
                      <a:pt x="823473" y="1216345"/>
                    </a:moveTo>
                    <a:cubicBezTo>
                      <a:pt x="974403" y="1216345"/>
                      <a:pt x="974403" y="1216345"/>
                      <a:pt x="974403" y="1216345"/>
                    </a:cubicBezTo>
                    <a:cubicBezTo>
                      <a:pt x="995365" y="1216345"/>
                      <a:pt x="1013532" y="1234594"/>
                      <a:pt x="1013532" y="1257054"/>
                    </a:cubicBezTo>
                    <a:cubicBezTo>
                      <a:pt x="1013532" y="1332856"/>
                      <a:pt x="1013532" y="1332856"/>
                      <a:pt x="1013532" y="1332856"/>
                    </a:cubicBezTo>
                    <a:cubicBezTo>
                      <a:pt x="1013532" y="1355315"/>
                      <a:pt x="995365" y="1373564"/>
                      <a:pt x="974403" y="1373564"/>
                    </a:cubicBezTo>
                    <a:cubicBezTo>
                      <a:pt x="823473" y="1373564"/>
                      <a:pt x="823473" y="1373564"/>
                      <a:pt x="823473" y="1373564"/>
                    </a:cubicBezTo>
                    <a:cubicBezTo>
                      <a:pt x="801114" y="1373564"/>
                      <a:pt x="782946" y="1355315"/>
                      <a:pt x="782946" y="1332856"/>
                    </a:cubicBezTo>
                    <a:cubicBezTo>
                      <a:pt x="782946" y="1257054"/>
                      <a:pt x="782946" y="1257054"/>
                      <a:pt x="782946" y="1257054"/>
                    </a:cubicBezTo>
                    <a:cubicBezTo>
                      <a:pt x="782946" y="1234594"/>
                      <a:pt x="801114" y="1216345"/>
                      <a:pt x="823473" y="1216345"/>
                    </a:cubicBezTo>
                    <a:close/>
                    <a:moveTo>
                      <a:pt x="410339" y="1051266"/>
                    </a:moveTo>
                    <a:lnTo>
                      <a:pt x="410339" y="1220538"/>
                    </a:lnTo>
                    <a:lnTo>
                      <a:pt x="480039" y="1220538"/>
                    </a:lnTo>
                    <a:lnTo>
                      <a:pt x="480039" y="1051266"/>
                    </a:lnTo>
                    <a:close/>
                    <a:moveTo>
                      <a:pt x="177656" y="1051266"/>
                    </a:moveTo>
                    <a:lnTo>
                      <a:pt x="177656" y="1220538"/>
                    </a:lnTo>
                    <a:lnTo>
                      <a:pt x="247881" y="1220538"/>
                    </a:lnTo>
                    <a:lnTo>
                      <a:pt x="247881" y="1051266"/>
                    </a:lnTo>
                    <a:close/>
                    <a:moveTo>
                      <a:pt x="838496" y="1047074"/>
                    </a:moveTo>
                    <a:lnTo>
                      <a:pt x="838496" y="1091619"/>
                    </a:lnTo>
                    <a:lnTo>
                      <a:pt x="957458" y="1091619"/>
                    </a:lnTo>
                    <a:lnTo>
                      <a:pt x="957458" y="1047074"/>
                    </a:lnTo>
                    <a:close/>
                    <a:moveTo>
                      <a:pt x="394831" y="995192"/>
                    </a:moveTo>
                    <a:cubicBezTo>
                      <a:pt x="495547" y="995192"/>
                      <a:pt x="495547" y="995192"/>
                      <a:pt x="495547" y="995192"/>
                    </a:cubicBezTo>
                    <a:cubicBezTo>
                      <a:pt x="517929" y="995192"/>
                      <a:pt x="536114" y="1013393"/>
                      <a:pt x="536114" y="1035795"/>
                    </a:cubicBezTo>
                    <a:cubicBezTo>
                      <a:pt x="536114" y="1236009"/>
                      <a:pt x="536114" y="1236009"/>
                      <a:pt x="536114" y="1236009"/>
                    </a:cubicBezTo>
                    <a:cubicBezTo>
                      <a:pt x="536114" y="1258411"/>
                      <a:pt x="517929" y="1276612"/>
                      <a:pt x="495547" y="1276612"/>
                    </a:cubicBezTo>
                    <a:cubicBezTo>
                      <a:pt x="394831" y="1276612"/>
                      <a:pt x="394831" y="1276612"/>
                      <a:pt x="394831" y="1276612"/>
                    </a:cubicBezTo>
                    <a:cubicBezTo>
                      <a:pt x="372450" y="1276612"/>
                      <a:pt x="354265" y="1258411"/>
                      <a:pt x="354265" y="1236009"/>
                    </a:cubicBezTo>
                    <a:cubicBezTo>
                      <a:pt x="354265" y="1035795"/>
                      <a:pt x="354265" y="1035795"/>
                      <a:pt x="354265" y="1035795"/>
                    </a:cubicBezTo>
                    <a:cubicBezTo>
                      <a:pt x="354265" y="1013393"/>
                      <a:pt x="372450" y="995192"/>
                      <a:pt x="394831" y="995192"/>
                    </a:cubicBezTo>
                    <a:close/>
                    <a:moveTo>
                      <a:pt x="162672" y="995192"/>
                    </a:moveTo>
                    <a:cubicBezTo>
                      <a:pt x="263389" y="995192"/>
                      <a:pt x="263389" y="995192"/>
                      <a:pt x="263389" y="995192"/>
                    </a:cubicBezTo>
                    <a:cubicBezTo>
                      <a:pt x="285770" y="995192"/>
                      <a:pt x="303955" y="1013393"/>
                      <a:pt x="303955" y="1035795"/>
                    </a:cubicBezTo>
                    <a:cubicBezTo>
                      <a:pt x="303955" y="1236009"/>
                      <a:pt x="303955" y="1236009"/>
                      <a:pt x="303955" y="1236009"/>
                    </a:cubicBezTo>
                    <a:cubicBezTo>
                      <a:pt x="303955" y="1258411"/>
                      <a:pt x="285770" y="1276612"/>
                      <a:pt x="263389" y="1276612"/>
                    </a:cubicBezTo>
                    <a:cubicBezTo>
                      <a:pt x="162672" y="1276612"/>
                      <a:pt x="162672" y="1276612"/>
                      <a:pt x="162672" y="1276612"/>
                    </a:cubicBezTo>
                    <a:cubicBezTo>
                      <a:pt x="140291" y="1276612"/>
                      <a:pt x="122106" y="1258411"/>
                      <a:pt x="122106" y="1236009"/>
                    </a:cubicBezTo>
                    <a:cubicBezTo>
                      <a:pt x="122106" y="1035795"/>
                      <a:pt x="122106" y="1035795"/>
                      <a:pt x="122106" y="1035795"/>
                    </a:cubicBezTo>
                    <a:cubicBezTo>
                      <a:pt x="122106" y="1013393"/>
                      <a:pt x="140291" y="995192"/>
                      <a:pt x="162672" y="995192"/>
                    </a:cubicBezTo>
                    <a:close/>
                    <a:moveTo>
                      <a:pt x="823473" y="990999"/>
                    </a:moveTo>
                    <a:cubicBezTo>
                      <a:pt x="974403" y="990999"/>
                      <a:pt x="974403" y="990999"/>
                      <a:pt x="974403" y="990999"/>
                    </a:cubicBezTo>
                    <a:cubicBezTo>
                      <a:pt x="995365" y="990999"/>
                      <a:pt x="1013532" y="1009187"/>
                      <a:pt x="1013532" y="1031572"/>
                    </a:cubicBezTo>
                    <a:cubicBezTo>
                      <a:pt x="1013532" y="1107121"/>
                      <a:pt x="1013532" y="1107121"/>
                      <a:pt x="1013532" y="1107121"/>
                    </a:cubicBezTo>
                    <a:cubicBezTo>
                      <a:pt x="1013532" y="1129506"/>
                      <a:pt x="995365" y="1147694"/>
                      <a:pt x="974403" y="1147694"/>
                    </a:cubicBezTo>
                    <a:cubicBezTo>
                      <a:pt x="823473" y="1147694"/>
                      <a:pt x="823473" y="1147694"/>
                      <a:pt x="823473" y="1147694"/>
                    </a:cubicBezTo>
                    <a:cubicBezTo>
                      <a:pt x="801114" y="1147694"/>
                      <a:pt x="782946" y="1129506"/>
                      <a:pt x="782946" y="1107121"/>
                    </a:cubicBezTo>
                    <a:cubicBezTo>
                      <a:pt x="782946" y="1031572"/>
                      <a:pt x="782946" y="1031572"/>
                      <a:pt x="782946" y="1031572"/>
                    </a:cubicBezTo>
                    <a:cubicBezTo>
                      <a:pt x="782946" y="1009187"/>
                      <a:pt x="801114" y="990999"/>
                      <a:pt x="823473" y="990999"/>
                    </a:cubicBezTo>
                    <a:close/>
                    <a:moveTo>
                      <a:pt x="838496" y="820155"/>
                    </a:moveTo>
                    <a:lnTo>
                      <a:pt x="838496" y="864701"/>
                    </a:lnTo>
                    <a:lnTo>
                      <a:pt x="957458" y="864701"/>
                    </a:lnTo>
                    <a:lnTo>
                      <a:pt x="957458" y="820155"/>
                    </a:lnTo>
                    <a:close/>
                    <a:moveTo>
                      <a:pt x="823473" y="764081"/>
                    </a:moveTo>
                    <a:cubicBezTo>
                      <a:pt x="974403" y="764081"/>
                      <a:pt x="974403" y="764081"/>
                      <a:pt x="974403" y="764081"/>
                    </a:cubicBezTo>
                    <a:cubicBezTo>
                      <a:pt x="995365" y="764081"/>
                      <a:pt x="1013532" y="782269"/>
                      <a:pt x="1013532" y="804653"/>
                    </a:cubicBezTo>
                    <a:cubicBezTo>
                      <a:pt x="1013532" y="880202"/>
                      <a:pt x="1013532" y="880202"/>
                      <a:pt x="1013532" y="880202"/>
                    </a:cubicBezTo>
                    <a:cubicBezTo>
                      <a:pt x="1013532" y="902587"/>
                      <a:pt x="995365" y="920775"/>
                      <a:pt x="974403" y="920775"/>
                    </a:cubicBezTo>
                    <a:cubicBezTo>
                      <a:pt x="823473" y="920775"/>
                      <a:pt x="823473" y="920775"/>
                      <a:pt x="823473" y="920775"/>
                    </a:cubicBezTo>
                    <a:cubicBezTo>
                      <a:pt x="801114" y="920775"/>
                      <a:pt x="782946" y="902587"/>
                      <a:pt x="782946" y="880202"/>
                    </a:cubicBezTo>
                    <a:cubicBezTo>
                      <a:pt x="782946" y="804653"/>
                      <a:pt x="782946" y="804653"/>
                      <a:pt x="782946" y="804653"/>
                    </a:cubicBezTo>
                    <a:cubicBezTo>
                      <a:pt x="782946" y="782269"/>
                      <a:pt x="801114" y="764081"/>
                      <a:pt x="823473" y="764081"/>
                    </a:cubicBezTo>
                    <a:close/>
                    <a:moveTo>
                      <a:pt x="737877" y="670274"/>
                    </a:moveTo>
                    <a:lnTo>
                      <a:pt x="737877" y="1494098"/>
                    </a:lnTo>
                    <a:lnTo>
                      <a:pt x="1058602" y="1494098"/>
                    </a:lnTo>
                    <a:lnTo>
                      <a:pt x="1058602" y="670274"/>
                    </a:lnTo>
                    <a:close/>
                    <a:moveTo>
                      <a:pt x="410339" y="619440"/>
                    </a:moveTo>
                    <a:lnTo>
                      <a:pt x="410339" y="789236"/>
                    </a:lnTo>
                    <a:lnTo>
                      <a:pt x="480039" y="789236"/>
                    </a:lnTo>
                    <a:lnTo>
                      <a:pt x="480039" y="619440"/>
                    </a:lnTo>
                    <a:close/>
                    <a:moveTo>
                      <a:pt x="177656" y="619440"/>
                    </a:moveTo>
                    <a:lnTo>
                      <a:pt x="177656" y="789236"/>
                    </a:lnTo>
                    <a:lnTo>
                      <a:pt x="247881" y="789236"/>
                    </a:lnTo>
                    <a:lnTo>
                      <a:pt x="247881" y="619440"/>
                    </a:lnTo>
                    <a:close/>
                    <a:moveTo>
                      <a:pt x="735036" y="614199"/>
                    </a:moveTo>
                    <a:cubicBezTo>
                      <a:pt x="1061443" y="614199"/>
                      <a:pt x="1061443" y="614199"/>
                      <a:pt x="1061443" y="614199"/>
                    </a:cubicBezTo>
                    <a:cubicBezTo>
                      <a:pt x="1090861" y="614199"/>
                      <a:pt x="1114676" y="638019"/>
                      <a:pt x="1114676" y="667443"/>
                    </a:cubicBezTo>
                    <a:cubicBezTo>
                      <a:pt x="1114676" y="1496928"/>
                      <a:pt x="1114676" y="1496928"/>
                      <a:pt x="1114676" y="1496928"/>
                    </a:cubicBezTo>
                    <a:cubicBezTo>
                      <a:pt x="1114676" y="1526352"/>
                      <a:pt x="1090861" y="1550172"/>
                      <a:pt x="1061443" y="1550172"/>
                    </a:cubicBezTo>
                    <a:cubicBezTo>
                      <a:pt x="735036" y="1550172"/>
                      <a:pt x="735036" y="1550172"/>
                      <a:pt x="735036" y="1550172"/>
                    </a:cubicBezTo>
                    <a:cubicBezTo>
                      <a:pt x="705618" y="1550172"/>
                      <a:pt x="681802" y="1526352"/>
                      <a:pt x="681802" y="1496928"/>
                    </a:cubicBezTo>
                    <a:cubicBezTo>
                      <a:pt x="681802" y="667443"/>
                      <a:pt x="681802" y="667443"/>
                      <a:pt x="681802" y="667443"/>
                    </a:cubicBezTo>
                    <a:cubicBezTo>
                      <a:pt x="681802" y="638019"/>
                      <a:pt x="705618" y="614199"/>
                      <a:pt x="735036" y="614199"/>
                    </a:cubicBezTo>
                    <a:close/>
                    <a:moveTo>
                      <a:pt x="394831" y="563366"/>
                    </a:moveTo>
                    <a:cubicBezTo>
                      <a:pt x="495547" y="563366"/>
                      <a:pt x="495547" y="563366"/>
                      <a:pt x="495547" y="563366"/>
                    </a:cubicBezTo>
                    <a:cubicBezTo>
                      <a:pt x="517929" y="563366"/>
                      <a:pt x="536114" y="581601"/>
                      <a:pt x="536114" y="604044"/>
                    </a:cubicBezTo>
                    <a:cubicBezTo>
                      <a:pt x="536114" y="804632"/>
                      <a:pt x="536114" y="804632"/>
                      <a:pt x="536114" y="804632"/>
                    </a:cubicBezTo>
                    <a:cubicBezTo>
                      <a:pt x="536114" y="827075"/>
                      <a:pt x="517929" y="845310"/>
                      <a:pt x="495547" y="845310"/>
                    </a:cubicBezTo>
                    <a:cubicBezTo>
                      <a:pt x="394831" y="845310"/>
                      <a:pt x="394831" y="845310"/>
                      <a:pt x="394831" y="845310"/>
                    </a:cubicBezTo>
                    <a:cubicBezTo>
                      <a:pt x="372450" y="845310"/>
                      <a:pt x="354265" y="827075"/>
                      <a:pt x="354265" y="804632"/>
                    </a:cubicBezTo>
                    <a:cubicBezTo>
                      <a:pt x="354265" y="604044"/>
                      <a:pt x="354265" y="604044"/>
                      <a:pt x="354265" y="604044"/>
                    </a:cubicBezTo>
                    <a:cubicBezTo>
                      <a:pt x="354265" y="581601"/>
                      <a:pt x="372450" y="563366"/>
                      <a:pt x="394831" y="563366"/>
                    </a:cubicBezTo>
                    <a:close/>
                    <a:moveTo>
                      <a:pt x="162672" y="563366"/>
                    </a:moveTo>
                    <a:cubicBezTo>
                      <a:pt x="263389" y="563366"/>
                      <a:pt x="263389" y="563366"/>
                      <a:pt x="263389" y="563366"/>
                    </a:cubicBezTo>
                    <a:cubicBezTo>
                      <a:pt x="285770" y="563366"/>
                      <a:pt x="303955" y="581601"/>
                      <a:pt x="303955" y="604044"/>
                    </a:cubicBezTo>
                    <a:cubicBezTo>
                      <a:pt x="303955" y="804632"/>
                      <a:pt x="303955" y="804632"/>
                      <a:pt x="303955" y="804632"/>
                    </a:cubicBezTo>
                    <a:cubicBezTo>
                      <a:pt x="303955" y="827075"/>
                      <a:pt x="285770" y="845310"/>
                      <a:pt x="263389" y="845310"/>
                    </a:cubicBezTo>
                    <a:cubicBezTo>
                      <a:pt x="162672" y="845310"/>
                      <a:pt x="162672" y="845310"/>
                      <a:pt x="162672" y="845310"/>
                    </a:cubicBezTo>
                    <a:cubicBezTo>
                      <a:pt x="140291" y="845310"/>
                      <a:pt x="122106" y="827075"/>
                      <a:pt x="122106" y="804632"/>
                    </a:cubicBezTo>
                    <a:cubicBezTo>
                      <a:pt x="122106" y="604044"/>
                      <a:pt x="122106" y="604044"/>
                      <a:pt x="122106" y="604044"/>
                    </a:cubicBezTo>
                    <a:cubicBezTo>
                      <a:pt x="122106" y="581601"/>
                      <a:pt x="140291" y="563366"/>
                      <a:pt x="162672" y="563366"/>
                    </a:cubicBezTo>
                    <a:close/>
                    <a:moveTo>
                      <a:pt x="56074" y="468510"/>
                    </a:moveTo>
                    <a:lnTo>
                      <a:pt x="56074" y="1494098"/>
                    </a:lnTo>
                    <a:lnTo>
                      <a:pt x="602145" y="1494098"/>
                    </a:lnTo>
                    <a:lnTo>
                      <a:pt x="602145" y="468510"/>
                    </a:lnTo>
                    <a:close/>
                    <a:moveTo>
                      <a:pt x="155556" y="316994"/>
                    </a:moveTo>
                    <a:cubicBezTo>
                      <a:pt x="155556" y="361628"/>
                      <a:pt x="155556" y="389525"/>
                      <a:pt x="155556" y="406960"/>
                    </a:cubicBezTo>
                    <a:lnTo>
                      <a:pt x="155556" y="412436"/>
                    </a:lnTo>
                    <a:lnTo>
                      <a:pt x="194671" y="412436"/>
                    </a:lnTo>
                    <a:cubicBezTo>
                      <a:pt x="322450" y="412436"/>
                      <a:pt x="410573" y="412436"/>
                      <a:pt x="471348" y="412436"/>
                    </a:cubicBezTo>
                    <a:lnTo>
                      <a:pt x="502663" y="412436"/>
                    </a:lnTo>
                    <a:lnTo>
                      <a:pt x="502663" y="396731"/>
                    </a:lnTo>
                    <a:cubicBezTo>
                      <a:pt x="502663" y="316994"/>
                      <a:pt x="502663" y="316994"/>
                      <a:pt x="502663" y="316994"/>
                    </a:cubicBezTo>
                    <a:cubicBezTo>
                      <a:pt x="155556" y="316994"/>
                      <a:pt x="155556" y="316994"/>
                      <a:pt x="155556" y="316994"/>
                    </a:cubicBezTo>
                    <a:close/>
                    <a:moveTo>
                      <a:pt x="205890" y="167163"/>
                    </a:moveTo>
                    <a:cubicBezTo>
                      <a:pt x="205890" y="198348"/>
                      <a:pt x="205890" y="221737"/>
                      <a:pt x="205890" y="239278"/>
                    </a:cubicBezTo>
                    <a:lnTo>
                      <a:pt x="205890" y="260982"/>
                    </a:lnTo>
                    <a:lnTo>
                      <a:pt x="214842" y="260982"/>
                    </a:lnTo>
                    <a:cubicBezTo>
                      <a:pt x="331090" y="260982"/>
                      <a:pt x="400839" y="260982"/>
                      <a:pt x="442688" y="260982"/>
                    </a:cubicBezTo>
                    <a:lnTo>
                      <a:pt x="452329" y="260982"/>
                    </a:lnTo>
                    <a:lnTo>
                      <a:pt x="452329" y="250729"/>
                    </a:lnTo>
                    <a:cubicBezTo>
                      <a:pt x="452329" y="167163"/>
                      <a:pt x="452329" y="167163"/>
                      <a:pt x="452329" y="167163"/>
                    </a:cubicBezTo>
                    <a:cubicBezTo>
                      <a:pt x="406122" y="167163"/>
                      <a:pt x="368578" y="167163"/>
                      <a:pt x="338074" y="167163"/>
                    </a:cubicBezTo>
                    <a:lnTo>
                      <a:pt x="328909" y="167163"/>
                    </a:lnTo>
                    <a:lnTo>
                      <a:pt x="328848" y="167176"/>
                    </a:lnTo>
                    <a:lnTo>
                      <a:pt x="328787" y="167163"/>
                    </a:lnTo>
                    <a:lnTo>
                      <a:pt x="309857" y="167163"/>
                    </a:lnTo>
                    <a:cubicBezTo>
                      <a:pt x="205890" y="167163"/>
                      <a:pt x="205890" y="167163"/>
                      <a:pt x="205890" y="167163"/>
                    </a:cubicBezTo>
                    <a:close/>
                    <a:moveTo>
                      <a:pt x="328848" y="0"/>
                    </a:moveTo>
                    <a:cubicBezTo>
                      <a:pt x="344268" y="0"/>
                      <a:pt x="356885" y="12644"/>
                      <a:pt x="356885" y="28097"/>
                    </a:cubicBezTo>
                    <a:cubicBezTo>
                      <a:pt x="356885" y="55842"/>
                      <a:pt x="356885" y="76652"/>
                      <a:pt x="356885" y="92259"/>
                    </a:cubicBezTo>
                    <a:lnTo>
                      <a:pt x="356885" y="111101"/>
                    </a:lnTo>
                    <a:lnTo>
                      <a:pt x="373229" y="111101"/>
                    </a:lnTo>
                    <a:cubicBezTo>
                      <a:pt x="455130" y="111101"/>
                      <a:pt x="455130" y="111101"/>
                      <a:pt x="455130" y="111101"/>
                    </a:cubicBezTo>
                    <a:cubicBezTo>
                      <a:pt x="484535" y="111101"/>
                      <a:pt x="508338" y="134927"/>
                      <a:pt x="508338" y="164360"/>
                    </a:cubicBezTo>
                    <a:lnTo>
                      <a:pt x="508338" y="261563"/>
                    </a:lnTo>
                    <a:lnTo>
                      <a:pt x="526173" y="265161"/>
                    </a:lnTo>
                    <a:cubicBezTo>
                      <a:pt x="545264" y="273235"/>
                      <a:pt x="558648" y="292139"/>
                      <a:pt x="558648" y="314194"/>
                    </a:cubicBezTo>
                    <a:lnTo>
                      <a:pt x="558648" y="412436"/>
                    </a:lnTo>
                    <a:lnTo>
                      <a:pt x="560079" y="412436"/>
                    </a:lnTo>
                    <a:cubicBezTo>
                      <a:pt x="606402" y="412436"/>
                      <a:pt x="606402" y="412436"/>
                      <a:pt x="606402" y="412436"/>
                    </a:cubicBezTo>
                    <a:cubicBezTo>
                      <a:pt x="634412" y="412436"/>
                      <a:pt x="658220" y="436256"/>
                      <a:pt x="658220" y="465680"/>
                    </a:cubicBezTo>
                    <a:cubicBezTo>
                      <a:pt x="658220" y="1496928"/>
                      <a:pt x="658220" y="1496928"/>
                      <a:pt x="658220" y="1496928"/>
                    </a:cubicBezTo>
                    <a:cubicBezTo>
                      <a:pt x="658220" y="1526353"/>
                      <a:pt x="634412" y="1550172"/>
                      <a:pt x="606402" y="1550172"/>
                    </a:cubicBezTo>
                    <a:cubicBezTo>
                      <a:pt x="53218" y="1550172"/>
                      <a:pt x="53218" y="1550172"/>
                      <a:pt x="53218" y="1550172"/>
                    </a:cubicBezTo>
                    <a:cubicBezTo>
                      <a:pt x="23808" y="1550172"/>
                      <a:pt x="0" y="1526353"/>
                      <a:pt x="0" y="1496928"/>
                    </a:cubicBezTo>
                    <a:cubicBezTo>
                      <a:pt x="0" y="465680"/>
                      <a:pt x="0" y="465680"/>
                      <a:pt x="0" y="465680"/>
                    </a:cubicBezTo>
                    <a:cubicBezTo>
                      <a:pt x="0" y="436256"/>
                      <a:pt x="23808" y="412436"/>
                      <a:pt x="53218" y="412436"/>
                    </a:cubicBezTo>
                    <a:lnTo>
                      <a:pt x="99571" y="412436"/>
                    </a:lnTo>
                    <a:lnTo>
                      <a:pt x="99571" y="395807"/>
                    </a:lnTo>
                    <a:cubicBezTo>
                      <a:pt x="99571" y="314194"/>
                      <a:pt x="99571" y="314194"/>
                      <a:pt x="99571" y="314194"/>
                    </a:cubicBezTo>
                    <a:cubicBezTo>
                      <a:pt x="99571" y="292139"/>
                      <a:pt x="112955" y="273235"/>
                      <a:pt x="132047" y="265161"/>
                    </a:cubicBezTo>
                    <a:lnTo>
                      <a:pt x="149881" y="261563"/>
                    </a:lnTo>
                    <a:lnTo>
                      <a:pt x="149881" y="249804"/>
                    </a:lnTo>
                    <a:cubicBezTo>
                      <a:pt x="149881" y="164360"/>
                      <a:pt x="149881" y="164360"/>
                      <a:pt x="149881" y="164360"/>
                    </a:cubicBezTo>
                    <a:cubicBezTo>
                      <a:pt x="149881" y="134927"/>
                      <a:pt x="173685" y="111101"/>
                      <a:pt x="203090" y="111101"/>
                    </a:cubicBezTo>
                    <a:cubicBezTo>
                      <a:pt x="234595" y="111101"/>
                      <a:pt x="262161" y="111101"/>
                      <a:pt x="286282" y="111101"/>
                    </a:cubicBezTo>
                    <a:lnTo>
                      <a:pt x="300810" y="111101"/>
                    </a:lnTo>
                    <a:lnTo>
                      <a:pt x="300810" y="102446"/>
                    </a:lnTo>
                    <a:cubicBezTo>
                      <a:pt x="300810" y="28097"/>
                      <a:pt x="300810" y="28097"/>
                      <a:pt x="300810" y="28097"/>
                    </a:cubicBezTo>
                    <a:cubicBezTo>
                      <a:pt x="300810" y="12644"/>
                      <a:pt x="313427" y="0"/>
                      <a:pt x="328848" y="0"/>
                    </a:cubicBezTo>
                    <a:close/>
                  </a:path>
                </a:pathLst>
              </a:custGeom>
              <a:grpFill/>
              <a:ln>
                <a:noFill/>
              </a:ln>
            </p:spPr>
            <p:txBody>
              <a:bodyPr vert="horz" wrap="square" lIns="91427" tIns="45713" rIns="91427" bIns="45713" numCol="1" anchor="t" anchorCtr="0" compatLnSpc="1">
                <a:prstTxWarp prst="textNoShape">
                  <a:avLst/>
                </a:prstTxWarp>
                <a:noAutofit/>
              </a:bodyPr>
              <a:lstStyle/>
              <a:p>
                <a:pPr defTabSz="914224">
                  <a:defRPr/>
                </a:pPr>
                <a:endParaRPr lang="en-US" sz="1800" kern="0">
                  <a:solidFill>
                    <a:schemeClr val="accent2">
                      <a:lumMod val="75000"/>
                    </a:schemeClr>
                  </a:solidFill>
                </a:endParaRPr>
              </a:p>
            </p:txBody>
          </p:sp>
          <p:sp>
            <p:nvSpPr>
              <p:cNvPr id="633" name="Freeform 632"/>
              <p:cNvSpPr>
                <a:spLocks/>
              </p:cNvSpPr>
              <p:nvPr/>
            </p:nvSpPr>
            <p:spPr bwMode="auto">
              <a:xfrm>
                <a:off x="10266448" y="3110864"/>
                <a:ext cx="212800" cy="274637"/>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grpFill/>
              <a:ln>
                <a:noFill/>
              </a:ln>
            </p:spPr>
            <p:txBody>
              <a:bodyPr vert="horz" wrap="square" lIns="0" tIns="137141" rIns="0" bIns="0" numCol="1" anchor="t" anchorCtr="0" compatLnSpc="1">
                <a:prstTxWarp prst="textNoShape">
                  <a:avLst/>
                </a:prstTxWarp>
                <a:noAutofit/>
              </a:bodyPr>
              <a:lstStyle/>
              <a:p>
                <a:pPr algn="ctr" defTabSz="914224">
                  <a:defRPr/>
                </a:pPr>
                <a:r>
                  <a:rPr lang="en-US" sz="700" kern="0" dirty="0">
                    <a:solidFill>
                      <a:schemeClr val="accent2">
                        <a:lumMod val="75000"/>
                      </a:schemeClr>
                    </a:solidFill>
                  </a:rPr>
                  <a:t>SQL</a:t>
                </a:r>
              </a:p>
            </p:txBody>
          </p:sp>
          <p:grpSp>
            <p:nvGrpSpPr>
              <p:cNvPr id="634" name="Group 633"/>
              <p:cNvGrpSpPr/>
              <p:nvPr/>
            </p:nvGrpSpPr>
            <p:grpSpPr>
              <a:xfrm>
                <a:off x="10223148" y="3471118"/>
                <a:ext cx="322531" cy="225534"/>
                <a:chOff x="1182255" y="2216727"/>
                <a:chExt cx="5006109" cy="3500582"/>
              </a:xfrm>
              <a:grpFill/>
            </p:grpSpPr>
            <p:sp>
              <p:nvSpPr>
                <p:cNvPr id="636" name="Freeform 635"/>
                <p:cNvSpPr/>
                <p:nvPr/>
              </p:nvSpPr>
              <p:spPr bwMode="auto">
                <a:xfrm>
                  <a:off x="1182255" y="2216727"/>
                  <a:ext cx="5006109" cy="3500582"/>
                </a:xfrm>
                <a:custGeom>
                  <a:avLst/>
                  <a:gdLst>
                    <a:gd name="connsiteX0" fmla="*/ 115224 w 5006109"/>
                    <a:gd name="connsiteY0" fmla="*/ 113026 h 3500582"/>
                    <a:gd name="connsiteX1" fmla="*/ 115224 w 5006109"/>
                    <a:gd name="connsiteY1" fmla="*/ 3387556 h 3500582"/>
                    <a:gd name="connsiteX2" fmla="*/ 4890886 w 5006109"/>
                    <a:gd name="connsiteY2" fmla="*/ 3387556 h 3500582"/>
                    <a:gd name="connsiteX3" fmla="*/ 4890886 w 5006109"/>
                    <a:gd name="connsiteY3" fmla="*/ 113026 h 3500582"/>
                    <a:gd name="connsiteX4" fmla="*/ 0 w 5006109"/>
                    <a:gd name="connsiteY4" fmla="*/ 0 h 3500582"/>
                    <a:gd name="connsiteX5" fmla="*/ 5006109 w 5006109"/>
                    <a:gd name="connsiteY5" fmla="*/ 0 h 3500582"/>
                    <a:gd name="connsiteX6" fmla="*/ 5006109 w 5006109"/>
                    <a:gd name="connsiteY6" fmla="*/ 3500582 h 3500582"/>
                    <a:gd name="connsiteX7" fmla="*/ 0 w 5006109"/>
                    <a:gd name="connsiteY7" fmla="*/ 3500582 h 35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109" h="3500582">
                      <a:moveTo>
                        <a:pt x="115224" y="113026"/>
                      </a:moveTo>
                      <a:lnTo>
                        <a:pt x="115224" y="3387556"/>
                      </a:lnTo>
                      <a:lnTo>
                        <a:pt x="4890886" y="3387556"/>
                      </a:lnTo>
                      <a:lnTo>
                        <a:pt x="4890886" y="113026"/>
                      </a:lnTo>
                      <a:close/>
                      <a:moveTo>
                        <a:pt x="0" y="0"/>
                      </a:moveTo>
                      <a:lnTo>
                        <a:pt x="5006109" y="0"/>
                      </a:lnTo>
                      <a:lnTo>
                        <a:pt x="5006109" y="3500582"/>
                      </a:lnTo>
                      <a:lnTo>
                        <a:pt x="0" y="35005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grpSp>
              <p:nvGrpSpPr>
                <p:cNvPr id="637" name="Group 636"/>
                <p:cNvGrpSpPr/>
                <p:nvPr/>
              </p:nvGrpSpPr>
              <p:grpSpPr>
                <a:xfrm>
                  <a:off x="1371600" y="2904099"/>
                  <a:ext cx="4622800" cy="2628550"/>
                  <a:chOff x="1371600" y="3272399"/>
                  <a:chExt cx="4622800" cy="2628550"/>
                </a:xfrm>
                <a:grpFill/>
              </p:grpSpPr>
              <p:grpSp>
                <p:nvGrpSpPr>
                  <p:cNvPr id="638" name="Group 637"/>
                  <p:cNvGrpSpPr/>
                  <p:nvPr/>
                </p:nvGrpSpPr>
                <p:grpSpPr>
                  <a:xfrm>
                    <a:off x="1371600" y="3272399"/>
                    <a:ext cx="4622800" cy="609250"/>
                    <a:chOff x="1403350" y="3272399"/>
                    <a:chExt cx="4216400" cy="609250"/>
                  </a:xfrm>
                  <a:grpFill/>
                </p:grpSpPr>
                <p:sp>
                  <p:nvSpPr>
                    <p:cNvPr id="654" name="Freeform 653"/>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655" name="Freeform 654"/>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656" name="Freeform 655"/>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657" name="Freeform 656"/>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grpSp>
              <p:grpSp>
                <p:nvGrpSpPr>
                  <p:cNvPr id="639" name="Group 638"/>
                  <p:cNvGrpSpPr/>
                  <p:nvPr/>
                </p:nvGrpSpPr>
                <p:grpSpPr>
                  <a:xfrm>
                    <a:off x="1371600" y="3945499"/>
                    <a:ext cx="4622800" cy="609250"/>
                    <a:chOff x="1403350" y="3272399"/>
                    <a:chExt cx="4216400" cy="609250"/>
                  </a:xfrm>
                  <a:grpFill/>
                </p:grpSpPr>
                <p:sp>
                  <p:nvSpPr>
                    <p:cNvPr id="650" name="Freeform 649"/>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651" name="Freeform 650"/>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652" name="Freeform 651"/>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653" name="Freeform 652"/>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grpSp>
              <p:grpSp>
                <p:nvGrpSpPr>
                  <p:cNvPr id="640" name="Group 639"/>
                  <p:cNvGrpSpPr/>
                  <p:nvPr/>
                </p:nvGrpSpPr>
                <p:grpSpPr>
                  <a:xfrm>
                    <a:off x="1371600" y="4618599"/>
                    <a:ext cx="4622800" cy="609250"/>
                    <a:chOff x="1403350" y="3272399"/>
                    <a:chExt cx="4216400" cy="609250"/>
                  </a:xfrm>
                  <a:grpFill/>
                </p:grpSpPr>
                <p:sp>
                  <p:nvSpPr>
                    <p:cNvPr id="646" name="Freeform 645"/>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647" name="Freeform 646"/>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648" name="Freeform 647"/>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649" name="Freeform 648"/>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grpSp>
              <p:grpSp>
                <p:nvGrpSpPr>
                  <p:cNvPr id="641" name="Group 640"/>
                  <p:cNvGrpSpPr/>
                  <p:nvPr/>
                </p:nvGrpSpPr>
                <p:grpSpPr>
                  <a:xfrm>
                    <a:off x="1371600" y="5291699"/>
                    <a:ext cx="4622800" cy="609250"/>
                    <a:chOff x="1403350" y="3272399"/>
                    <a:chExt cx="4216400" cy="609250"/>
                  </a:xfrm>
                  <a:grpFill/>
                </p:grpSpPr>
                <p:sp>
                  <p:nvSpPr>
                    <p:cNvPr id="642" name="Freeform 641"/>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643" name="Freeform 642"/>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644" name="Freeform 643"/>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645" name="Freeform 644"/>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grpSp>
            </p:grpSp>
          </p:grpSp>
          <p:sp>
            <p:nvSpPr>
              <p:cNvPr id="635" name="Freeform 634"/>
              <p:cNvSpPr>
                <a:spLocks/>
              </p:cNvSpPr>
              <p:nvPr/>
            </p:nvSpPr>
            <p:spPr bwMode="auto">
              <a:xfrm>
                <a:off x="9983618" y="3695432"/>
                <a:ext cx="174159" cy="244743"/>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grpFill/>
              <a:ln>
                <a:noFill/>
              </a:ln>
            </p:spPr>
            <p:txBody>
              <a:bodyPr vert="horz" wrap="square" lIns="0" tIns="137141" rIns="0" bIns="0" numCol="1" anchor="t" anchorCtr="0" compatLnSpc="1">
                <a:prstTxWarp prst="textNoShape">
                  <a:avLst/>
                </a:prstTxWarp>
                <a:noAutofit/>
              </a:bodyPr>
              <a:lstStyle/>
              <a:p>
                <a:pPr algn="ctr" defTabSz="914224">
                  <a:defRPr/>
                </a:pPr>
                <a:endParaRPr lang="en-US" sz="700" kern="0" dirty="0">
                  <a:solidFill>
                    <a:schemeClr val="accent2">
                      <a:lumMod val="75000"/>
                    </a:schemeClr>
                  </a:solidFill>
                </a:endParaRPr>
              </a:p>
            </p:txBody>
          </p:sp>
        </p:grpSp>
        <p:grpSp>
          <p:nvGrpSpPr>
            <p:cNvPr id="662" name="Group 661"/>
            <p:cNvGrpSpPr/>
            <p:nvPr/>
          </p:nvGrpSpPr>
          <p:grpSpPr>
            <a:xfrm>
              <a:off x="15107216" y="1916113"/>
              <a:ext cx="453941" cy="552320"/>
              <a:chOff x="2256871" y="3439507"/>
              <a:chExt cx="340270" cy="414014"/>
            </a:xfrm>
            <a:grpFill/>
          </p:grpSpPr>
          <p:sp>
            <p:nvSpPr>
              <p:cNvPr id="663" name="Freeform 662"/>
              <p:cNvSpPr>
                <a:spLocks/>
              </p:cNvSpPr>
              <p:nvPr/>
            </p:nvSpPr>
            <p:spPr bwMode="auto">
              <a:xfrm>
                <a:off x="2256871" y="3439507"/>
                <a:ext cx="230395" cy="285134"/>
              </a:xfrm>
              <a:custGeom>
                <a:avLst/>
                <a:gdLst>
                  <a:gd name="connsiteX0" fmla="*/ 269926 w 295991"/>
                  <a:gd name="connsiteY0" fmla="*/ 150095 h 366315"/>
                  <a:gd name="connsiteX1" fmla="*/ 269926 w 295991"/>
                  <a:gd name="connsiteY1" fmla="*/ 159187 h 366315"/>
                  <a:gd name="connsiteX2" fmla="*/ 269926 w 295991"/>
                  <a:gd name="connsiteY2" fmla="*/ 176510 h 366315"/>
                  <a:gd name="connsiteX3" fmla="*/ 271783 w 295991"/>
                  <a:gd name="connsiteY3" fmla="*/ 176510 h 366315"/>
                  <a:gd name="connsiteX4" fmla="*/ 278265 w 295991"/>
                  <a:gd name="connsiteY4" fmla="*/ 176510 h 366315"/>
                  <a:gd name="connsiteX5" fmla="*/ 282589 w 295991"/>
                  <a:gd name="connsiteY5" fmla="*/ 176510 h 366315"/>
                  <a:gd name="connsiteX6" fmla="*/ 282589 w 295991"/>
                  <a:gd name="connsiteY6" fmla="*/ 165634 h 366315"/>
                  <a:gd name="connsiteX7" fmla="*/ 282589 w 295991"/>
                  <a:gd name="connsiteY7" fmla="*/ 150095 h 366315"/>
                  <a:gd name="connsiteX8" fmla="*/ 280664 w 295991"/>
                  <a:gd name="connsiteY8" fmla="*/ 150095 h 366315"/>
                  <a:gd name="connsiteX9" fmla="*/ 274182 w 295991"/>
                  <a:gd name="connsiteY9" fmla="*/ 150095 h 366315"/>
                  <a:gd name="connsiteX10" fmla="*/ 269926 w 295991"/>
                  <a:gd name="connsiteY10" fmla="*/ 109860 h 366315"/>
                  <a:gd name="connsiteX11" fmla="*/ 269926 w 295991"/>
                  <a:gd name="connsiteY11" fmla="*/ 129465 h 366315"/>
                  <a:gd name="connsiteX12" fmla="*/ 269926 w 295991"/>
                  <a:gd name="connsiteY12" fmla="*/ 136625 h 366315"/>
                  <a:gd name="connsiteX13" fmla="*/ 271783 w 295991"/>
                  <a:gd name="connsiteY13" fmla="*/ 136625 h 366315"/>
                  <a:gd name="connsiteX14" fmla="*/ 278265 w 295991"/>
                  <a:gd name="connsiteY14" fmla="*/ 136625 h 366315"/>
                  <a:gd name="connsiteX15" fmla="*/ 282589 w 295991"/>
                  <a:gd name="connsiteY15" fmla="*/ 136625 h 366315"/>
                  <a:gd name="connsiteX16" fmla="*/ 282589 w 295991"/>
                  <a:gd name="connsiteY16" fmla="*/ 125371 h 366315"/>
                  <a:gd name="connsiteX17" fmla="*/ 282589 w 295991"/>
                  <a:gd name="connsiteY17" fmla="*/ 115635 h 366315"/>
                  <a:gd name="connsiteX18" fmla="*/ 282589 w 295991"/>
                  <a:gd name="connsiteY18" fmla="*/ 109860 h 366315"/>
                  <a:gd name="connsiteX19" fmla="*/ 280664 w 295991"/>
                  <a:gd name="connsiteY19" fmla="*/ 109860 h 366315"/>
                  <a:gd name="connsiteX20" fmla="*/ 274182 w 295991"/>
                  <a:gd name="connsiteY20" fmla="*/ 109860 h 366315"/>
                  <a:gd name="connsiteX21" fmla="*/ 121755 w 295991"/>
                  <a:gd name="connsiteY21" fmla="*/ 91142 h 366315"/>
                  <a:gd name="connsiteX22" fmla="*/ 121755 w 295991"/>
                  <a:gd name="connsiteY22" fmla="*/ 108460 h 366315"/>
                  <a:gd name="connsiteX23" fmla="*/ 199427 w 295991"/>
                  <a:gd name="connsiteY23" fmla="*/ 108460 h 366315"/>
                  <a:gd name="connsiteX24" fmla="*/ 199427 w 295991"/>
                  <a:gd name="connsiteY24" fmla="*/ 91142 h 366315"/>
                  <a:gd name="connsiteX25" fmla="*/ 114991 w 295991"/>
                  <a:gd name="connsiteY25" fmla="*/ 77672 h 366315"/>
                  <a:gd name="connsiteX26" fmla="*/ 206191 w 295991"/>
                  <a:gd name="connsiteY26" fmla="*/ 77672 h 366315"/>
                  <a:gd name="connsiteX27" fmla="*/ 212897 w 295991"/>
                  <a:gd name="connsiteY27" fmla="*/ 84377 h 366315"/>
                  <a:gd name="connsiteX28" fmla="*/ 212897 w 295991"/>
                  <a:gd name="connsiteY28" fmla="*/ 115224 h 366315"/>
                  <a:gd name="connsiteX29" fmla="*/ 206191 w 295991"/>
                  <a:gd name="connsiteY29" fmla="*/ 121930 h 366315"/>
                  <a:gd name="connsiteX30" fmla="*/ 114991 w 295991"/>
                  <a:gd name="connsiteY30" fmla="*/ 121930 h 366315"/>
                  <a:gd name="connsiteX31" fmla="*/ 108285 w 295991"/>
                  <a:gd name="connsiteY31" fmla="*/ 115224 h 366315"/>
                  <a:gd name="connsiteX32" fmla="*/ 108285 w 295991"/>
                  <a:gd name="connsiteY32" fmla="*/ 84377 h 366315"/>
                  <a:gd name="connsiteX33" fmla="*/ 114991 w 295991"/>
                  <a:gd name="connsiteY33" fmla="*/ 77672 h 366315"/>
                  <a:gd name="connsiteX34" fmla="*/ 269926 w 295991"/>
                  <a:gd name="connsiteY34" fmla="*/ 70064 h 366315"/>
                  <a:gd name="connsiteX35" fmla="*/ 269926 w 295991"/>
                  <a:gd name="connsiteY35" fmla="*/ 96390 h 366315"/>
                  <a:gd name="connsiteX36" fmla="*/ 271783 w 295991"/>
                  <a:gd name="connsiteY36" fmla="*/ 96390 h 366315"/>
                  <a:gd name="connsiteX37" fmla="*/ 278265 w 295991"/>
                  <a:gd name="connsiteY37" fmla="*/ 96390 h 366315"/>
                  <a:gd name="connsiteX38" fmla="*/ 282589 w 295991"/>
                  <a:gd name="connsiteY38" fmla="*/ 96390 h 366315"/>
                  <a:gd name="connsiteX39" fmla="*/ 282589 w 295991"/>
                  <a:gd name="connsiteY39" fmla="*/ 93397 h 366315"/>
                  <a:gd name="connsiteX40" fmla="*/ 282589 w 295991"/>
                  <a:gd name="connsiteY40" fmla="*/ 70064 h 366315"/>
                  <a:gd name="connsiteX41" fmla="*/ 271355 w 295991"/>
                  <a:gd name="connsiteY41" fmla="*/ 70064 h 366315"/>
                  <a:gd name="connsiteX42" fmla="*/ 17030 w 295991"/>
                  <a:gd name="connsiteY42" fmla="*/ 0 h 366315"/>
                  <a:gd name="connsiteX43" fmla="*/ 263218 w 295991"/>
                  <a:gd name="connsiteY43" fmla="*/ 0 h 366315"/>
                  <a:gd name="connsiteX44" fmla="*/ 269926 w 295991"/>
                  <a:gd name="connsiteY44" fmla="*/ 6697 h 366315"/>
                  <a:gd name="connsiteX45" fmla="*/ 269926 w 295991"/>
                  <a:gd name="connsiteY45" fmla="*/ 38760 h 366315"/>
                  <a:gd name="connsiteX46" fmla="*/ 269926 w 295991"/>
                  <a:gd name="connsiteY46" fmla="*/ 56679 h 366315"/>
                  <a:gd name="connsiteX47" fmla="*/ 271783 w 295991"/>
                  <a:gd name="connsiteY47" fmla="*/ 56679 h 366315"/>
                  <a:gd name="connsiteX48" fmla="*/ 289290 w 295991"/>
                  <a:gd name="connsiteY48" fmla="*/ 56679 h 366315"/>
                  <a:gd name="connsiteX49" fmla="*/ 295991 w 295991"/>
                  <a:gd name="connsiteY49" fmla="*/ 63372 h 366315"/>
                  <a:gd name="connsiteX50" fmla="*/ 295991 w 295991"/>
                  <a:gd name="connsiteY50" fmla="*/ 85169 h 366315"/>
                  <a:gd name="connsiteX51" fmla="*/ 295991 w 295991"/>
                  <a:gd name="connsiteY51" fmla="*/ 103125 h 366315"/>
                  <a:gd name="connsiteX52" fmla="*/ 295991 w 295991"/>
                  <a:gd name="connsiteY52" fmla="*/ 105604 h 366315"/>
                  <a:gd name="connsiteX53" fmla="*/ 295991 w 295991"/>
                  <a:gd name="connsiteY53" fmla="*/ 142565 h 366315"/>
                  <a:gd name="connsiteX54" fmla="*/ 295991 w 295991"/>
                  <a:gd name="connsiteY54" fmla="*/ 143360 h 366315"/>
                  <a:gd name="connsiteX55" fmla="*/ 295991 w 295991"/>
                  <a:gd name="connsiteY55" fmla="*/ 159178 h 366315"/>
                  <a:gd name="connsiteX56" fmla="*/ 295991 w 295991"/>
                  <a:gd name="connsiteY56" fmla="*/ 183158 h 366315"/>
                  <a:gd name="connsiteX57" fmla="*/ 295991 w 295991"/>
                  <a:gd name="connsiteY57" fmla="*/ 184546 h 366315"/>
                  <a:gd name="connsiteX58" fmla="*/ 295991 w 295991"/>
                  <a:gd name="connsiteY58" fmla="*/ 205448 h 366315"/>
                  <a:gd name="connsiteX59" fmla="*/ 295991 w 295991"/>
                  <a:gd name="connsiteY59" fmla="*/ 216438 h 366315"/>
                  <a:gd name="connsiteX60" fmla="*/ 282589 w 295991"/>
                  <a:gd name="connsiteY60" fmla="*/ 216438 h 366315"/>
                  <a:gd name="connsiteX61" fmla="*/ 282589 w 295991"/>
                  <a:gd name="connsiteY61" fmla="*/ 213840 h 366315"/>
                  <a:gd name="connsiteX62" fmla="*/ 282589 w 295991"/>
                  <a:gd name="connsiteY62" fmla="*/ 191573 h 366315"/>
                  <a:gd name="connsiteX63" fmla="*/ 282589 w 295991"/>
                  <a:gd name="connsiteY63" fmla="*/ 189805 h 366315"/>
                  <a:gd name="connsiteX64" fmla="*/ 280664 w 295991"/>
                  <a:gd name="connsiteY64" fmla="*/ 189805 h 366315"/>
                  <a:gd name="connsiteX65" fmla="*/ 274182 w 295991"/>
                  <a:gd name="connsiteY65" fmla="*/ 189805 h 366315"/>
                  <a:gd name="connsiteX66" fmla="*/ 269926 w 295991"/>
                  <a:gd name="connsiteY66" fmla="*/ 189805 h 366315"/>
                  <a:gd name="connsiteX67" fmla="*/ 269926 w 295991"/>
                  <a:gd name="connsiteY67" fmla="*/ 198792 h 366315"/>
                  <a:gd name="connsiteX68" fmla="*/ 269926 w 295991"/>
                  <a:gd name="connsiteY68" fmla="*/ 216438 h 366315"/>
                  <a:gd name="connsiteX69" fmla="*/ 256456 w 295991"/>
                  <a:gd name="connsiteY69" fmla="*/ 216438 h 366315"/>
                  <a:gd name="connsiteX70" fmla="*/ 256456 w 295991"/>
                  <a:gd name="connsiteY70" fmla="*/ 183158 h 366315"/>
                  <a:gd name="connsiteX71" fmla="*/ 256456 w 295991"/>
                  <a:gd name="connsiteY71" fmla="*/ 143360 h 366315"/>
                  <a:gd name="connsiteX72" fmla="*/ 256456 w 295991"/>
                  <a:gd name="connsiteY72" fmla="*/ 103125 h 366315"/>
                  <a:gd name="connsiteX73" fmla="*/ 256456 w 295991"/>
                  <a:gd name="connsiteY73" fmla="*/ 63372 h 366315"/>
                  <a:gd name="connsiteX74" fmla="*/ 256456 w 295991"/>
                  <a:gd name="connsiteY74" fmla="*/ 13470 h 366315"/>
                  <a:gd name="connsiteX75" fmla="*/ 23791 w 295991"/>
                  <a:gd name="connsiteY75" fmla="*/ 13470 h 366315"/>
                  <a:gd name="connsiteX76" fmla="*/ 23791 w 295991"/>
                  <a:gd name="connsiteY76" fmla="*/ 53006 h 366315"/>
                  <a:gd name="connsiteX77" fmla="*/ 25744 w 295991"/>
                  <a:gd name="connsiteY77" fmla="*/ 53006 h 366315"/>
                  <a:gd name="connsiteX78" fmla="*/ 28465 w 295991"/>
                  <a:gd name="connsiteY78" fmla="*/ 53006 h 366315"/>
                  <a:gd name="connsiteX79" fmla="*/ 35162 w 295991"/>
                  <a:gd name="connsiteY79" fmla="*/ 59653 h 366315"/>
                  <a:gd name="connsiteX80" fmla="*/ 28465 w 295991"/>
                  <a:gd name="connsiteY80" fmla="*/ 66301 h 366315"/>
                  <a:gd name="connsiteX81" fmla="*/ 23791 w 295991"/>
                  <a:gd name="connsiteY81" fmla="*/ 66301 h 366315"/>
                  <a:gd name="connsiteX82" fmla="*/ 23791 w 295991"/>
                  <a:gd name="connsiteY82" fmla="*/ 88168 h 366315"/>
                  <a:gd name="connsiteX83" fmla="*/ 25744 w 295991"/>
                  <a:gd name="connsiteY83" fmla="*/ 88168 h 366315"/>
                  <a:gd name="connsiteX84" fmla="*/ 28465 w 295991"/>
                  <a:gd name="connsiteY84" fmla="*/ 88168 h 366315"/>
                  <a:gd name="connsiteX85" fmla="*/ 35162 w 295991"/>
                  <a:gd name="connsiteY85" fmla="*/ 94815 h 366315"/>
                  <a:gd name="connsiteX86" fmla="*/ 28465 w 295991"/>
                  <a:gd name="connsiteY86" fmla="*/ 101463 h 366315"/>
                  <a:gd name="connsiteX87" fmla="*/ 23791 w 295991"/>
                  <a:gd name="connsiteY87" fmla="*/ 101463 h 366315"/>
                  <a:gd name="connsiteX88" fmla="*/ 23791 w 295991"/>
                  <a:gd name="connsiteY88" fmla="*/ 123155 h 366315"/>
                  <a:gd name="connsiteX89" fmla="*/ 25744 w 295991"/>
                  <a:gd name="connsiteY89" fmla="*/ 123155 h 366315"/>
                  <a:gd name="connsiteX90" fmla="*/ 28465 w 295991"/>
                  <a:gd name="connsiteY90" fmla="*/ 123155 h 366315"/>
                  <a:gd name="connsiteX91" fmla="*/ 35162 w 295991"/>
                  <a:gd name="connsiteY91" fmla="*/ 129890 h 366315"/>
                  <a:gd name="connsiteX92" fmla="*/ 28465 w 295991"/>
                  <a:gd name="connsiteY92" fmla="*/ 136625 h 366315"/>
                  <a:gd name="connsiteX93" fmla="*/ 23791 w 295991"/>
                  <a:gd name="connsiteY93" fmla="*/ 136625 h 366315"/>
                  <a:gd name="connsiteX94" fmla="*/ 23791 w 295991"/>
                  <a:gd name="connsiteY94" fmla="*/ 158142 h 366315"/>
                  <a:gd name="connsiteX95" fmla="*/ 25744 w 295991"/>
                  <a:gd name="connsiteY95" fmla="*/ 158142 h 366315"/>
                  <a:gd name="connsiteX96" fmla="*/ 28465 w 295991"/>
                  <a:gd name="connsiteY96" fmla="*/ 158142 h 366315"/>
                  <a:gd name="connsiteX97" fmla="*/ 35162 w 295991"/>
                  <a:gd name="connsiteY97" fmla="*/ 164789 h 366315"/>
                  <a:gd name="connsiteX98" fmla="*/ 28465 w 295991"/>
                  <a:gd name="connsiteY98" fmla="*/ 171437 h 366315"/>
                  <a:gd name="connsiteX99" fmla="*/ 23791 w 295991"/>
                  <a:gd name="connsiteY99" fmla="*/ 171437 h 366315"/>
                  <a:gd name="connsiteX100" fmla="*/ 23791 w 295991"/>
                  <a:gd name="connsiteY100" fmla="*/ 193304 h 366315"/>
                  <a:gd name="connsiteX101" fmla="*/ 25744 w 295991"/>
                  <a:gd name="connsiteY101" fmla="*/ 193304 h 366315"/>
                  <a:gd name="connsiteX102" fmla="*/ 28465 w 295991"/>
                  <a:gd name="connsiteY102" fmla="*/ 193304 h 366315"/>
                  <a:gd name="connsiteX103" fmla="*/ 35162 w 295991"/>
                  <a:gd name="connsiteY103" fmla="*/ 199951 h 366315"/>
                  <a:gd name="connsiteX104" fmla="*/ 28465 w 295991"/>
                  <a:gd name="connsiteY104" fmla="*/ 206599 h 366315"/>
                  <a:gd name="connsiteX105" fmla="*/ 23791 w 295991"/>
                  <a:gd name="connsiteY105" fmla="*/ 206599 h 366315"/>
                  <a:gd name="connsiteX106" fmla="*/ 23791 w 295991"/>
                  <a:gd name="connsiteY106" fmla="*/ 228116 h 366315"/>
                  <a:gd name="connsiteX107" fmla="*/ 25744 w 295991"/>
                  <a:gd name="connsiteY107" fmla="*/ 228116 h 366315"/>
                  <a:gd name="connsiteX108" fmla="*/ 28465 w 295991"/>
                  <a:gd name="connsiteY108" fmla="*/ 228116 h 366315"/>
                  <a:gd name="connsiteX109" fmla="*/ 35162 w 295991"/>
                  <a:gd name="connsiteY109" fmla="*/ 234764 h 366315"/>
                  <a:gd name="connsiteX110" fmla="*/ 28465 w 295991"/>
                  <a:gd name="connsiteY110" fmla="*/ 241411 h 366315"/>
                  <a:gd name="connsiteX111" fmla="*/ 23791 w 295991"/>
                  <a:gd name="connsiteY111" fmla="*/ 241411 h 366315"/>
                  <a:gd name="connsiteX112" fmla="*/ 23791 w 295991"/>
                  <a:gd name="connsiteY112" fmla="*/ 263278 h 366315"/>
                  <a:gd name="connsiteX113" fmla="*/ 25744 w 295991"/>
                  <a:gd name="connsiteY113" fmla="*/ 263278 h 366315"/>
                  <a:gd name="connsiteX114" fmla="*/ 28465 w 295991"/>
                  <a:gd name="connsiteY114" fmla="*/ 263278 h 366315"/>
                  <a:gd name="connsiteX115" fmla="*/ 35162 w 295991"/>
                  <a:gd name="connsiteY115" fmla="*/ 269926 h 366315"/>
                  <a:gd name="connsiteX116" fmla="*/ 28465 w 295991"/>
                  <a:gd name="connsiteY116" fmla="*/ 276573 h 366315"/>
                  <a:gd name="connsiteX117" fmla="*/ 23791 w 295991"/>
                  <a:gd name="connsiteY117" fmla="*/ 276573 h 366315"/>
                  <a:gd name="connsiteX118" fmla="*/ 23791 w 295991"/>
                  <a:gd name="connsiteY118" fmla="*/ 298090 h 366315"/>
                  <a:gd name="connsiteX119" fmla="*/ 25744 w 295991"/>
                  <a:gd name="connsiteY119" fmla="*/ 298090 h 366315"/>
                  <a:gd name="connsiteX120" fmla="*/ 28465 w 295991"/>
                  <a:gd name="connsiteY120" fmla="*/ 298090 h 366315"/>
                  <a:gd name="connsiteX121" fmla="*/ 35162 w 295991"/>
                  <a:gd name="connsiteY121" fmla="*/ 304738 h 366315"/>
                  <a:gd name="connsiteX122" fmla="*/ 28465 w 295991"/>
                  <a:gd name="connsiteY122" fmla="*/ 311385 h 366315"/>
                  <a:gd name="connsiteX123" fmla="*/ 23791 w 295991"/>
                  <a:gd name="connsiteY123" fmla="*/ 311385 h 366315"/>
                  <a:gd name="connsiteX124" fmla="*/ 23791 w 295991"/>
                  <a:gd name="connsiteY124" fmla="*/ 352845 h 366315"/>
                  <a:gd name="connsiteX125" fmla="*/ 171599 w 295991"/>
                  <a:gd name="connsiteY125" fmla="*/ 352845 h 366315"/>
                  <a:gd name="connsiteX126" fmla="*/ 171599 w 295991"/>
                  <a:gd name="connsiteY126" fmla="*/ 366315 h 366315"/>
                  <a:gd name="connsiteX127" fmla="*/ 120890 w 295991"/>
                  <a:gd name="connsiteY127" fmla="*/ 366315 h 366315"/>
                  <a:gd name="connsiteX128" fmla="*/ 17030 w 295991"/>
                  <a:gd name="connsiteY128" fmla="*/ 366315 h 366315"/>
                  <a:gd name="connsiteX129" fmla="*/ 10321 w 295991"/>
                  <a:gd name="connsiteY129" fmla="*/ 359618 h 366315"/>
                  <a:gd name="connsiteX130" fmla="*/ 10321 w 295991"/>
                  <a:gd name="connsiteY130" fmla="*/ 327555 h 366315"/>
                  <a:gd name="connsiteX131" fmla="*/ 10321 w 295991"/>
                  <a:gd name="connsiteY131" fmla="*/ 311385 h 366315"/>
                  <a:gd name="connsiteX132" fmla="*/ 9419 w 295991"/>
                  <a:gd name="connsiteY132" fmla="*/ 311385 h 366315"/>
                  <a:gd name="connsiteX133" fmla="*/ 6698 w 295991"/>
                  <a:gd name="connsiteY133" fmla="*/ 311385 h 366315"/>
                  <a:gd name="connsiteX134" fmla="*/ 0 w 295991"/>
                  <a:gd name="connsiteY134" fmla="*/ 304738 h 366315"/>
                  <a:gd name="connsiteX135" fmla="*/ 6698 w 295991"/>
                  <a:gd name="connsiteY135" fmla="*/ 298090 h 366315"/>
                  <a:gd name="connsiteX136" fmla="*/ 10321 w 295991"/>
                  <a:gd name="connsiteY136" fmla="*/ 298090 h 366315"/>
                  <a:gd name="connsiteX137" fmla="*/ 10321 w 295991"/>
                  <a:gd name="connsiteY137" fmla="*/ 297495 h 366315"/>
                  <a:gd name="connsiteX138" fmla="*/ 10321 w 295991"/>
                  <a:gd name="connsiteY138" fmla="*/ 276573 h 366315"/>
                  <a:gd name="connsiteX139" fmla="*/ 9419 w 295991"/>
                  <a:gd name="connsiteY139" fmla="*/ 276573 h 366315"/>
                  <a:gd name="connsiteX140" fmla="*/ 6698 w 295991"/>
                  <a:gd name="connsiteY140" fmla="*/ 276573 h 366315"/>
                  <a:gd name="connsiteX141" fmla="*/ 0 w 295991"/>
                  <a:gd name="connsiteY141" fmla="*/ 269926 h 366315"/>
                  <a:gd name="connsiteX142" fmla="*/ 6698 w 295991"/>
                  <a:gd name="connsiteY142" fmla="*/ 263278 h 366315"/>
                  <a:gd name="connsiteX143" fmla="*/ 10321 w 295991"/>
                  <a:gd name="connsiteY143" fmla="*/ 263278 h 366315"/>
                  <a:gd name="connsiteX144" fmla="*/ 10321 w 295991"/>
                  <a:gd name="connsiteY144" fmla="*/ 243127 h 366315"/>
                  <a:gd name="connsiteX145" fmla="*/ 10321 w 295991"/>
                  <a:gd name="connsiteY145" fmla="*/ 241411 h 366315"/>
                  <a:gd name="connsiteX146" fmla="*/ 9419 w 295991"/>
                  <a:gd name="connsiteY146" fmla="*/ 241411 h 366315"/>
                  <a:gd name="connsiteX147" fmla="*/ 6698 w 295991"/>
                  <a:gd name="connsiteY147" fmla="*/ 241411 h 366315"/>
                  <a:gd name="connsiteX148" fmla="*/ 0 w 295991"/>
                  <a:gd name="connsiteY148" fmla="*/ 234764 h 366315"/>
                  <a:gd name="connsiteX149" fmla="*/ 6698 w 295991"/>
                  <a:gd name="connsiteY149" fmla="*/ 228116 h 366315"/>
                  <a:gd name="connsiteX150" fmla="*/ 10321 w 295991"/>
                  <a:gd name="connsiteY150" fmla="*/ 228116 h 366315"/>
                  <a:gd name="connsiteX151" fmla="*/ 10321 w 295991"/>
                  <a:gd name="connsiteY151" fmla="*/ 213306 h 366315"/>
                  <a:gd name="connsiteX152" fmla="*/ 10321 w 295991"/>
                  <a:gd name="connsiteY152" fmla="*/ 206599 h 366315"/>
                  <a:gd name="connsiteX153" fmla="*/ 9419 w 295991"/>
                  <a:gd name="connsiteY153" fmla="*/ 206599 h 366315"/>
                  <a:gd name="connsiteX154" fmla="*/ 6698 w 295991"/>
                  <a:gd name="connsiteY154" fmla="*/ 206599 h 366315"/>
                  <a:gd name="connsiteX155" fmla="*/ 0 w 295991"/>
                  <a:gd name="connsiteY155" fmla="*/ 199951 h 366315"/>
                  <a:gd name="connsiteX156" fmla="*/ 6698 w 295991"/>
                  <a:gd name="connsiteY156" fmla="*/ 193304 h 366315"/>
                  <a:gd name="connsiteX157" fmla="*/ 10321 w 295991"/>
                  <a:gd name="connsiteY157" fmla="*/ 193304 h 366315"/>
                  <a:gd name="connsiteX158" fmla="*/ 10321 w 295991"/>
                  <a:gd name="connsiteY158" fmla="*/ 186105 h 366315"/>
                  <a:gd name="connsiteX159" fmla="*/ 10321 w 295991"/>
                  <a:gd name="connsiteY159" fmla="*/ 171437 h 366315"/>
                  <a:gd name="connsiteX160" fmla="*/ 9419 w 295991"/>
                  <a:gd name="connsiteY160" fmla="*/ 171437 h 366315"/>
                  <a:gd name="connsiteX161" fmla="*/ 6698 w 295991"/>
                  <a:gd name="connsiteY161" fmla="*/ 171437 h 366315"/>
                  <a:gd name="connsiteX162" fmla="*/ 0 w 295991"/>
                  <a:gd name="connsiteY162" fmla="*/ 164789 h 366315"/>
                  <a:gd name="connsiteX163" fmla="*/ 6698 w 295991"/>
                  <a:gd name="connsiteY163" fmla="*/ 158142 h 366315"/>
                  <a:gd name="connsiteX164" fmla="*/ 10321 w 295991"/>
                  <a:gd name="connsiteY164" fmla="*/ 158142 h 366315"/>
                  <a:gd name="connsiteX165" fmla="*/ 10321 w 295991"/>
                  <a:gd name="connsiteY165" fmla="*/ 139079 h 366315"/>
                  <a:gd name="connsiteX166" fmla="*/ 10321 w 295991"/>
                  <a:gd name="connsiteY166" fmla="*/ 136625 h 366315"/>
                  <a:gd name="connsiteX167" fmla="*/ 9419 w 295991"/>
                  <a:gd name="connsiteY167" fmla="*/ 136625 h 366315"/>
                  <a:gd name="connsiteX168" fmla="*/ 6698 w 295991"/>
                  <a:gd name="connsiteY168" fmla="*/ 136625 h 366315"/>
                  <a:gd name="connsiteX169" fmla="*/ 0 w 295991"/>
                  <a:gd name="connsiteY169" fmla="*/ 129890 h 366315"/>
                  <a:gd name="connsiteX170" fmla="*/ 6698 w 295991"/>
                  <a:gd name="connsiteY170" fmla="*/ 123155 h 366315"/>
                  <a:gd name="connsiteX171" fmla="*/ 10321 w 295991"/>
                  <a:gd name="connsiteY171" fmla="*/ 123155 h 366315"/>
                  <a:gd name="connsiteX172" fmla="*/ 10321 w 295991"/>
                  <a:gd name="connsiteY172" fmla="*/ 112806 h 366315"/>
                  <a:gd name="connsiteX173" fmla="*/ 10321 w 295991"/>
                  <a:gd name="connsiteY173" fmla="*/ 101463 h 366315"/>
                  <a:gd name="connsiteX174" fmla="*/ 9419 w 295991"/>
                  <a:gd name="connsiteY174" fmla="*/ 101463 h 366315"/>
                  <a:gd name="connsiteX175" fmla="*/ 6698 w 295991"/>
                  <a:gd name="connsiteY175" fmla="*/ 101463 h 366315"/>
                  <a:gd name="connsiteX176" fmla="*/ 0 w 295991"/>
                  <a:gd name="connsiteY176" fmla="*/ 94815 h 366315"/>
                  <a:gd name="connsiteX177" fmla="*/ 6698 w 295991"/>
                  <a:gd name="connsiteY177" fmla="*/ 88168 h 366315"/>
                  <a:gd name="connsiteX178" fmla="*/ 10321 w 295991"/>
                  <a:gd name="connsiteY178" fmla="*/ 88168 h 366315"/>
                  <a:gd name="connsiteX179" fmla="*/ 10321 w 295991"/>
                  <a:gd name="connsiteY179" fmla="*/ 83525 h 366315"/>
                  <a:gd name="connsiteX180" fmla="*/ 10321 w 295991"/>
                  <a:gd name="connsiteY180" fmla="*/ 66301 h 366315"/>
                  <a:gd name="connsiteX181" fmla="*/ 9419 w 295991"/>
                  <a:gd name="connsiteY181" fmla="*/ 66301 h 366315"/>
                  <a:gd name="connsiteX182" fmla="*/ 6698 w 295991"/>
                  <a:gd name="connsiteY182" fmla="*/ 66301 h 366315"/>
                  <a:gd name="connsiteX183" fmla="*/ 0 w 295991"/>
                  <a:gd name="connsiteY183" fmla="*/ 59653 h 366315"/>
                  <a:gd name="connsiteX184" fmla="*/ 6698 w 295991"/>
                  <a:gd name="connsiteY184" fmla="*/ 53006 h 366315"/>
                  <a:gd name="connsiteX185" fmla="*/ 10321 w 295991"/>
                  <a:gd name="connsiteY185" fmla="*/ 53006 h 366315"/>
                  <a:gd name="connsiteX186" fmla="*/ 10321 w 295991"/>
                  <a:gd name="connsiteY186" fmla="*/ 48776 h 366315"/>
                  <a:gd name="connsiteX187" fmla="*/ 10321 w 295991"/>
                  <a:gd name="connsiteY187" fmla="*/ 6697 h 366315"/>
                  <a:gd name="connsiteX188" fmla="*/ 17030 w 295991"/>
                  <a:gd name="connsiteY188" fmla="*/ 0 h 36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295991" h="366315">
                    <a:moveTo>
                      <a:pt x="269926" y="150095"/>
                    </a:moveTo>
                    <a:lnTo>
                      <a:pt x="269926" y="159187"/>
                    </a:lnTo>
                    <a:lnTo>
                      <a:pt x="269926" y="176510"/>
                    </a:lnTo>
                    <a:lnTo>
                      <a:pt x="271783" y="176510"/>
                    </a:lnTo>
                    <a:cubicBezTo>
                      <a:pt x="274284" y="176510"/>
                      <a:pt x="276428" y="176510"/>
                      <a:pt x="278265" y="176510"/>
                    </a:cubicBezTo>
                    <a:lnTo>
                      <a:pt x="282589" y="176510"/>
                    </a:lnTo>
                    <a:lnTo>
                      <a:pt x="282589" y="165634"/>
                    </a:lnTo>
                    <a:lnTo>
                      <a:pt x="282589" y="150095"/>
                    </a:lnTo>
                    <a:lnTo>
                      <a:pt x="280664" y="150095"/>
                    </a:lnTo>
                    <a:cubicBezTo>
                      <a:pt x="278163" y="150095"/>
                      <a:pt x="276019" y="150095"/>
                      <a:pt x="274182" y="150095"/>
                    </a:cubicBezTo>
                    <a:close/>
                    <a:moveTo>
                      <a:pt x="269926" y="109860"/>
                    </a:moveTo>
                    <a:lnTo>
                      <a:pt x="269926" y="129465"/>
                    </a:lnTo>
                    <a:lnTo>
                      <a:pt x="269926" y="136625"/>
                    </a:lnTo>
                    <a:lnTo>
                      <a:pt x="271783" y="136625"/>
                    </a:lnTo>
                    <a:cubicBezTo>
                      <a:pt x="274284" y="136625"/>
                      <a:pt x="276428" y="136625"/>
                      <a:pt x="278265" y="136625"/>
                    </a:cubicBezTo>
                    <a:lnTo>
                      <a:pt x="282589" y="136625"/>
                    </a:lnTo>
                    <a:lnTo>
                      <a:pt x="282589" y="125371"/>
                    </a:lnTo>
                    <a:cubicBezTo>
                      <a:pt x="282589" y="121914"/>
                      <a:pt x="282589" y="118674"/>
                      <a:pt x="282589" y="115635"/>
                    </a:cubicBezTo>
                    <a:lnTo>
                      <a:pt x="282589" y="109860"/>
                    </a:lnTo>
                    <a:lnTo>
                      <a:pt x="280664" y="109860"/>
                    </a:lnTo>
                    <a:cubicBezTo>
                      <a:pt x="278163" y="109860"/>
                      <a:pt x="276019" y="109860"/>
                      <a:pt x="274182" y="109860"/>
                    </a:cubicBezTo>
                    <a:close/>
                    <a:moveTo>
                      <a:pt x="121755" y="91142"/>
                    </a:moveTo>
                    <a:lnTo>
                      <a:pt x="121755" y="108460"/>
                    </a:lnTo>
                    <a:lnTo>
                      <a:pt x="199427" y="108460"/>
                    </a:lnTo>
                    <a:lnTo>
                      <a:pt x="199427" y="91142"/>
                    </a:lnTo>
                    <a:close/>
                    <a:moveTo>
                      <a:pt x="114991" y="77672"/>
                    </a:moveTo>
                    <a:cubicBezTo>
                      <a:pt x="206191" y="77672"/>
                      <a:pt x="206191" y="77672"/>
                      <a:pt x="206191" y="77672"/>
                    </a:cubicBezTo>
                    <a:cubicBezTo>
                      <a:pt x="209879" y="77672"/>
                      <a:pt x="212897" y="80689"/>
                      <a:pt x="212897" y="84377"/>
                    </a:cubicBezTo>
                    <a:cubicBezTo>
                      <a:pt x="212897" y="115224"/>
                      <a:pt x="212897" y="115224"/>
                      <a:pt x="212897" y="115224"/>
                    </a:cubicBezTo>
                    <a:cubicBezTo>
                      <a:pt x="212897" y="118913"/>
                      <a:pt x="209879" y="121930"/>
                      <a:pt x="206191" y="121930"/>
                    </a:cubicBezTo>
                    <a:cubicBezTo>
                      <a:pt x="114991" y="121930"/>
                      <a:pt x="114991" y="121930"/>
                      <a:pt x="114991" y="121930"/>
                    </a:cubicBezTo>
                    <a:cubicBezTo>
                      <a:pt x="111303" y="121930"/>
                      <a:pt x="108285" y="118913"/>
                      <a:pt x="108285" y="115224"/>
                    </a:cubicBezTo>
                    <a:cubicBezTo>
                      <a:pt x="108285" y="84377"/>
                      <a:pt x="108285" y="84377"/>
                      <a:pt x="108285" y="84377"/>
                    </a:cubicBezTo>
                    <a:cubicBezTo>
                      <a:pt x="108285" y="80689"/>
                      <a:pt x="111303" y="77672"/>
                      <a:pt x="114991" y="77672"/>
                    </a:cubicBezTo>
                    <a:close/>
                    <a:moveTo>
                      <a:pt x="269926" y="70064"/>
                    </a:moveTo>
                    <a:lnTo>
                      <a:pt x="269926" y="96390"/>
                    </a:lnTo>
                    <a:lnTo>
                      <a:pt x="271783" y="96390"/>
                    </a:lnTo>
                    <a:cubicBezTo>
                      <a:pt x="274284" y="96390"/>
                      <a:pt x="276428" y="96390"/>
                      <a:pt x="278265" y="96390"/>
                    </a:cubicBezTo>
                    <a:lnTo>
                      <a:pt x="282589" y="96390"/>
                    </a:lnTo>
                    <a:lnTo>
                      <a:pt x="282589" y="93397"/>
                    </a:lnTo>
                    <a:cubicBezTo>
                      <a:pt x="282589" y="70064"/>
                      <a:pt x="282589" y="70064"/>
                      <a:pt x="282589" y="70064"/>
                    </a:cubicBezTo>
                    <a:cubicBezTo>
                      <a:pt x="277731" y="70064"/>
                      <a:pt x="274088" y="70064"/>
                      <a:pt x="271355" y="70064"/>
                    </a:cubicBezTo>
                    <a:close/>
                    <a:moveTo>
                      <a:pt x="17030" y="0"/>
                    </a:moveTo>
                    <a:cubicBezTo>
                      <a:pt x="263218" y="0"/>
                      <a:pt x="263218" y="0"/>
                      <a:pt x="263218" y="0"/>
                    </a:cubicBezTo>
                    <a:cubicBezTo>
                      <a:pt x="266907" y="0"/>
                      <a:pt x="269926" y="3014"/>
                      <a:pt x="269926" y="6697"/>
                    </a:cubicBezTo>
                    <a:cubicBezTo>
                      <a:pt x="269926" y="17726"/>
                      <a:pt x="269926" y="28410"/>
                      <a:pt x="269926" y="38760"/>
                    </a:cubicBezTo>
                    <a:lnTo>
                      <a:pt x="269926" y="56679"/>
                    </a:lnTo>
                    <a:lnTo>
                      <a:pt x="271783" y="56679"/>
                    </a:lnTo>
                    <a:cubicBezTo>
                      <a:pt x="289290" y="56679"/>
                      <a:pt x="289290" y="56679"/>
                      <a:pt x="289290" y="56679"/>
                    </a:cubicBezTo>
                    <a:cubicBezTo>
                      <a:pt x="292976" y="56679"/>
                      <a:pt x="295991" y="59691"/>
                      <a:pt x="295991" y="63372"/>
                    </a:cubicBezTo>
                    <a:cubicBezTo>
                      <a:pt x="295991" y="70869"/>
                      <a:pt x="295991" y="78132"/>
                      <a:pt x="295991" y="85169"/>
                    </a:cubicBezTo>
                    <a:lnTo>
                      <a:pt x="295991" y="103125"/>
                    </a:lnTo>
                    <a:lnTo>
                      <a:pt x="295991" y="105604"/>
                    </a:lnTo>
                    <a:cubicBezTo>
                      <a:pt x="295991" y="118783"/>
                      <a:pt x="295991" y="131084"/>
                      <a:pt x="295991" y="142565"/>
                    </a:cubicBezTo>
                    <a:lnTo>
                      <a:pt x="295991" y="143360"/>
                    </a:lnTo>
                    <a:lnTo>
                      <a:pt x="295991" y="159178"/>
                    </a:lnTo>
                    <a:lnTo>
                      <a:pt x="295991" y="183158"/>
                    </a:lnTo>
                    <a:lnTo>
                      <a:pt x="295991" y="184546"/>
                    </a:lnTo>
                    <a:cubicBezTo>
                      <a:pt x="295991" y="191968"/>
                      <a:pt x="295991" y="198925"/>
                      <a:pt x="295991" y="205448"/>
                    </a:cubicBezTo>
                    <a:lnTo>
                      <a:pt x="295991" y="216438"/>
                    </a:lnTo>
                    <a:lnTo>
                      <a:pt x="282589" y="216438"/>
                    </a:lnTo>
                    <a:lnTo>
                      <a:pt x="282589" y="213840"/>
                    </a:lnTo>
                    <a:cubicBezTo>
                      <a:pt x="282589" y="205998"/>
                      <a:pt x="282589" y="198583"/>
                      <a:pt x="282589" y="191573"/>
                    </a:cubicBezTo>
                    <a:lnTo>
                      <a:pt x="282589" y="189805"/>
                    </a:lnTo>
                    <a:lnTo>
                      <a:pt x="280664" y="189805"/>
                    </a:lnTo>
                    <a:cubicBezTo>
                      <a:pt x="278163" y="189805"/>
                      <a:pt x="276019" y="189805"/>
                      <a:pt x="274182" y="189805"/>
                    </a:cubicBezTo>
                    <a:lnTo>
                      <a:pt x="269926" y="189805"/>
                    </a:lnTo>
                    <a:lnTo>
                      <a:pt x="269926" y="198792"/>
                    </a:lnTo>
                    <a:lnTo>
                      <a:pt x="269926" y="216438"/>
                    </a:lnTo>
                    <a:lnTo>
                      <a:pt x="256456" y="216438"/>
                    </a:lnTo>
                    <a:lnTo>
                      <a:pt x="256456" y="183158"/>
                    </a:lnTo>
                    <a:lnTo>
                      <a:pt x="256456" y="143360"/>
                    </a:lnTo>
                    <a:lnTo>
                      <a:pt x="256456" y="103125"/>
                    </a:lnTo>
                    <a:lnTo>
                      <a:pt x="256456" y="63372"/>
                    </a:lnTo>
                    <a:lnTo>
                      <a:pt x="256456" y="13470"/>
                    </a:lnTo>
                    <a:lnTo>
                      <a:pt x="23791" y="13470"/>
                    </a:lnTo>
                    <a:lnTo>
                      <a:pt x="23791" y="53006"/>
                    </a:lnTo>
                    <a:lnTo>
                      <a:pt x="25744" y="53006"/>
                    </a:lnTo>
                    <a:cubicBezTo>
                      <a:pt x="28465" y="53006"/>
                      <a:pt x="28465" y="53006"/>
                      <a:pt x="28465" y="53006"/>
                    </a:cubicBezTo>
                    <a:cubicBezTo>
                      <a:pt x="32148" y="53006"/>
                      <a:pt x="35162" y="55997"/>
                      <a:pt x="35162" y="59653"/>
                    </a:cubicBezTo>
                    <a:cubicBezTo>
                      <a:pt x="35162" y="63309"/>
                      <a:pt x="32148" y="66301"/>
                      <a:pt x="28465" y="66301"/>
                    </a:cubicBezTo>
                    <a:lnTo>
                      <a:pt x="23791" y="66301"/>
                    </a:lnTo>
                    <a:lnTo>
                      <a:pt x="23791" y="88168"/>
                    </a:lnTo>
                    <a:lnTo>
                      <a:pt x="25744" y="88168"/>
                    </a:lnTo>
                    <a:cubicBezTo>
                      <a:pt x="28465" y="88168"/>
                      <a:pt x="28465" y="88168"/>
                      <a:pt x="28465" y="88168"/>
                    </a:cubicBezTo>
                    <a:cubicBezTo>
                      <a:pt x="32148" y="88168"/>
                      <a:pt x="35162" y="91159"/>
                      <a:pt x="35162" y="94815"/>
                    </a:cubicBezTo>
                    <a:cubicBezTo>
                      <a:pt x="35162" y="98471"/>
                      <a:pt x="32148" y="101463"/>
                      <a:pt x="28465" y="101463"/>
                    </a:cubicBezTo>
                    <a:lnTo>
                      <a:pt x="23791" y="101463"/>
                    </a:lnTo>
                    <a:lnTo>
                      <a:pt x="23791" y="123155"/>
                    </a:lnTo>
                    <a:lnTo>
                      <a:pt x="25744" y="123155"/>
                    </a:lnTo>
                    <a:cubicBezTo>
                      <a:pt x="28465" y="123155"/>
                      <a:pt x="28465" y="123155"/>
                      <a:pt x="28465" y="123155"/>
                    </a:cubicBezTo>
                    <a:cubicBezTo>
                      <a:pt x="32148" y="123155"/>
                      <a:pt x="35162" y="126185"/>
                      <a:pt x="35162" y="129890"/>
                    </a:cubicBezTo>
                    <a:cubicBezTo>
                      <a:pt x="35162" y="133594"/>
                      <a:pt x="32148" y="136625"/>
                      <a:pt x="28465" y="136625"/>
                    </a:cubicBezTo>
                    <a:lnTo>
                      <a:pt x="23791" y="136625"/>
                    </a:lnTo>
                    <a:lnTo>
                      <a:pt x="23791" y="158142"/>
                    </a:lnTo>
                    <a:lnTo>
                      <a:pt x="25744" y="158142"/>
                    </a:lnTo>
                    <a:cubicBezTo>
                      <a:pt x="28465" y="158142"/>
                      <a:pt x="28465" y="158142"/>
                      <a:pt x="28465" y="158142"/>
                    </a:cubicBezTo>
                    <a:cubicBezTo>
                      <a:pt x="32148" y="158142"/>
                      <a:pt x="35162" y="161133"/>
                      <a:pt x="35162" y="164789"/>
                    </a:cubicBezTo>
                    <a:cubicBezTo>
                      <a:pt x="35162" y="168446"/>
                      <a:pt x="32148" y="171437"/>
                      <a:pt x="28465" y="171437"/>
                    </a:cubicBezTo>
                    <a:lnTo>
                      <a:pt x="23791" y="171437"/>
                    </a:lnTo>
                    <a:lnTo>
                      <a:pt x="23791" y="193304"/>
                    </a:lnTo>
                    <a:lnTo>
                      <a:pt x="25744" y="193304"/>
                    </a:lnTo>
                    <a:cubicBezTo>
                      <a:pt x="28465" y="193304"/>
                      <a:pt x="28465" y="193304"/>
                      <a:pt x="28465" y="193304"/>
                    </a:cubicBezTo>
                    <a:cubicBezTo>
                      <a:pt x="32148" y="193304"/>
                      <a:pt x="35162" y="196295"/>
                      <a:pt x="35162" y="199951"/>
                    </a:cubicBezTo>
                    <a:cubicBezTo>
                      <a:pt x="35162" y="203608"/>
                      <a:pt x="32148" y="206599"/>
                      <a:pt x="28465" y="206599"/>
                    </a:cubicBezTo>
                    <a:lnTo>
                      <a:pt x="23791" y="206599"/>
                    </a:lnTo>
                    <a:lnTo>
                      <a:pt x="23791" y="228116"/>
                    </a:lnTo>
                    <a:lnTo>
                      <a:pt x="25744" y="228116"/>
                    </a:lnTo>
                    <a:cubicBezTo>
                      <a:pt x="28465" y="228116"/>
                      <a:pt x="28465" y="228116"/>
                      <a:pt x="28465" y="228116"/>
                    </a:cubicBezTo>
                    <a:cubicBezTo>
                      <a:pt x="32148" y="228116"/>
                      <a:pt x="35162" y="231107"/>
                      <a:pt x="35162" y="234764"/>
                    </a:cubicBezTo>
                    <a:cubicBezTo>
                      <a:pt x="35162" y="238420"/>
                      <a:pt x="32148" y="241411"/>
                      <a:pt x="28465" y="241411"/>
                    </a:cubicBezTo>
                    <a:lnTo>
                      <a:pt x="23791" y="241411"/>
                    </a:lnTo>
                    <a:lnTo>
                      <a:pt x="23791" y="263278"/>
                    </a:lnTo>
                    <a:lnTo>
                      <a:pt x="25744" y="263278"/>
                    </a:lnTo>
                    <a:cubicBezTo>
                      <a:pt x="28465" y="263278"/>
                      <a:pt x="28465" y="263278"/>
                      <a:pt x="28465" y="263278"/>
                    </a:cubicBezTo>
                    <a:cubicBezTo>
                      <a:pt x="32148" y="263278"/>
                      <a:pt x="35162" y="266270"/>
                      <a:pt x="35162" y="269926"/>
                    </a:cubicBezTo>
                    <a:cubicBezTo>
                      <a:pt x="35162" y="273582"/>
                      <a:pt x="32148" y="276573"/>
                      <a:pt x="28465" y="276573"/>
                    </a:cubicBezTo>
                    <a:lnTo>
                      <a:pt x="23791" y="276573"/>
                    </a:lnTo>
                    <a:lnTo>
                      <a:pt x="23791" y="298090"/>
                    </a:lnTo>
                    <a:lnTo>
                      <a:pt x="25744" y="298090"/>
                    </a:lnTo>
                    <a:cubicBezTo>
                      <a:pt x="28465" y="298090"/>
                      <a:pt x="28465" y="298090"/>
                      <a:pt x="28465" y="298090"/>
                    </a:cubicBezTo>
                    <a:cubicBezTo>
                      <a:pt x="32148" y="298090"/>
                      <a:pt x="35162" y="301082"/>
                      <a:pt x="35162" y="304738"/>
                    </a:cubicBezTo>
                    <a:cubicBezTo>
                      <a:pt x="35162" y="308394"/>
                      <a:pt x="32148" y="311385"/>
                      <a:pt x="28465" y="311385"/>
                    </a:cubicBezTo>
                    <a:lnTo>
                      <a:pt x="23791" y="311385"/>
                    </a:lnTo>
                    <a:lnTo>
                      <a:pt x="23791" y="352845"/>
                    </a:lnTo>
                    <a:lnTo>
                      <a:pt x="171599" y="352845"/>
                    </a:lnTo>
                    <a:lnTo>
                      <a:pt x="171599" y="366315"/>
                    </a:lnTo>
                    <a:lnTo>
                      <a:pt x="120890" y="366315"/>
                    </a:lnTo>
                    <a:cubicBezTo>
                      <a:pt x="17030" y="366315"/>
                      <a:pt x="17030" y="366315"/>
                      <a:pt x="17030" y="366315"/>
                    </a:cubicBezTo>
                    <a:cubicBezTo>
                      <a:pt x="13340" y="366315"/>
                      <a:pt x="10321" y="363302"/>
                      <a:pt x="10321" y="359618"/>
                    </a:cubicBezTo>
                    <a:cubicBezTo>
                      <a:pt x="10321" y="348590"/>
                      <a:pt x="10321" y="337905"/>
                      <a:pt x="10321" y="327555"/>
                    </a:cubicBezTo>
                    <a:lnTo>
                      <a:pt x="10321" y="311385"/>
                    </a:lnTo>
                    <a:lnTo>
                      <a:pt x="9419" y="311385"/>
                    </a:lnTo>
                    <a:cubicBezTo>
                      <a:pt x="6698" y="311385"/>
                      <a:pt x="6698" y="311385"/>
                      <a:pt x="6698" y="311385"/>
                    </a:cubicBezTo>
                    <a:cubicBezTo>
                      <a:pt x="3014" y="311385"/>
                      <a:pt x="0" y="308394"/>
                      <a:pt x="0" y="304738"/>
                    </a:cubicBezTo>
                    <a:cubicBezTo>
                      <a:pt x="0" y="301082"/>
                      <a:pt x="3014" y="298090"/>
                      <a:pt x="6698" y="298090"/>
                    </a:cubicBezTo>
                    <a:lnTo>
                      <a:pt x="10321" y="298090"/>
                    </a:lnTo>
                    <a:lnTo>
                      <a:pt x="10321" y="297495"/>
                    </a:lnTo>
                    <a:lnTo>
                      <a:pt x="10321" y="276573"/>
                    </a:lnTo>
                    <a:lnTo>
                      <a:pt x="9419" y="276573"/>
                    </a:lnTo>
                    <a:cubicBezTo>
                      <a:pt x="6698" y="276573"/>
                      <a:pt x="6698" y="276573"/>
                      <a:pt x="6698" y="276573"/>
                    </a:cubicBezTo>
                    <a:cubicBezTo>
                      <a:pt x="3014" y="276573"/>
                      <a:pt x="0" y="273582"/>
                      <a:pt x="0" y="269926"/>
                    </a:cubicBezTo>
                    <a:cubicBezTo>
                      <a:pt x="0" y="266270"/>
                      <a:pt x="3014" y="263278"/>
                      <a:pt x="6698" y="263278"/>
                    </a:cubicBezTo>
                    <a:lnTo>
                      <a:pt x="10321" y="263278"/>
                    </a:lnTo>
                    <a:lnTo>
                      <a:pt x="10321" y="243127"/>
                    </a:lnTo>
                    <a:lnTo>
                      <a:pt x="10321" y="241411"/>
                    </a:lnTo>
                    <a:lnTo>
                      <a:pt x="9419" y="241411"/>
                    </a:lnTo>
                    <a:cubicBezTo>
                      <a:pt x="6698" y="241411"/>
                      <a:pt x="6698" y="241411"/>
                      <a:pt x="6698" y="241411"/>
                    </a:cubicBezTo>
                    <a:cubicBezTo>
                      <a:pt x="3014" y="241411"/>
                      <a:pt x="0" y="238420"/>
                      <a:pt x="0" y="234764"/>
                    </a:cubicBezTo>
                    <a:cubicBezTo>
                      <a:pt x="0" y="231107"/>
                      <a:pt x="3014" y="228116"/>
                      <a:pt x="6698" y="228116"/>
                    </a:cubicBezTo>
                    <a:lnTo>
                      <a:pt x="10321" y="228116"/>
                    </a:lnTo>
                    <a:lnTo>
                      <a:pt x="10321" y="213306"/>
                    </a:lnTo>
                    <a:lnTo>
                      <a:pt x="10321" y="206599"/>
                    </a:lnTo>
                    <a:lnTo>
                      <a:pt x="9419" y="206599"/>
                    </a:lnTo>
                    <a:cubicBezTo>
                      <a:pt x="6698" y="206599"/>
                      <a:pt x="6698" y="206599"/>
                      <a:pt x="6698" y="206599"/>
                    </a:cubicBezTo>
                    <a:cubicBezTo>
                      <a:pt x="3014" y="206599"/>
                      <a:pt x="0" y="203608"/>
                      <a:pt x="0" y="199951"/>
                    </a:cubicBezTo>
                    <a:cubicBezTo>
                      <a:pt x="0" y="196295"/>
                      <a:pt x="3014" y="193304"/>
                      <a:pt x="6698" y="193304"/>
                    </a:cubicBezTo>
                    <a:lnTo>
                      <a:pt x="10321" y="193304"/>
                    </a:lnTo>
                    <a:lnTo>
                      <a:pt x="10321" y="186105"/>
                    </a:lnTo>
                    <a:lnTo>
                      <a:pt x="10321" y="171437"/>
                    </a:lnTo>
                    <a:lnTo>
                      <a:pt x="9419" y="171437"/>
                    </a:lnTo>
                    <a:cubicBezTo>
                      <a:pt x="6698" y="171437"/>
                      <a:pt x="6698" y="171437"/>
                      <a:pt x="6698" y="171437"/>
                    </a:cubicBezTo>
                    <a:cubicBezTo>
                      <a:pt x="3014" y="171437"/>
                      <a:pt x="0" y="168446"/>
                      <a:pt x="0" y="164789"/>
                    </a:cubicBezTo>
                    <a:cubicBezTo>
                      <a:pt x="0" y="161133"/>
                      <a:pt x="3014" y="158142"/>
                      <a:pt x="6698" y="158142"/>
                    </a:cubicBezTo>
                    <a:lnTo>
                      <a:pt x="10321" y="158142"/>
                    </a:lnTo>
                    <a:lnTo>
                      <a:pt x="10321" y="139079"/>
                    </a:lnTo>
                    <a:lnTo>
                      <a:pt x="10321" y="136625"/>
                    </a:lnTo>
                    <a:lnTo>
                      <a:pt x="9419" y="136625"/>
                    </a:lnTo>
                    <a:cubicBezTo>
                      <a:pt x="6698" y="136625"/>
                      <a:pt x="6698" y="136625"/>
                      <a:pt x="6698" y="136625"/>
                    </a:cubicBezTo>
                    <a:cubicBezTo>
                      <a:pt x="3014" y="136625"/>
                      <a:pt x="0" y="133594"/>
                      <a:pt x="0" y="129890"/>
                    </a:cubicBezTo>
                    <a:cubicBezTo>
                      <a:pt x="0" y="126185"/>
                      <a:pt x="3014" y="123155"/>
                      <a:pt x="6698" y="123155"/>
                    </a:cubicBezTo>
                    <a:lnTo>
                      <a:pt x="10321" y="123155"/>
                    </a:lnTo>
                    <a:lnTo>
                      <a:pt x="10321" y="112806"/>
                    </a:lnTo>
                    <a:lnTo>
                      <a:pt x="10321" y="101463"/>
                    </a:lnTo>
                    <a:lnTo>
                      <a:pt x="9419" y="101463"/>
                    </a:lnTo>
                    <a:cubicBezTo>
                      <a:pt x="6698" y="101463"/>
                      <a:pt x="6698" y="101463"/>
                      <a:pt x="6698" y="101463"/>
                    </a:cubicBezTo>
                    <a:cubicBezTo>
                      <a:pt x="3014" y="101463"/>
                      <a:pt x="0" y="98471"/>
                      <a:pt x="0" y="94815"/>
                    </a:cubicBezTo>
                    <a:cubicBezTo>
                      <a:pt x="0" y="91159"/>
                      <a:pt x="3014" y="88168"/>
                      <a:pt x="6698" y="88168"/>
                    </a:cubicBezTo>
                    <a:lnTo>
                      <a:pt x="10321" y="88168"/>
                    </a:lnTo>
                    <a:lnTo>
                      <a:pt x="10321" y="83525"/>
                    </a:lnTo>
                    <a:lnTo>
                      <a:pt x="10321" y="66301"/>
                    </a:lnTo>
                    <a:lnTo>
                      <a:pt x="9419" y="66301"/>
                    </a:lnTo>
                    <a:cubicBezTo>
                      <a:pt x="6698" y="66301"/>
                      <a:pt x="6698" y="66301"/>
                      <a:pt x="6698" y="66301"/>
                    </a:cubicBezTo>
                    <a:cubicBezTo>
                      <a:pt x="3014" y="66301"/>
                      <a:pt x="0" y="63309"/>
                      <a:pt x="0" y="59653"/>
                    </a:cubicBezTo>
                    <a:cubicBezTo>
                      <a:pt x="0" y="55997"/>
                      <a:pt x="3014" y="53006"/>
                      <a:pt x="6698" y="53006"/>
                    </a:cubicBezTo>
                    <a:lnTo>
                      <a:pt x="10321" y="53006"/>
                    </a:lnTo>
                    <a:lnTo>
                      <a:pt x="10321" y="48776"/>
                    </a:lnTo>
                    <a:cubicBezTo>
                      <a:pt x="10321" y="6697"/>
                      <a:pt x="10321" y="6697"/>
                      <a:pt x="10321" y="6697"/>
                    </a:cubicBezTo>
                    <a:cubicBezTo>
                      <a:pt x="10321" y="3014"/>
                      <a:pt x="13340" y="0"/>
                      <a:pt x="17030" y="0"/>
                    </a:cubicBezTo>
                    <a:close/>
                  </a:path>
                </a:pathLst>
              </a:custGeom>
              <a:grpFill/>
              <a:ln>
                <a:noFill/>
              </a:ln>
            </p:spPr>
            <p:txBody>
              <a:bodyPr vert="horz" wrap="square" lIns="91427" tIns="45713" rIns="91427" bIns="45713" numCol="1" anchor="t" anchorCtr="0" compatLnSpc="1">
                <a:prstTxWarp prst="textNoShape">
                  <a:avLst/>
                </a:prstTxWarp>
                <a:noAutofit/>
              </a:bodyPr>
              <a:lstStyle/>
              <a:p>
                <a:pPr defTabSz="914224">
                  <a:defRPr/>
                </a:pPr>
                <a:endParaRPr lang="en-US" sz="1800" kern="0">
                  <a:solidFill>
                    <a:schemeClr val="accent2">
                      <a:lumMod val="75000"/>
                    </a:schemeClr>
                  </a:solidFill>
                </a:endParaRPr>
              </a:p>
            </p:txBody>
          </p:sp>
          <p:grpSp>
            <p:nvGrpSpPr>
              <p:cNvPr id="664" name="Group 14"/>
              <p:cNvGrpSpPr>
                <a:grpSpLocks noChangeAspect="1"/>
              </p:cNvGrpSpPr>
              <p:nvPr/>
            </p:nvGrpSpPr>
            <p:grpSpPr bwMode="auto">
              <a:xfrm>
                <a:off x="2409106" y="3620181"/>
                <a:ext cx="188035" cy="233340"/>
                <a:chOff x="2986" y="1098"/>
                <a:chExt cx="1710" cy="2122"/>
              </a:xfrm>
              <a:grpFill/>
            </p:grpSpPr>
            <p:sp>
              <p:nvSpPr>
                <p:cNvPr id="665" name="Freeform 664"/>
                <p:cNvSpPr>
                  <a:spLocks/>
                </p:cNvSpPr>
                <p:nvPr/>
              </p:nvSpPr>
              <p:spPr bwMode="auto">
                <a:xfrm>
                  <a:off x="2986" y="1454"/>
                  <a:ext cx="1710" cy="380"/>
                </a:xfrm>
                <a:custGeom>
                  <a:avLst/>
                  <a:gdLst>
                    <a:gd name="T0" fmla="*/ 442 w 885"/>
                    <a:gd name="T1" fmla="*/ 198 h 198"/>
                    <a:gd name="T2" fmla="*/ 0 w 885"/>
                    <a:gd name="T3" fmla="*/ 24 h 198"/>
                    <a:gd name="T4" fmla="*/ 24 w 885"/>
                    <a:gd name="T5" fmla="*/ 0 h 198"/>
                    <a:gd name="T6" fmla="*/ 48 w 885"/>
                    <a:gd name="T7" fmla="*/ 24 h 198"/>
                    <a:gd name="T8" fmla="*/ 442 w 885"/>
                    <a:gd name="T9" fmla="*/ 150 h 198"/>
                    <a:gd name="T10" fmla="*/ 837 w 885"/>
                    <a:gd name="T11" fmla="*/ 24 h 198"/>
                    <a:gd name="T12" fmla="*/ 861 w 885"/>
                    <a:gd name="T13" fmla="*/ 0 h 198"/>
                    <a:gd name="T14" fmla="*/ 885 w 885"/>
                    <a:gd name="T15" fmla="*/ 24 h 198"/>
                    <a:gd name="T16" fmla="*/ 442 w 885"/>
                    <a:gd name="T17"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5" h="198">
                      <a:moveTo>
                        <a:pt x="442" y="198"/>
                      </a:moveTo>
                      <a:cubicBezTo>
                        <a:pt x="228" y="198"/>
                        <a:pt x="0" y="137"/>
                        <a:pt x="0" y="24"/>
                      </a:cubicBezTo>
                      <a:cubicBezTo>
                        <a:pt x="0" y="11"/>
                        <a:pt x="11" y="0"/>
                        <a:pt x="24" y="0"/>
                      </a:cubicBezTo>
                      <a:cubicBezTo>
                        <a:pt x="37" y="0"/>
                        <a:pt x="48" y="11"/>
                        <a:pt x="48" y="24"/>
                      </a:cubicBezTo>
                      <a:cubicBezTo>
                        <a:pt x="48" y="84"/>
                        <a:pt x="217" y="150"/>
                        <a:pt x="442" y="150"/>
                      </a:cubicBezTo>
                      <a:cubicBezTo>
                        <a:pt x="668" y="150"/>
                        <a:pt x="837" y="84"/>
                        <a:pt x="837" y="24"/>
                      </a:cubicBezTo>
                      <a:cubicBezTo>
                        <a:pt x="837" y="11"/>
                        <a:pt x="847" y="0"/>
                        <a:pt x="861" y="0"/>
                      </a:cubicBezTo>
                      <a:cubicBezTo>
                        <a:pt x="874" y="0"/>
                        <a:pt x="885" y="11"/>
                        <a:pt x="885" y="24"/>
                      </a:cubicBezTo>
                      <a:cubicBezTo>
                        <a:pt x="885" y="137"/>
                        <a:pt x="657" y="198"/>
                        <a:pt x="44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1800" kern="0" dirty="0">
                    <a:solidFill>
                      <a:schemeClr val="accent2">
                        <a:lumMod val="75000"/>
                      </a:schemeClr>
                    </a:solidFill>
                  </a:endParaRPr>
                </a:p>
              </p:txBody>
            </p:sp>
            <p:sp>
              <p:nvSpPr>
                <p:cNvPr id="666" name="Freeform 665"/>
                <p:cNvSpPr>
                  <a:spLocks noEditPoints="1"/>
                </p:cNvSpPr>
                <p:nvPr/>
              </p:nvSpPr>
              <p:spPr bwMode="auto">
                <a:xfrm>
                  <a:off x="2986" y="1098"/>
                  <a:ext cx="1710" cy="2122"/>
                </a:xfrm>
                <a:custGeom>
                  <a:avLst/>
                  <a:gdLst>
                    <a:gd name="T0" fmla="*/ 895 w 895"/>
                    <a:gd name="T1" fmla="*/ 216 h 1108"/>
                    <a:gd name="T2" fmla="*/ 895 w 895"/>
                    <a:gd name="T3" fmla="*/ 213 h 1108"/>
                    <a:gd name="T4" fmla="*/ 750 w 895"/>
                    <a:gd name="T5" fmla="*/ 53 h 1108"/>
                    <a:gd name="T6" fmla="*/ 447 w 895"/>
                    <a:gd name="T7" fmla="*/ 0 h 1108"/>
                    <a:gd name="T8" fmla="*/ 145 w 895"/>
                    <a:gd name="T9" fmla="*/ 53 h 1108"/>
                    <a:gd name="T10" fmla="*/ 0 w 895"/>
                    <a:gd name="T11" fmla="*/ 213 h 1108"/>
                    <a:gd name="T12" fmla="*/ 0 w 895"/>
                    <a:gd name="T13" fmla="*/ 216 h 1108"/>
                    <a:gd name="T14" fmla="*/ 0 w 895"/>
                    <a:gd name="T15" fmla="*/ 219 h 1108"/>
                    <a:gd name="T16" fmla="*/ 0 w 895"/>
                    <a:gd name="T17" fmla="*/ 225 h 1108"/>
                    <a:gd name="T18" fmla="*/ 0 w 895"/>
                    <a:gd name="T19" fmla="*/ 895 h 1108"/>
                    <a:gd name="T20" fmla="*/ 145 w 895"/>
                    <a:gd name="T21" fmla="*/ 1055 h 1108"/>
                    <a:gd name="T22" fmla="*/ 447 w 895"/>
                    <a:gd name="T23" fmla="*/ 1108 h 1108"/>
                    <a:gd name="T24" fmla="*/ 750 w 895"/>
                    <a:gd name="T25" fmla="*/ 1055 h 1108"/>
                    <a:gd name="T26" fmla="*/ 895 w 895"/>
                    <a:gd name="T27" fmla="*/ 895 h 1108"/>
                    <a:gd name="T28" fmla="*/ 895 w 895"/>
                    <a:gd name="T29" fmla="*/ 225 h 1108"/>
                    <a:gd name="T30" fmla="*/ 894 w 895"/>
                    <a:gd name="T31" fmla="*/ 220 h 1108"/>
                    <a:gd name="T32" fmla="*/ 895 w 895"/>
                    <a:gd name="T33" fmla="*/ 216 h 1108"/>
                    <a:gd name="T34" fmla="*/ 847 w 895"/>
                    <a:gd name="T35" fmla="*/ 895 h 1108"/>
                    <a:gd name="T36" fmla="*/ 731 w 895"/>
                    <a:gd name="T37" fmla="*/ 1011 h 1108"/>
                    <a:gd name="T38" fmla="*/ 447 w 895"/>
                    <a:gd name="T39" fmla="*/ 1060 h 1108"/>
                    <a:gd name="T40" fmla="*/ 163 w 895"/>
                    <a:gd name="T41" fmla="*/ 1011 h 1108"/>
                    <a:gd name="T42" fmla="*/ 48 w 895"/>
                    <a:gd name="T43" fmla="*/ 895 h 1108"/>
                    <a:gd name="T44" fmla="*/ 48 w 895"/>
                    <a:gd name="T45" fmla="*/ 232 h 1108"/>
                    <a:gd name="T46" fmla="*/ 49 w 895"/>
                    <a:gd name="T47" fmla="*/ 222 h 1108"/>
                    <a:gd name="T48" fmla="*/ 48 w 895"/>
                    <a:gd name="T49" fmla="*/ 212 h 1108"/>
                    <a:gd name="T50" fmla="*/ 163 w 895"/>
                    <a:gd name="T51" fmla="*/ 98 h 1108"/>
                    <a:gd name="T52" fmla="*/ 447 w 895"/>
                    <a:gd name="T53" fmla="*/ 48 h 1108"/>
                    <a:gd name="T54" fmla="*/ 731 w 895"/>
                    <a:gd name="T55" fmla="*/ 98 h 1108"/>
                    <a:gd name="T56" fmla="*/ 847 w 895"/>
                    <a:gd name="T57" fmla="*/ 212 h 1108"/>
                    <a:gd name="T58" fmla="*/ 846 w 895"/>
                    <a:gd name="T59" fmla="*/ 222 h 1108"/>
                    <a:gd name="T60" fmla="*/ 847 w 895"/>
                    <a:gd name="T61" fmla="*/ 232 h 1108"/>
                    <a:gd name="T62" fmla="*/ 847 w 895"/>
                    <a:gd name="T63" fmla="*/ 895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5" h="1108">
                      <a:moveTo>
                        <a:pt x="895" y="216"/>
                      </a:moveTo>
                      <a:cubicBezTo>
                        <a:pt x="895" y="215"/>
                        <a:pt x="895" y="214"/>
                        <a:pt x="895" y="213"/>
                      </a:cubicBezTo>
                      <a:cubicBezTo>
                        <a:pt x="895" y="149"/>
                        <a:pt x="843" y="92"/>
                        <a:pt x="750" y="53"/>
                      </a:cubicBezTo>
                      <a:cubicBezTo>
                        <a:pt x="668" y="19"/>
                        <a:pt x="561" y="0"/>
                        <a:pt x="447" y="0"/>
                      </a:cubicBezTo>
                      <a:cubicBezTo>
                        <a:pt x="334" y="0"/>
                        <a:pt x="227" y="19"/>
                        <a:pt x="145" y="53"/>
                      </a:cubicBezTo>
                      <a:cubicBezTo>
                        <a:pt x="51" y="92"/>
                        <a:pt x="0" y="149"/>
                        <a:pt x="0" y="213"/>
                      </a:cubicBezTo>
                      <a:cubicBezTo>
                        <a:pt x="0" y="214"/>
                        <a:pt x="0" y="215"/>
                        <a:pt x="0" y="216"/>
                      </a:cubicBezTo>
                      <a:cubicBezTo>
                        <a:pt x="0" y="219"/>
                        <a:pt x="0" y="219"/>
                        <a:pt x="0" y="219"/>
                      </a:cubicBezTo>
                      <a:cubicBezTo>
                        <a:pt x="0" y="221"/>
                        <a:pt x="0" y="223"/>
                        <a:pt x="0" y="225"/>
                      </a:cubicBezTo>
                      <a:cubicBezTo>
                        <a:pt x="0" y="895"/>
                        <a:pt x="0" y="895"/>
                        <a:pt x="0" y="895"/>
                      </a:cubicBezTo>
                      <a:cubicBezTo>
                        <a:pt x="0" y="960"/>
                        <a:pt x="51" y="1016"/>
                        <a:pt x="145" y="1055"/>
                      </a:cubicBezTo>
                      <a:cubicBezTo>
                        <a:pt x="227" y="1089"/>
                        <a:pt x="334" y="1108"/>
                        <a:pt x="447" y="1108"/>
                      </a:cubicBezTo>
                      <a:cubicBezTo>
                        <a:pt x="561" y="1108"/>
                        <a:pt x="668" y="1089"/>
                        <a:pt x="750" y="1055"/>
                      </a:cubicBezTo>
                      <a:cubicBezTo>
                        <a:pt x="843" y="1016"/>
                        <a:pt x="895" y="960"/>
                        <a:pt x="895" y="895"/>
                      </a:cubicBezTo>
                      <a:cubicBezTo>
                        <a:pt x="895" y="225"/>
                        <a:pt x="895" y="225"/>
                        <a:pt x="895" y="225"/>
                      </a:cubicBezTo>
                      <a:cubicBezTo>
                        <a:pt x="895" y="223"/>
                        <a:pt x="895" y="221"/>
                        <a:pt x="894" y="220"/>
                      </a:cubicBezTo>
                      <a:lnTo>
                        <a:pt x="895" y="216"/>
                      </a:lnTo>
                      <a:close/>
                      <a:moveTo>
                        <a:pt x="847" y="895"/>
                      </a:moveTo>
                      <a:cubicBezTo>
                        <a:pt x="847" y="939"/>
                        <a:pt x="806" y="980"/>
                        <a:pt x="731" y="1011"/>
                      </a:cubicBezTo>
                      <a:cubicBezTo>
                        <a:pt x="655" y="1042"/>
                        <a:pt x="554" y="1060"/>
                        <a:pt x="447" y="1060"/>
                      </a:cubicBezTo>
                      <a:cubicBezTo>
                        <a:pt x="340" y="1060"/>
                        <a:pt x="239" y="1042"/>
                        <a:pt x="163" y="1011"/>
                      </a:cubicBezTo>
                      <a:cubicBezTo>
                        <a:pt x="89" y="980"/>
                        <a:pt x="48" y="939"/>
                        <a:pt x="48" y="895"/>
                      </a:cubicBezTo>
                      <a:cubicBezTo>
                        <a:pt x="48" y="232"/>
                        <a:pt x="48" y="232"/>
                        <a:pt x="48" y="232"/>
                      </a:cubicBezTo>
                      <a:cubicBezTo>
                        <a:pt x="49" y="229"/>
                        <a:pt x="49" y="226"/>
                        <a:pt x="49" y="222"/>
                      </a:cubicBezTo>
                      <a:cubicBezTo>
                        <a:pt x="48" y="212"/>
                        <a:pt x="48" y="212"/>
                        <a:pt x="48" y="212"/>
                      </a:cubicBezTo>
                      <a:cubicBezTo>
                        <a:pt x="48" y="169"/>
                        <a:pt x="89" y="128"/>
                        <a:pt x="163" y="98"/>
                      </a:cubicBezTo>
                      <a:cubicBezTo>
                        <a:pt x="239" y="66"/>
                        <a:pt x="340" y="48"/>
                        <a:pt x="447" y="48"/>
                      </a:cubicBezTo>
                      <a:cubicBezTo>
                        <a:pt x="554" y="48"/>
                        <a:pt x="655" y="66"/>
                        <a:pt x="731" y="98"/>
                      </a:cubicBezTo>
                      <a:cubicBezTo>
                        <a:pt x="805" y="128"/>
                        <a:pt x="846" y="169"/>
                        <a:pt x="847" y="212"/>
                      </a:cubicBezTo>
                      <a:cubicBezTo>
                        <a:pt x="846" y="222"/>
                        <a:pt x="846" y="222"/>
                        <a:pt x="846" y="222"/>
                      </a:cubicBezTo>
                      <a:cubicBezTo>
                        <a:pt x="846" y="226"/>
                        <a:pt x="846" y="229"/>
                        <a:pt x="847" y="232"/>
                      </a:cubicBezTo>
                      <a:lnTo>
                        <a:pt x="847" y="8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1800" kern="0">
                    <a:solidFill>
                      <a:schemeClr val="accent2">
                        <a:lumMod val="75000"/>
                      </a:schemeClr>
                    </a:solidFill>
                  </a:endParaRPr>
                </a:p>
              </p:txBody>
            </p:sp>
          </p:grpSp>
        </p:grpSp>
        <p:sp>
          <p:nvSpPr>
            <p:cNvPr id="667" name="TextBox 666"/>
            <p:cNvSpPr txBox="1"/>
            <p:nvPr/>
          </p:nvSpPr>
          <p:spPr>
            <a:xfrm>
              <a:off x="14557223" y="3100719"/>
              <a:ext cx="1149449" cy="642942"/>
            </a:xfrm>
            <a:prstGeom prst="rect">
              <a:avLst/>
            </a:prstGeom>
            <a:noFill/>
            <a:ln w="19050">
              <a:solidFill>
                <a:srgbClr val="0078D7"/>
              </a:solidFill>
            </a:ln>
          </p:spPr>
          <p:txBody>
            <a:bodyPr wrap="none" lIns="0" tIns="0" rIns="0" bIns="0" rtlCol="0" anchor="ctr">
              <a:noAutofit/>
            </a:bodyPr>
            <a:lstStyle/>
            <a:p>
              <a:pPr algn="ctr" defTabSz="914224">
                <a:spcAft>
                  <a:spcPts val="600"/>
                </a:spcAft>
                <a:defRPr/>
              </a:pPr>
              <a:r>
                <a:rPr lang="en-US" sz="1199" kern="0" dirty="0">
                  <a:solidFill>
                    <a:schemeClr val="accent2">
                      <a:lumMod val="75000"/>
                    </a:schemeClr>
                  </a:solidFill>
                </a:rPr>
                <a:t>DATA</a:t>
              </a:r>
              <a:br>
                <a:rPr lang="en-US" sz="1199" kern="0" dirty="0">
                  <a:solidFill>
                    <a:schemeClr val="accent2">
                      <a:lumMod val="75000"/>
                    </a:schemeClr>
                  </a:solidFill>
                </a:rPr>
              </a:br>
              <a:r>
                <a:rPr lang="en-US" sz="1199" kern="0" dirty="0">
                  <a:solidFill>
                    <a:schemeClr val="accent2">
                      <a:lumMod val="75000"/>
                    </a:schemeClr>
                  </a:solidFill>
                </a:rPr>
                <a:t>CONSUMPTION</a:t>
              </a:r>
            </a:p>
          </p:txBody>
        </p:sp>
        <p:cxnSp>
          <p:nvCxnSpPr>
            <p:cNvPr id="668" name="Straight Connector 667"/>
            <p:cNvCxnSpPr>
              <a:stCxn id="574" idx="6"/>
              <a:endCxn id="588" idx="2"/>
            </p:cNvCxnSpPr>
            <p:nvPr/>
          </p:nvCxnSpPr>
          <p:spPr>
            <a:xfrm>
              <a:off x="11160249" y="3393670"/>
              <a:ext cx="168632" cy="0"/>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669" name="Group 668"/>
            <p:cNvGrpSpPr/>
            <p:nvPr/>
          </p:nvGrpSpPr>
          <p:grpSpPr>
            <a:xfrm rot="10800000">
              <a:off x="14222242" y="3274811"/>
              <a:ext cx="314332" cy="234950"/>
              <a:chOff x="4329106" y="3274811"/>
              <a:chExt cx="414344" cy="234950"/>
            </a:xfrm>
            <a:grpFill/>
          </p:grpSpPr>
          <p:cxnSp>
            <p:nvCxnSpPr>
              <p:cNvPr id="670" name="Straight Connector 669"/>
              <p:cNvCxnSpPr/>
              <p:nvPr/>
            </p:nvCxnSpPr>
            <p:spPr>
              <a:xfrm>
                <a:off x="4329107" y="3382761"/>
                <a:ext cx="414343" cy="0"/>
              </a:xfrm>
              <a:prstGeom prst="line">
                <a:avLst/>
              </a:prstGeom>
              <a:grpFill/>
              <a:ln>
                <a:solidFill>
                  <a:srgbClr val="0078D7"/>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671" name="Straight Connector 670"/>
              <p:cNvCxnSpPr/>
              <p:nvPr/>
            </p:nvCxnSpPr>
            <p:spPr>
              <a:xfrm rot="10800000" flipH="1">
                <a:off x="4329106" y="3274811"/>
                <a:ext cx="152745" cy="0"/>
              </a:xfrm>
              <a:prstGeom prst="line">
                <a:avLst/>
              </a:prstGeom>
              <a:grpFill/>
              <a:ln>
                <a:solidFill>
                  <a:srgbClr val="0078D7"/>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672" name="Straight Connector 671"/>
              <p:cNvCxnSpPr/>
              <p:nvPr/>
            </p:nvCxnSpPr>
            <p:spPr>
              <a:xfrm rot="10800000" flipH="1">
                <a:off x="4329106" y="3509761"/>
                <a:ext cx="286675" cy="0"/>
              </a:xfrm>
              <a:prstGeom prst="line">
                <a:avLst/>
              </a:prstGeom>
              <a:grpFill/>
              <a:ln>
                <a:solidFill>
                  <a:srgbClr val="0078D7"/>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
          <p:nvSpPr>
            <p:cNvPr id="673" name="Freeform 672"/>
            <p:cNvSpPr/>
            <p:nvPr/>
          </p:nvSpPr>
          <p:spPr bwMode="auto">
            <a:xfrm>
              <a:off x="14770907" y="4121149"/>
              <a:ext cx="767389" cy="523875"/>
            </a:xfrm>
            <a:custGeom>
              <a:avLst/>
              <a:gdLst>
                <a:gd name="connsiteX0" fmla="*/ 2437823 w 6083300"/>
                <a:gd name="connsiteY0" fmla="*/ 3786803 h 4152900"/>
                <a:gd name="connsiteX1" fmla="*/ 2307294 w 6083300"/>
                <a:gd name="connsiteY1" fmla="*/ 3873324 h 4152900"/>
                <a:gd name="connsiteX2" fmla="*/ 2296161 w 6083300"/>
                <a:gd name="connsiteY2" fmla="*/ 3928465 h 4152900"/>
                <a:gd name="connsiteX3" fmla="*/ 2307294 w 6083300"/>
                <a:gd name="connsiteY3" fmla="*/ 3983606 h 4152900"/>
                <a:gd name="connsiteX4" fmla="*/ 2437823 w 6083300"/>
                <a:gd name="connsiteY4" fmla="*/ 4070126 h 4152900"/>
                <a:gd name="connsiteX5" fmla="*/ 3688509 w 6083300"/>
                <a:gd name="connsiteY5" fmla="*/ 4070127 h 4152900"/>
                <a:gd name="connsiteX6" fmla="*/ 3830171 w 6083300"/>
                <a:gd name="connsiteY6" fmla="*/ 3928465 h 4152900"/>
                <a:gd name="connsiteX7" fmla="*/ 3830172 w 6083300"/>
                <a:gd name="connsiteY7" fmla="*/ 3928465 h 4152900"/>
                <a:gd name="connsiteX8" fmla="*/ 3688510 w 6083300"/>
                <a:gd name="connsiteY8" fmla="*/ 3786803 h 4152900"/>
                <a:gd name="connsiteX9" fmla="*/ 332080 w 6083300"/>
                <a:gd name="connsiteY9" fmla="*/ 165100 h 4152900"/>
                <a:gd name="connsiteX10" fmla="*/ 198419 w 6083300"/>
                <a:gd name="connsiteY10" fmla="*/ 298761 h 4152900"/>
                <a:gd name="connsiteX11" fmla="*/ 198419 w 6083300"/>
                <a:gd name="connsiteY11" fmla="*/ 3527675 h 4152900"/>
                <a:gd name="connsiteX12" fmla="*/ 332080 w 6083300"/>
                <a:gd name="connsiteY12" fmla="*/ 3661336 h 4152900"/>
                <a:gd name="connsiteX13" fmla="*/ 5751220 w 6083300"/>
                <a:gd name="connsiteY13" fmla="*/ 3661336 h 4152900"/>
                <a:gd name="connsiteX14" fmla="*/ 5884881 w 6083300"/>
                <a:gd name="connsiteY14" fmla="*/ 3527675 h 4152900"/>
                <a:gd name="connsiteX15" fmla="*/ 5884881 w 6083300"/>
                <a:gd name="connsiteY15" fmla="*/ 298761 h 4152900"/>
                <a:gd name="connsiteX16" fmla="*/ 5751220 w 6083300"/>
                <a:gd name="connsiteY16" fmla="*/ 165100 h 4152900"/>
                <a:gd name="connsiteX17" fmla="*/ 158765 w 6083300"/>
                <a:gd name="connsiteY17" fmla="*/ 0 h 4152900"/>
                <a:gd name="connsiteX18" fmla="*/ 5924535 w 6083300"/>
                <a:gd name="connsiteY18" fmla="*/ 0 h 4152900"/>
                <a:gd name="connsiteX19" fmla="*/ 6083300 w 6083300"/>
                <a:gd name="connsiteY19" fmla="*/ 158765 h 4152900"/>
                <a:gd name="connsiteX20" fmla="*/ 6083300 w 6083300"/>
                <a:gd name="connsiteY20" fmla="*/ 3994135 h 4152900"/>
                <a:gd name="connsiteX21" fmla="*/ 5924535 w 6083300"/>
                <a:gd name="connsiteY21" fmla="*/ 4152900 h 4152900"/>
                <a:gd name="connsiteX22" fmla="*/ 158765 w 6083300"/>
                <a:gd name="connsiteY22" fmla="*/ 4152900 h 4152900"/>
                <a:gd name="connsiteX23" fmla="*/ 0 w 6083300"/>
                <a:gd name="connsiteY23" fmla="*/ 3994135 h 4152900"/>
                <a:gd name="connsiteX24" fmla="*/ 0 w 6083300"/>
                <a:gd name="connsiteY24" fmla="*/ 158765 h 4152900"/>
                <a:gd name="connsiteX25" fmla="*/ 158765 w 6083300"/>
                <a:gd name="connsiteY25" fmla="*/ 0 h 415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83300" h="4152900">
                  <a:moveTo>
                    <a:pt x="2437823" y="3786803"/>
                  </a:moveTo>
                  <a:cubicBezTo>
                    <a:pt x="2379145" y="3786803"/>
                    <a:pt x="2328799" y="3822479"/>
                    <a:pt x="2307294" y="3873324"/>
                  </a:cubicBezTo>
                  <a:lnTo>
                    <a:pt x="2296161" y="3928465"/>
                  </a:lnTo>
                  <a:lnTo>
                    <a:pt x="2307294" y="3983606"/>
                  </a:lnTo>
                  <a:cubicBezTo>
                    <a:pt x="2328799" y="4034450"/>
                    <a:pt x="2379145" y="4070126"/>
                    <a:pt x="2437823" y="4070126"/>
                  </a:cubicBezTo>
                  <a:lnTo>
                    <a:pt x="3688509" y="4070127"/>
                  </a:lnTo>
                  <a:cubicBezTo>
                    <a:pt x="3766747" y="4070127"/>
                    <a:pt x="3830171" y="4006703"/>
                    <a:pt x="3830171" y="3928465"/>
                  </a:cubicBezTo>
                  <a:lnTo>
                    <a:pt x="3830172" y="3928465"/>
                  </a:lnTo>
                  <a:cubicBezTo>
                    <a:pt x="3830172" y="3850227"/>
                    <a:pt x="3766748" y="3786803"/>
                    <a:pt x="3688510" y="3786803"/>
                  </a:cubicBezTo>
                  <a:close/>
                  <a:moveTo>
                    <a:pt x="332080" y="165100"/>
                  </a:moveTo>
                  <a:cubicBezTo>
                    <a:pt x="258261" y="165100"/>
                    <a:pt x="198419" y="224942"/>
                    <a:pt x="198419" y="298761"/>
                  </a:cubicBezTo>
                  <a:lnTo>
                    <a:pt x="198419" y="3527675"/>
                  </a:lnTo>
                  <a:cubicBezTo>
                    <a:pt x="198419" y="3601494"/>
                    <a:pt x="258261" y="3661336"/>
                    <a:pt x="332080" y="3661336"/>
                  </a:cubicBezTo>
                  <a:lnTo>
                    <a:pt x="5751220" y="3661336"/>
                  </a:lnTo>
                  <a:cubicBezTo>
                    <a:pt x="5825039" y="3661336"/>
                    <a:pt x="5884881" y="3601494"/>
                    <a:pt x="5884881" y="3527675"/>
                  </a:cubicBezTo>
                  <a:lnTo>
                    <a:pt x="5884881" y="298761"/>
                  </a:lnTo>
                  <a:cubicBezTo>
                    <a:pt x="5884881" y="224942"/>
                    <a:pt x="5825039" y="165100"/>
                    <a:pt x="5751220" y="165100"/>
                  </a:cubicBezTo>
                  <a:close/>
                  <a:moveTo>
                    <a:pt x="158765" y="0"/>
                  </a:moveTo>
                  <a:lnTo>
                    <a:pt x="5924535" y="0"/>
                  </a:lnTo>
                  <a:cubicBezTo>
                    <a:pt x="6012218" y="0"/>
                    <a:pt x="6083300" y="71082"/>
                    <a:pt x="6083300" y="158765"/>
                  </a:cubicBezTo>
                  <a:lnTo>
                    <a:pt x="6083300" y="3994135"/>
                  </a:lnTo>
                  <a:cubicBezTo>
                    <a:pt x="6083300" y="4081818"/>
                    <a:pt x="6012218" y="4152900"/>
                    <a:pt x="5924535" y="4152900"/>
                  </a:cubicBezTo>
                  <a:lnTo>
                    <a:pt x="158765" y="4152900"/>
                  </a:lnTo>
                  <a:cubicBezTo>
                    <a:pt x="71082" y="4152900"/>
                    <a:pt x="0" y="4081818"/>
                    <a:pt x="0" y="3994135"/>
                  </a:cubicBezTo>
                  <a:lnTo>
                    <a:pt x="0" y="158765"/>
                  </a:lnTo>
                  <a:cubicBezTo>
                    <a:pt x="0" y="71082"/>
                    <a:pt x="71082" y="0"/>
                    <a:pt x="158765" y="0"/>
                  </a:cubicBez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674" name="Rectangle 673"/>
            <p:cNvSpPr/>
            <p:nvPr/>
          </p:nvSpPr>
          <p:spPr bwMode="auto">
            <a:xfrm>
              <a:off x="14848315" y="4553160"/>
              <a:ext cx="626954" cy="8142"/>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675" name="Rectangle 674"/>
            <p:cNvSpPr/>
            <p:nvPr/>
          </p:nvSpPr>
          <p:spPr bwMode="auto">
            <a:xfrm>
              <a:off x="14908025" y="4428312"/>
              <a:ext cx="42068" cy="124848"/>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676" name="Rectangle 675"/>
            <p:cNvSpPr/>
            <p:nvPr/>
          </p:nvSpPr>
          <p:spPr bwMode="auto">
            <a:xfrm>
              <a:off x="14985376" y="4428312"/>
              <a:ext cx="42068" cy="124848"/>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677" name="Rectangle 676"/>
            <p:cNvSpPr/>
            <p:nvPr/>
          </p:nvSpPr>
          <p:spPr bwMode="auto">
            <a:xfrm>
              <a:off x="15062728" y="4450533"/>
              <a:ext cx="42068" cy="102626"/>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678" name="Rectangle 677"/>
            <p:cNvSpPr/>
            <p:nvPr/>
          </p:nvSpPr>
          <p:spPr bwMode="auto">
            <a:xfrm>
              <a:off x="15140079" y="4480332"/>
              <a:ext cx="42068" cy="72828"/>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679" name="Rectangle 678"/>
            <p:cNvSpPr/>
            <p:nvPr/>
          </p:nvSpPr>
          <p:spPr bwMode="auto">
            <a:xfrm>
              <a:off x="15214717" y="4502440"/>
              <a:ext cx="42068" cy="50719"/>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680" name="Rectangle 679"/>
            <p:cNvSpPr/>
            <p:nvPr/>
          </p:nvSpPr>
          <p:spPr bwMode="auto">
            <a:xfrm>
              <a:off x="15296139" y="4514936"/>
              <a:ext cx="42068" cy="38223"/>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681" name="Rectangle 680"/>
            <p:cNvSpPr/>
            <p:nvPr/>
          </p:nvSpPr>
          <p:spPr bwMode="auto">
            <a:xfrm>
              <a:off x="15370777" y="4509734"/>
              <a:ext cx="42068" cy="43425"/>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682" name="Rectangle 681"/>
            <p:cNvSpPr/>
            <p:nvPr/>
          </p:nvSpPr>
          <p:spPr bwMode="auto">
            <a:xfrm>
              <a:off x="15370777" y="4391672"/>
              <a:ext cx="42068" cy="120777"/>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683" name="Rectangle 682"/>
            <p:cNvSpPr/>
            <p:nvPr/>
          </p:nvSpPr>
          <p:spPr bwMode="auto">
            <a:xfrm>
              <a:off x="15296139" y="4391672"/>
              <a:ext cx="42068" cy="123265"/>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684" name="Rectangle 683"/>
            <p:cNvSpPr/>
            <p:nvPr/>
          </p:nvSpPr>
          <p:spPr bwMode="auto">
            <a:xfrm>
              <a:off x="15214717" y="4391672"/>
              <a:ext cx="42068" cy="110769"/>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685" name="Rectangle 684"/>
            <p:cNvSpPr/>
            <p:nvPr/>
          </p:nvSpPr>
          <p:spPr bwMode="auto">
            <a:xfrm>
              <a:off x="15140079" y="4391672"/>
              <a:ext cx="42068" cy="88660"/>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686" name="Rectangle 685"/>
            <p:cNvSpPr/>
            <p:nvPr/>
          </p:nvSpPr>
          <p:spPr bwMode="auto">
            <a:xfrm>
              <a:off x="15062728" y="4391672"/>
              <a:ext cx="42068" cy="58862"/>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687" name="Rectangle 686"/>
            <p:cNvSpPr/>
            <p:nvPr/>
          </p:nvSpPr>
          <p:spPr bwMode="auto">
            <a:xfrm>
              <a:off x="14985376" y="4391672"/>
              <a:ext cx="42068" cy="36640"/>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688" name="Rectangle 687"/>
            <p:cNvSpPr/>
            <p:nvPr/>
          </p:nvSpPr>
          <p:spPr bwMode="auto">
            <a:xfrm>
              <a:off x="14908025" y="4391672"/>
              <a:ext cx="42068" cy="36640"/>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689" name="Oval 688"/>
            <p:cNvSpPr/>
            <p:nvPr/>
          </p:nvSpPr>
          <p:spPr bwMode="auto">
            <a:xfrm>
              <a:off x="14843961" y="4277510"/>
              <a:ext cx="38450" cy="38450"/>
            </a:xfrm>
            <a:prstGeom prst="ellips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690" name="Oval 689"/>
            <p:cNvSpPr/>
            <p:nvPr/>
          </p:nvSpPr>
          <p:spPr bwMode="auto">
            <a:xfrm>
              <a:off x="14894907" y="4208301"/>
              <a:ext cx="38450" cy="38450"/>
            </a:xfrm>
            <a:prstGeom prst="ellips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691" name="Oval 690"/>
            <p:cNvSpPr/>
            <p:nvPr/>
          </p:nvSpPr>
          <p:spPr bwMode="auto">
            <a:xfrm>
              <a:off x="14950093" y="4247599"/>
              <a:ext cx="38450" cy="38450"/>
            </a:xfrm>
            <a:prstGeom prst="ellips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692" name="Oval 691"/>
            <p:cNvSpPr/>
            <p:nvPr/>
          </p:nvSpPr>
          <p:spPr bwMode="auto">
            <a:xfrm>
              <a:off x="14996233" y="4166902"/>
              <a:ext cx="38450" cy="38450"/>
            </a:xfrm>
            <a:prstGeom prst="ellips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693" name="Oval 692"/>
            <p:cNvSpPr/>
            <p:nvPr/>
          </p:nvSpPr>
          <p:spPr bwMode="auto">
            <a:xfrm>
              <a:off x="15073207" y="4278528"/>
              <a:ext cx="38450" cy="38450"/>
            </a:xfrm>
            <a:prstGeom prst="ellips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cxnSp>
          <p:nvCxnSpPr>
            <p:cNvPr id="694" name="Straight Connector 693"/>
            <p:cNvCxnSpPr/>
            <p:nvPr/>
          </p:nvCxnSpPr>
          <p:spPr>
            <a:xfrm flipV="1">
              <a:off x="14874541" y="4244107"/>
              <a:ext cx="28837" cy="37849"/>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5" name="Straight Connector 694"/>
            <p:cNvCxnSpPr>
              <a:endCxn id="691" idx="1"/>
            </p:cNvCxnSpPr>
            <p:nvPr/>
          </p:nvCxnSpPr>
          <p:spPr>
            <a:xfrm>
              <a:off x="14929511" y="4239301"/>
              <a:ext cx="24632" cy="19225"/>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6" name="Straight Connector 695"/>
            <p:cNvCxnSpPr/>
            <p:nvPr/>
          </p:nvCxnSpPr>
          <p:spPr>
            <a:xfrm flipV="1">
              <a:off x="14978475" y="4203856"/>
              <a:ext cx="28236" cy="46560"/>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7" name="Straight Connector 696"/>
            <p:cNvCxnSpPr>
              <a:endCxn id="693" idx="1"/>
            </p:cNvCxnSpPr>
            <p:nvPr/>
          </p:nvCxnSpPr>
          <p:spPr>
            <a:xfrm>
              <a:off x="15030742" y="4198749"/>
              <a:ext cx="51967" cy="83808"/>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98" name="Freeform 697"/>
            <p:cNvSpPr/>
            <p:nvPr/>
          </p:nvSpPr>
          <p:spPr bwMode="auto">
            <a:xfrm>
              <a:off x="15155403" y="4142777"/>
              <a:ext cx="359664" cy="205865"/>
            </a:xfrm>
            <a:custGeom>
              <a:avLst/>
              <a:gdLst>
                <a:gd name="connsiteX0" fmla="*/ 0 w 2851150"/>
                <a:gd name="connsiteY0" fmla="*/ 0 h 1631950"/>
                <a:gd name="connsiteX1" fmla="*/ 0 w 2851150"/>
                <a:gd name="connsiteY1" fmla="*/ 1631950 h 1631950"/>
                <a:gd name="connsiteX2" fmla="*/ 2851150 w 2851150"/>
                <a:gd name="connsiteY2" fmla="*/ 1631950 h 1631950"/>
              </a:gdLst>
              <a:ahLst/>
              <a:cxnLst>
                <a:cxn ang="0">
                  <a:pos x="connsiteX0" y="connsiteY0"/>
                </a:cxn>
                <a:cxn ang="0">
                  <a:pos x="connsiteX1" y="connsiteY1"/>
                </a:cxn>
                <a:cxn ang="0">
                  <a:pos x="connsiteX2" y="connsiteY2"/>
                </a:cxn>
              </a:cxnLst>
              <a:rect l="l" t="t" r="r" b="b"/>
              <a:pathLst>
                <a:path w="2851150" h="1631950">
                  <a:moveTo>
                    <a:pt x="0" y="0"/>
                  </a:moveTo>
                  <a:lnTo>
                    <a:pt x="0" y="1631950"/>
                  </a:lnTo>
                  <a:lnTo>
                    <a:pt x="2851150" y="1631950"/>
                  </a:lnTo>
                </a:path>
              </a:pathLst>
            </a:custGeom>
            <a:noFill/>
            <a:ln w="3175">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defRPr/>
              </a:pPr>
              <a:endParaRPr lang="en-US" sz="1800" kern="0">
                <a:solidFill>
                  <a:schemeClr val="accent2">
                    <a:lumMod val="75000"/>
                  </a:schemeClr>
                </a:solidFill>
              </a:endParaRPr>
            </a:p>
          </p:txBody>
        </p:sp>
        <p:sp>
          <p:nvSpPr>
            <p:cNvPr id="699" name="Rectangle 698"/>
            <p:cNvSpPr/>
            <p:nvPr/>
          </p:nvSpPr>
          <p:spPr bwMode="auto">
            <a:xfrm>
              <a:off x="15207037" y="4185938"/>
              <a:ext cx="5767" cy="12185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700" name="Rectangle 699"/>
            <p:cNvSpPr/>
            <p:nvPr/>
          </p:nvSpPr>
          <p:spPr bwMode="auto">
            <a:xfrm>
              <a:off x="15253329" y="4194243"/>
              <a:ext cx="16521" cy="3124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701" name="Rectangle 700"/>
            <p:cNvSpPr/>
            <p:nvPr/>
          </p:nvSpPr>
          <p:spPr bwMode="auto">
            <a:xfrm>
              <a:off x="15354255" y="4228487"/>
              <a:ext cx="16521" cy="3124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702" name="Rectangle 701"/>
            <p:cNvSpPr/>
            <p:nvPr/>
          </p:nvSpPr>
          <p:spPr bwMode="auto">
            <a:xfrm>
              <a:off x="15314847" y="4260629"/>
              <a:ext cx="16521" cy="3124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703" name="Rectangle 702"/>
            <p:cNvSpPr/>
            <p:nvPr/>
          </p:nvSpPr>
          <p:spPr bwMode="auto">
            <a:xfrm>
              <a:off x="15211994" y="4206980"/>
              <a:ext cx="46139" cy="57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704" name="Rectangle 703"/>
            <p:cNvSpPr/>
            <p:nvPr/>
          </p:nvSpPr>
          <p:spPr bwMode="auto">
            <a:xfrm>
              <a:off x="15211994" y="4241224"/>
              <a:ext cx="149953" cy="57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705" name="Rectangle 704"/>
            <p:cNvSpPr/>
            <p:nvPr/>
          </p:nvSpPr>
          <p:spPr bwMode="auto">
            <a:xfrm>
              <a:off x="15211994" y="4273265"/>
              <a:ext cx="103814" cy="57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cxnSp>
          <p:nvCxnSpPr>
            <p:cNvPr id="706" name="Straight Connector 705"/>
            <p:cNvCxnSpPr>
              <a:stCxn id="702" idx="3"/>
            </p:cNvCxnSpPr>
            <p:nvPr/>
          </p:nvCxnSpPr>
          <p:spPr>
            <a:xfrm flipV="1">
              <a:off x="15331368" y="4275468"/>
              <a:ext cx="120720" cy="781"/>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7" name="Straight Connector 706"/>
            <p:cNvCxnSpPr/>
            <p:nvPr/>
          </p:nvCxnSpPr>
          <p:spPr>
            <a:xfrm>
              <a:off x="15370777" y="4244107"/>
              <a:ext cx="81312" cy="0"/>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8" name="Straight Connector 707"/>
            <p:cNvCxnSpPr/>
            <p:nvPr/>
          </p:nvCxnSpPr>
          <p:spPr>
            <a:xfrm>
              <a:off x="15269850" y="4208301"/>
              <a:ext cx="182238" cy="0"/>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9" name="Straight Connector 708"/>
            <p:cNvCxnSpPr/>
            <p:nvPr/>
          </p:nvCxnSpPr>
          <p:spPr>
            <a:xfrm flipV="1">
              <a:off x="15288900" y="2413000"/>
              <a:ext cx="0" cy="656820"/>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10" name="Straight Connector 709"/>
            <p:cNvCxnSpPr/>
            <p:nvPr/>
          </p:nvCxnSpPr>
          <p:spPr>
            <a:xfrm flipV="1">
              <a:off x="15288900" y="3767813"/>
              <a:ext cx="0" cy="329184"/>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11" name="Straight Connector 710"/>
            <p:cNvCxnSpPr/>
            <p:nvPr/>
          </p:nvCxnSpPr>
          <p:spPr>
            <a:xfrm flipV="1">
              <a:off x="14692000" y="2203450"/>
              <a:ext cx="0" cy="866370"/>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12" name="Group 711"/>
            <p:cNvGrpSpPr/>
            <p:nvPr/>
          </p:nvGrpSpPr>
          <p:grpSpPr>
            <a:xfrm>
              <a:off x="8333265" y="2729082"/>
              <a:ext cx="1329176" cy="1329176"/>
              <a:chOff x="4605967" y="2729082"/>
              <a:chExt cx="1329176" cy="1329176"/>
            </a:xfrm>
            <a:grpFill/>
          </p:grpSpPr>
          <p:grpSp>
            <p:nvGrpSpPr>
              <p:cNvPr id="713" name="Group 712"/>
              <p:cNvGrpSpPr/>
              <p:nvPr/>
            </p:nvGrpSpPr>
            <p:grpSpPr>
              <a:xfrm>
                <a:off x="4605967" y="2729082"/>
                <a:ext cx="1329176" cy="1329176"/>
                <a:chOff x="4807673" y="2729082"/>
                <a:chExt cx="1329176" cy="1329176"/>
              </a:xfrm>
              <a:grpFill/>
            </p:grpSpPr>
            <p:sp>
              <p:nvSpPr>
                <p:cNvPr id="715" name="Oval 714"/>
                <p:cNvSpPr/>
                <p:nvPr/>
              </p:nvSpPr>
              <p:spPr bwMode="auto">
                <a:xfrm>
                  <a:off x="4807673" y="2729082"/>
                  <a:ext cx="1329176" cy="1329176"/>
                </a:xfrm>
                <a:prstGeom prst="ellipse">
                  <a:avLst/>
                </a:prstGeom>
                <a:no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1005697" numCol="1" rtlCol="0" anchor="t" anchorCtr="0" compatLnSpc="1">
                  <a:prstTxWarp prst="textNoShape">
                    <a:avLst/>
                  </a:prstTxWarp>
                </a:bodyPr>
                <a:lstStyle/>
                <a:p>
                  <a:pPr algn="ctr" defTabSz="932293" fontAlgn="base">
                    <a:spcBef>
                      <a:spcPct val="0"/>
                    </a:spcBef>
                    <a:spcAft>
                      <a:spcPct val="0"/>
                    </a:spcAft>
                    <a:defRPr/>
                  </a:pPr>
                  <a:r>
                    <a:rPr lang="en-US" sz="1199" kern="0" dirty="0">
                      <a:solidFill>
                        <a:schemeClr val="accent2">
                          <a:lumMod val="75000"/>
                        </a:schemeClr>
                      </a:solidFill>
                    </a:rPr>
                    <a:t>INGEST</a:t>
                  </a:r>
                </a:p>
              </p:txBody>
            </p:sp>
            <p:sp>
              <p:nvSpPr>
                <p:cNvPr id="716" name="Freeform 715"/>
                <p:cNvSpPr>
                  <a:spLocks/>
                </p:cNvSpPr>
                <p:nvPr/>
              </p:nvSpPr>
              <p:spPr bwMode="auto">
                <a:xfrm>
                  <a:off x="5335033" y="3158167"/>
                  <a:ext cx="335186" cy="190824"/>
                </a:xfrm>
                <a:custGeom>
                  <a:avLst/>
                  <a:gdLst>
                    <a:gd name="connsiteX0" fmla="*/ 1624088 w 3848100"/>
                    <a:gd name="connsiteY0" fmla="*/ 122238 h 2190750"/>
                    <a:gd name="connsiteX1" fmla="*/ 861739 w 3848100"/>
                    <a:gd name="connsiteY1" fmla="*/ 624012 h 2190750"/>
                    <a:gd name="connsiteX2" fmla="*/ 816180 w 3848100"/>
                    <a:gd name="connsiteY2" fmla="*/ 769983 h 2190750"/>
                    <a:gd name="connsiteX3" fmla="*/ 755435 w 3848100"/>
                    <a:gd name="connsiteY3" fmla="*/ 812558 h 2190750"/>
                    <a:gd name="connsiteX4" fmla="*/ 749360 w 3848100"/>
                    <a:gd name="connsiteY4" fmla="*/ 812558 h 2190750"/>
                    <a:gd name="connsiteX5" fmla="*/ 120650 w 3848100"/>
                    <a:gd name="connsiteY5" fmla="*/ 1442056 h 2190750"/>
                    <a:gd name="connsiteX6" fmla="*/ 685578 w 3848100"/>
                    <a:gd name="connsiteY6" fmla="*/ 2065472 h 2190750"/>
                    <a:gd name="connsiteX7" fmla="*/ 740249 w 3848100"/>
                    <a:gd name="connsiteY7" fmla="*/ 2068513 h 2190750"/>
                    <a:gd name="connsiteX8" fmla="*/ 746323 w 3848100"/>
                    <a:gd name="connsiteY8" fmla="*/ 2068513 h 2190750"/>
                    <a:gd name="connsiteX9" fmla="*/ 3343170 w 3848100"/>
                    <a:gd name="connsiteY9" fmla="*/ 2068513 h 2190750"/>
                    <a:gd name="connsiteX10" fmla="*/ 3349244 w 3848100"/>
                    <a:gd name="connsiteY10" fmla="*/ 2068513 h 2190750"/>
                    <a:gd name="connsiteX11" fmla="*/ 3422138 w 3848100"/>
                    <a:gd name="connsiteY11" fmla="*/ 2062431 h 2190750"/>
                    <a:gd name="connsiteX12" fmla="*/ 3725863 w 3848100"/>
                    <a:gd name="connsiteY12" fmla="*/ 1685340 h 2190750"/>
                    <a:gd name="connsiteX13" fmla="*/ 3422138 w 3848100"/>
                    <a:gd name="connsiteY13" fmla="*/ 1311291 h 2190750"/>
                    <a:gd name="connsiteX14" fmla="*/ 3382654 w 3848100"/>
                    <a:gd name="connsiteY14" fmla="*/ 1308250 h 2190750"/>
                    <a:gd name="connsiteX15" fmla="*/ 3327984 w 3848100"/>
                    <a:gd name="connsiteY15" fmla="*/ 1253511 h 2190750"/>
                    <a:gd name="connsiteX16" fmla="*/ 3324946 w 3848100"/>
                    <a:gd name="connsiteY16" fmla="*/ 1207895 h 2190750"/>
                    <a:gd name="connsiteX17" fmla="*/ 2720534 w 3848100"/>
                    <a:gd name="connsiteY17" fmla="*/ 718285 h 2190750"/>
                    <a:gd name="connsiteX18" fmla="*/ 2538299 w 3848100"/>
                    <a:gd name="connsiteY18" fmla="*/ 745654 h 2190750"/>
                    <a:gd name="connsiteX19" fmla="*/ 2495778 w 3848100"/>
                    <a:gd name="connsiteY19" fmla="*/ 760860 h 2190750"/>
                    <a:gd name="connsiteX20" fmla="*/ 2447182 w 3848100"/>
                    <a:gd name="connsiteY20" fmla="*/ 760860 h 2190750"/>
                    <a:gd name="connsiteX21" fmla="*/ 2416809 w 3848100"/>
                    <a:gd name="connsiteY21" fmla="*/ 724367 h 2190750"/>
                    <a:gd name="connsiteX22" fmla="*/ 2386437 w 3848100"/>
                    <a:gd name="connsiteY22" fmla="*/ 624012 h 2190750"/>
                    <a:gd name="connsiteX23" fmla="*/ 1624088 w 3848100"/>
                    <a:gd name="connsiteY23" fmla="*/ 122238 h 2190750"/>
                    <a:gd name="connsiteX24" fmla="*/ 1624889 w 3848100"/>
                    <a:gd name="connsiteY24" fmla="*/ 0 h 2190750"/>
                    <a:gd name="connsiteX25" fmla="*/ 2499595 w 3848100"/>
                    <a:gd name="connsiteY25" fmla="*/ 581157 h 2190750"/>
                    <a:gd name="connsiteX26" fmla="*/ 2499595 w 3848100"/>
                    <a:gd name="connsiteY26" fmla="*/ 587243 h 2190750"/>
                    <a:gd name="connsiteX27" fmla="*/ 2514781 w 3848100"/>
                    <a:gd name="connsiteY27" fmla="*/ 626798 h 2190750"/>
                    <a:gd name="connsiteX28" fmla="*/ 2721308 w 3848100"/>
                    <a:gd name="connsiteY28" fmla="*/ 596371 h 2190750"/>
                    <a:gd name="connsiteX29" fmla="*/ 3444156 w 3848100"/>
                    <a:gd name="connsiteY29" fmla="*/ 1186656 h 2190750"/>
                    <a:gd name="connsiteX30" fmla="*/ 3447193 w 3848100"/>
                    <a:gd name="connsiteY30" fmla="*/ 1192742 h 2190750"/>
                    <a:gd name="connsiteX31" fmla="*/ 3848100 w 3848100"/>
                    <a:gd name="connsiteY31" fmla="*/ 1685661 h 2190750"/>
                    <a:gd name="connsiteX32" fmla="*/ 3444156 w 3848100"/>
                    <a:gd name="connsiteY32" fmla="*/ 2181622 h 2190750"/>
                    <a:gd name="connsiteX33" fmla="*/ 3438082 w 3848100"/>
                    <a:gd name="connsiteY33" fmla="*/ 2181622 h 2190750"/>
                    <a:gd name="connsiteX34" fmla="*/ 3374301 w 3848100"/>
                    <a:gd name="connsiteY34" fmla="*/ 2187707 h 2190750"/>
                    <a:gd name="connsiteX35" fmla="*/ 3356078 w 3848100"/>
                    <a:gd name="connsiteY35" fmla="*/ 2190750 h 2190750"/>
                    <a:gd name="connsiteX36" fmla="*/ 738034 w 3848100"/>
                    <a:gd name="connsiteY36" fmla="*/ 2190750 h 2190750"/>
                    <a:gd name="connsiteX37" fmla="*/ 722848 w 3848100"/>
                    <a:gd name="connsiteY37" fmla="*/ 2190750 h 2190750"/>
                    <a:gd name="connsiteX38" fmla="*/ 677290 w 3848100"/>
                    <a:gd name="connsiteY38" fmla="*/ 2187707 h 2190750"/>
                    <a:gd name="connsiteX39" fmla="*/ 674253 w 3848100"/>
                    <a:gd name="connsiteY39" fmla="*/ 2187707 h 2190750"/>
                    <a:gd name="connsiteX40" fmla="*/ 0 w 3848100"/>
                    <a:gd name="connsiteY40" fmla="*/ 1442244 h 2190750"/>
                    <a:gd name="connsiteX41" fmla="*/ 716773 w 3848100"/>
                    <a:gd name="connsiteY41" fmla="*/ 690695 h 2190750"/>
                    <a:gd name="connsiteX42" fmla="*/ 747145 w 3848100"/>
                    <a:gd name="connsiteY42" fmla="*/ 587243 h 2190750"/>
                    <a:gd name="connsiteX43" fmla="*/ 750182 w 3848100"/>
                    <a:gd name="connsiteY43" fmla="*/ 581157 h 2190750"/>
                    <a:gd name="connsiteX44" fmla="*/ 1624889 w 3848100"/>
                    <a:gd name="connsiteY44" fmla="*/ 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848100" h="2190750">
                      <a:moveTo>
                        <a:pt x="1624088" y="122238"/>
                      </a:moveTo>
                      <a:cubicBezTo>
                        <a:pt x="1293028" y="122238"/>
                        <a:pt x="992340" y="319907"/>
                        <a:pt x="861739" y="624012"/>
                      </a:cubicBezTo>
                      <a:cubicBezTo>
                        <a:pt x="816180" y="769983"/>
                        <a:pt x="816180" y="769983"/>
                        <a:pt x="816180" y="769983"/>
                      </a:cubicBezTo>
                      <a:cubicBezTo>
                        <a:pt x="810105" y="797352"/>
                        <a:pt x="782770" y="815599"/>
                        <a:pt x="755435" y="812558"/>
                      </a:cubicBezTo>
                      <a:cubicBezTo>
                        <a:pt x="749360" y="812558"/>
                        <a:pt x="749360" y="812558"/>
                        <a:pt x="749360" y="812558"/>
                      </a:cubicBezTo>
                      <a:cubicBezTo>
                        <a:pt x="403114" y="812558"/>
                        <a:pt x="120650" y="1095376"/>
                        <a:pt x="120650" y="1442056"/>
                      </a:cubicBezTo>
                      <a:cubicBezTo>
                        <a:pt x="120650" y="1764408"/>
                        <a:pt x="363630" y="2032021"/>
                        <a:pt x="685578" y="2065472"/>
                      </a:cubicBezTo>
                      <a:cubicBezTo>
                        <a:pt x="740249" y="2068513"/>
                        <a:pt x="740249" y="2068513"/>
                        <a:pt x="740249" y="2068513"/>
                      </a:cubicBezTo>
                      <a:cubicBezTo>
                        <a:pt x="740249" y="2068513"/>
                        <a:pt x="743286" y="2068513"/>
                        <a:pt x="746323" y="2068513"/>
                      </a:cubicBezTo>
                      <a:cubicBezTo>
                        <a:pt x="3343170" y="2068513"/>
                        <a:pt x="3343170" y="2068513"/>
                        <a:pt x="3343170" y="2068513"/>
                      </a:cubicBezTo>
                      <a:cubicBezTo>
                        <a:pt x="3346207" y="2068513"/>
                        <a:pt x="3346207" y="2068513"/>
                        <a:pt x="3349244" y="2068513"/>
                      </a:cubicBezTo>
                      <a:cubicBezTo>
                        <a:pt x="3422138" y="2062431"/>
                        <a:pt x="3422138" y="2062431"/>
                        <a:pt x="3422138" y="2062431"/>
                      </a:cubicBezTo>
                      <a:cubicBezTo>
                        <a:pt x="3598299" y="2022897"/>
                        <a:pt x="3725863" y="1867804"/>
                        <a:pt x="3725863" y="1685340"/>
                      </a:cubicBezTo>
                      <a:cubicBezTo>
                        <a:pt x="3725863" y="1505918"/>
                        <a:pt x="3598299" y="1350824"/>
                        <a:pt x="3422138" y="1311291"/>
                      </a:cubicBezTo>
                      <a:cubicBezTo>
                        <a:pt x="3382654" y="1308250"/>
                        <a:pt x="3382654" y="1308250"/>
                        <a:pt x="3382654" y="1308250"/>
                      </a:cubicBezTo>
                      <a:cubicBezTo>
                        <a:pt x="3355319" y="1305208"/>
                        <a:pt x="3331021" y="1283921"/>
                        <a:pt x="3327984" y="1253511"/>
                      </a:cubicBezTo>
                      <a:cubicBezTo>
                        <a:pt x="3324946" y="1207895"/>
                        <a:pt x="3324946" y="1207895"/>
                        <a:pt x="3324946" y="1207895"/>
                      </a:cubicBezTo>
                      <a:cubicBezTo>
                        <a:pt x="3264201" y="925077"/>
                        <a:pt x="3012110" y="718285"/>
                        <a:pt x="2720534" y="718285"/>
                      </a:cubicBezTo>
                      <a:cubicBezTo>
                        <a:pt x="2659789" y="718285"/>
                        <a:pt x="2596007" y="727408"/>
                        <a:pt x="2538299" y="745654"/>
                      </a:cubicBezTo>
                      <a:cubicBezTo>
                        <a:pt x="2495778" y="760860"/>
                        <a:pt x="2495778" y="760860"/>
                        <a:pt x="2495778" y="760860"/>
                      </a:cubicBezTo>
                      <a:cubicBezTo>
                        <a:pt x="2477554" y="766942"/>
                        <a:pt x="2462368" y="766942"/>
                        <a:pt x="2447182" y="760860"/>
                      </a:cubicBezTo>
                      <a:cubicBezTo>
                        <a:pt x="2431996" y="751736"/>
                        <a:pt x="2419847" y="739572"/>
                        <a:pt x="2416809" y="724367"/>
                      </a:cubicBezTo>
                      <a:cubicBezTo>
                        <a:pt x="2386437" y="624012"/>
                        <a:pt x="2386437" y="624012"/>
                        <a:pt x="2386437" y="624012"/>
                      </a:cubicBezTo>
                      <a:cubicBezTo>
                        <a:pt x="2255835" y="319907"/>
                        <a:pt x="1955148" y="122238"/>
                        <a:pt x="1624088" y="122238"/>
                      </a:cubicBezTo>
                      <a:close/>
                      <a:moveTo>
                        <a:pt x="1624889" y="0"/>
                      </a:moveTo>
                      <a:cubicBezTo>
                        <a:pt x="2007572" y="0"/>
                        <a:pt x="2350773" y="228203"/>
                        <a:pt x="2499595" y="581157"/>
                      </a:cubicBezTo>
                      <a:cubicBezTo>
                        <a:pt x="2499595" y="581157"/>
                        <a:pt x="2499595" y="584200"/>
                        <a:pt x="2499595" y="587243"/>
                      </a:cubicBezTo>
                      <a:cubicBezTo>
                        <a:pt x="2514781" y="626798"/>
                        <a:pt x="2514781" y="626798"/>
                        <a:pt x="2514781" y="626798"/>
                      </a:cubicBezTo>
                      <a:cubicBezTo>
                        <a:pt x="2581598" y="605499"/>
                        <a:pt x="2651453" y="596371"/>
                        <a:pt x="2721308" y="596371"/>
                      </a:cubicBezTo>
                      <a:cubicBezTo>
                        <a:pt x="3070583" y="596371"/>
                        <a:pt x="3374301" y="845873"/>
                        <a:pt x="3444156" y="1186656"/>
                      </a:cubicBezTo>
                      <a:cubicBezTo>
                        <a:pt x="3444156" y="1186656"/>
                        <a:pt x="3447193" y="1189699"/>
                        <a:pt x="3447193" y="1192742"/>
                      </a:cubicBezTo>
                      <a:cubicBezTo>
                        <a:pt x="3678018" y="1241425"/>
                        <a:pt x="3848100" y="1448329"/>
                        <a:pt x="3848100" y="1685661"/>
                      </a:cubicBezTo>
                      <a:cubicBezTo>
                        <a:pt x="3848100" y="1926035"/>
                        <a:pt x="3678018" y="2132939"/>
                        <a:pt x="3444156" y="2181622"/>
                      </a:cubicBezTo>
                      <a:cubicBezTo>
                        <a:pt x="3444156" y="2181622"/>
                        <a:pt x="3441119" y="2181622"/>
                        <a:pt x="3438082" y="2181622"/>
                      </a:cubicBezTo>
                      <a:cubicBezTo>
                        <a:pt x="3374301" y="2187707"/>
                        <a:pt x="3374301" y="2187707"/>
                        <a:pt x="3374301" y="2187707"/>
                      </a:cubicBezTo>
                      <a:cubicBezTo>
                        <a:pt x="3368227" y="2190750"/>
                        <a:pt x="3362152" y="2190750"/>
                        <a:pt x="3356078" y="2190750"/>
                      </a:cubicBezTo>
                      <a:cubicBezTo>
                        <a:pt x="738034" y="2190750"/>
                        <a:pt x="738034" y="2190750"/>
                        <a:pt x="738034" y="2190750"/>
                      </a:cubicBezTo>
                      <a:cubicBezTo>
                        <a:pt x="731959" y="2190750"/>
                        <a:pt x="728922" y="2190750"/>
                        <a:pt x="722848" y="2190750"/>
                      </a:cubicBezTo>
                      <a:cubicBezTo>
                        <a:pt x="677290" y="2187707"/>
                        <a:pt x="677290" y="2187707"/>
                        <a:pt x="677290" y="2187707"/>
                      </a:cubicBezTo>
                      <a:cubicBezTo>
                        <a:pt x="677290" y="2187707"/>
                        <a:pt x="677290" y="2187707"/>
                        <a:pt x="674253" y="2187707"/>
                      </a:cubicBezTo>
                      <a:cubicBezTo>
                        <a:pt x="291569" y="2148152"/>
                        <a:pt x="0" y="1828668"/>
                        <a:pt x="0" y="1442244"/>
                      </a:cubicBezTo>
                      <a:cubicBezTo>
                        <a:pt x="0" y="1040606"/>
                        <a:pt x="318904" y="711994"/>
                        <a:pt x="716773" y="690695"/>
                      </a:cubicBezTo>
                      <a:cubicBezTo>
                        <a:pt x="747145" y="587243"/>
                        <a:pt x="747145" y="587243"/>
                        <a:pt x="747145" y="587243"/>
                      </a:cubicBezTo>
                      <a:cubicBezTo>
                        <a:pt x="750182" y="584200"/>
                        <a:pt x="750182" y="581157"/>
                        <a:pt x="750182" y="581157"/>
                      </a:cubicBezTo>
                      <a:cubicBezTo>
                        <a:pt x="899004" y="228203"/>
                        <a:pt x="1242205" y="0"/>
                        <a:pt x="1624889" y="0"/>
                      </a:cubicBezTo>
                      <a:close/>
                    </a:path>
                  </a:pathLst>
                </a:custGeom>
                <a:grpFill/>
                <a:ln>
                  <a:noFill/>
                </a:ln>
              </p:spPr>
              <p:txBody>
                <a:bodyPr vert="horz" wrap="square" lIns="91427" tIns="45713" rIns="91427" bIns="45713" numCol="1" anchor="t" anchorCtr="0" compatLnSpc="1">
                  <a:prstTxWarp prst="textNoShape">
                    <a:avLst/>
                  </a:prstTxWarp>
                  <a:noAutofit/>
                </a:bodyPr>
                <a:lstStyle/>
                <a:p>
                  <a:pPr defTabSz="914224">
                    <a:defRPr/>
                  </a:pPr>
                  <a:endParaRPr lang="en-US" sz="1800" kern="0" dirty="0">
                    <a:solidFill>
                      <a:schemeClr val="accent2">
                        <a:lumMod val="75000"/>
                      </a:schemeClr>
                    </a:solidFill>
                  </a:endParaRPr>
                </a:p>
              </p:txBody>
            </p:sp>
            <p:sp>
              <p:nvSpPr>
                <p:cNvPr id="717" name="Freeform 716"/>
                <p:cNvSpPr>
                  <a:spLocks/>
                </p:cNvSpPr>
                <p:nvPr/>
              </p:nvSpPr>
              <p:spPr bwMode="auto">
                <a:xfrm>
                  <a:off x="5793620" y="3133724"/>
                  <a:ext cx="212800" cy="274637"/>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grpFill/>
                <a:ln>
                  <a:noFill/>
                </a:ln>
              </p:spPr>
              <p:txBody>
                <a:bodyPr vert="horz" wrap="square" lIns="0" tIns="137141" rIns="0" bIns="0" numCol="1" anchor="t" anchorCtr="0" compatLnSpc="1">
                  <a:prstTxWarp prst="textNoShape">
                    <a:avLst/>
                  </a:prstTxWarp>
                  <a:noAutofit/>
                </a:bodyPr>
                <a:lstStyle/>
                <a:p>
                  <a:pPr algn="ctr" defTabSz="914224">
                    <a:defRPr/>
                  </a:pPr>
                  <a:r>
                    <a:rPr lang="en-US" sz="700" kern="0" dirty="0">
                      <a:solidFill>
                        <a:schemeClr val="accent2">
                          <a:lumMod val="75000"/>
                        </a:schemeClr>
                      </a:solidFill>
                    </a:rPr>
                    <a:t>SQL</a:t>
                  </a:r>
                </a:p>
              </p:txBody>
            </p:sp>
            <p:sp>
              <p:nvSpPr>
                <p:cNvPr id="718" name="Freeform 717"/>
                <p:cNvSpPr>
                  <a:spLocks/>
                </p:cNvSpPr>
                <p:nvPr/>
              </p:nvSpPr>
              <p:spPr bwMode="auto">
                <a:xfrm>
                  <a:off x="5021986" y="3425258"/>
                  <a:ext cx="189254" cy="244249"/>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grpFill/>
                <a:ln>
                  <a:noFill/>
                </a:ln>
              </p:spPr>
              <p:txBody>
                <a:bodyPr vert="horz" wrap="square" lIns="0" tIns="137141" rIns="0" bIns="0" numCol="1" anchor="t" anchorCtr="0" compatLnSpc="1">
                  <a:prstTxWarp prst="textNoShape">
                    <a:avLst/>
                  </a:prstTxWarp>
                  <a:noAutofit/>
                </a:bodyPr>
                <a:lstStyle/>
                <a:p>
                  <a:pPr algn="ctr" defTabSz="914224">
                    <a:defRPr/>
                  </a:pPr>
                  <a:endParaRPr lang="en-US" sz="700" kern="0" dirty="0">
                    <a:solidFill>
                      <a:schemeClr val="accent2">
                        <a:lumMod val="75000"/>
                      </a:schemeClr>
                    </a:solidFill>
                  </a:endParaRPr>
                </a:p>
              </p:txBody>
            </p:sp>
            <p:sp>
              <p:nvSpPr>
                <p:cNvPr id="719" name="Freeform 718"/>
                <p:cNvSpPr>
                  <a:spLocks/>
                </p:cNvSpPr>
                <p:nvPr/>
              </p:nvSpPr>
              <p:spPr bwMode="auto">
                <a:xfrm>
                  <a:off x="5364264" y="3421858"/>
                  <a:ext cx="201512" cy="260718"/>
                </a:xfrm>
                <a:custGeom>
                  <a:avLst/>
                  <a:gdLst>
                    <a:gd name="connsiteX0" fmla="*/ 194437 w 2257425"/>
                    <a:gd name="connsiteY0" fmla="*/ 122771 h 2920668"/>
                    <a:gd name="connsiteX1" fmla="*/ 121523 w 2257425"/>
                    <a:gd name="connsiteY1" fmla="*/ 195680 h 2920668"/>
                    <a:gd name="connsiteX2" fmla="*/ 121523 w 2257425"/>
                    <a:gd name="connsiteY2" fmla="*/ 2726243 h 2920668"/>
                    <a:gd name="connsiteX3" fmla="*/ 194437 w 2257425"/>
                    <a:gd name="connsiteY3" fmla="*/ 2799152 h 2920668"/>
                    <a:gd name="connsiteX4" fmla="*/ 2059814 w 2257425"/>
                    <a:gd name="connsiteY4" fmla="*/ 2799152 h 2920668"/>
                    <a:gd name="connsiteX5" fmla="*/ 2132727 w 2257425"/>
                    <a:gd name="connsiteY5" fmla="*/ 2726243 h 2920668"/>
                    <a:gd name="connsiteX6" fmla="*/ 2132727 w 2257425"/>
                    <a:gd name="connsiteY6" fmla="*/ 1078413 h 2920668"/>
                    <a:gd name="connsiteX7" fmla="*/ 2132727 w 2257425"/>
                    <a:gd name="connsiteY7" fmla="*/ 1054761 h 2920668"/>
                    <a:gd name="connsiteX8" fmla="*/ 2129823 w 2257425"/>
                    <a:gd name="connsiteY8" fmla="*/ 1055355 h 2920668"/>
                    <a:gd name="connsiteX9" fmla="*/ 2126785 w 2257425"/>
                    <a:gd name="connsiteY9" fmla="*/ 1055355 h 2920668"/>
                    <a:gd name="connsiteX10" fmla="*/ 2123747 w 2257425"/>
                    <a:gd name="connsiteY10" fmla="*/ 1055355 h 2920668"/>
                    <a:gd name="connsiteX11" fmla="*/ 1327752 w 2257425"/>
                    <a:gd name="connsiteY11" fmla="*/ 1055355 h 2920668"/>
                    <a:gd name="connsiteX12" fmla="*/ 1200150 w 2257425"/>
                    <a:gd name="connsiteY12" fmla="*/ 927704 h 2920668"/>
                    <a:gd name="connsiteX13" fmla="*/ 1200150 w 2257425"/>
                    <a:gd name="connsiteY13" fmla="*/ 128364 h 2920668"/>
                    <a:gd name="connsiteX14" fmla="*/ 1200966 w 2257425"/>
                    <a:gd name="connsiteY14" fmla="*/ 122771 h 2920668"/>
                    <a:gd name="connsiteX15" fmla="*/ 1128166 w 2257425"/>
                    <a:gd name="connsiteY15" fmla="*/ 122771 h 2920668"/>
                    <a:gd name="connsiteX16" fmla="*/ 194437 w 2257425"/>
                    <a:gd name="connsiteY16" fmla="*/ 122771 h 2920668"/>
                    <a:gd name="connsiteX17" fmla="*/ 1331572 w 2257425"/>
                    <a:gd name="connsiteY17" fmla="*/ 121972 h 2920668"/>
                    <a:gd name="connsiteX18" fmla="*/ 1327638 w 2257425"/>
                    <a:gd name="connsiteY18" fmla="*/ 122771 h 2920668"/>
                    <a:gd name="connsiteX19" fmla="*/ 1324994 w 2257425"/>
                    <a:gd name="connsiteY19" fmla="*/ 122771 h 2920668"/>
                    <a:gd name="connsiteX20" fmla="*/ 1322388 w 2257425"/>
                    <a:gd name="connsiteY20" fmla="*/ 127982 h 2920668"/>
                    <a:gd name="connsiteX21" fmla="*/ 1322388 w 2257425"/>
                    <a:gd name="connsiteY21" fmla="*/ 927042 h 2920668"/>
                    <a:gd name="connsiteX22" fmla="*/ 1328466 w 2257425"/>
                    <a:gd name="connsiteY22" fmla="*/ 933118 h 2920668"/>
                    <a:gd name="connsiteX23" fmla="*/ 2130699 w 2257425"/>
                    <a:gd name="connsiteY23" fmla="*/ 933118 h 2920668"/>
                    <a:gd name="connsiteX24" fmla="*/ 2132727 w 2257425"/>
                    <a:gd name="connsiteY24" fmla="*/ 931091 h 2920668"/>
                    <a:gd name="connsiteX25" fmla="*/ 2132727 w 2257425"/>
                    <a:gd name="connsiteY25" fmla="*/ 927812 h 2920668"/>
                    <a:gd name="connsiteX26" fmla="*/ 2134009 w 2257425"/>
                    <a:gd name="connsiteY26" fmla="*/ 921508 h 2920668"/>
                    <a:gd name="connsiteX27" fmla="*/ 2133737 w 2257425"/>
                    <a:gd name="connsiteY27" fmla="*/ 920965 h 2920668"/>
                    <a:gd name="connsiteX28" fmla="*/ 2127660 w 2257425"/>
                    <a:gd name="connsiteY28" fmla="*/ 917927 h 2920668"/>
                    <a:gd name="connsiteX29" fmla="*/ 1333060 w 2257425"/>
                    <a:gd name="connsiteY29" fmla="*/ 123460 h 2920668"/>
                    <a:gd name="connsiteX30" fmla="*/ 1315932 w 2257425"/>
                    <a:gd name="connsiteY30" fmla="*/ 0 h 2920668"/>
                    <a:gd name="connsiteX31" fmla="*/ 1325803 w 2257425"/>
                    <a:gd name="connsiteY31" fmla="*/ 1255 h 2920668"/>
                    <a:gd name="connsiteX32" fmla="*/ 1327638 w 2257425"/>
                    <a:gd name="connsiteY32" fmla="*/ 1255 h 2920668"/>
                    <a:gd name="connsiteX33" fmla="*/ 1330705 w 2257425"/>
                    <a:gd name="connsiteY33" fmla="*/ 1878 h 2920668"/>
                    <a:gd name="connsiteX34" fmla="*/ 1370138 w 2257425"/>
                    <a:gd name="connsiteY34" fmla="*/ 6892 h 2920668"/>
                    <a:gd name="connsiteX35" fmla="*/ 1418897 w 2257425"/>
                    <a:gd name="connsiteY35" fmla="*/ 37184 h 2920668"/>
                    <a:gd name="connsiteX36" fmla="*/ 2205777 w 2257425"/>
                    <a:gd name="connsiteY36" fmla="*/ 827406 h 2920668"/>
                    <a:gd name="connsiteX37" fmla="*/ 2257425 w 2257425"/>
                    <a:gd name="connsiteY37" fmla="*/ 927704 h 2920668"/>
                    <a:gd name="connsiteX38" fmla="*/ 2254250 w 2257425"/>
                    <a:gd name="connsiteY38" fmla="*/ 943227 h 2920668"/>
                    <a:gd name="connsiteX39" fmla="*/ 2254250 w 2257425"/>
                    <a:gd name="connsiteY39" fmla="*/ 1091201 h 2920668"/>
                    <a:gd name="connsiteX40" fmla="*/ 2254250 w 2257425"/>
                    <a:gd name="connsiteY40" fmla="*/ 2726243 h 2920668"/>
                    <a:gd name="connsiteX41" fmla="*/ 2059814 w 2257425"/>
                    <a:gd name="connsiteY41" fmla="*/ 2920668 h 2920668"/>
                    <a:gd name="connsiteX42" fmla="*/ 194437 w 2257425"/>
                    <a:gd name="connsiteY42" fmla="*/ 2920668 h 2920668"/>
                    <a:gd name="connsiteX43" fmla="*/ 0 w 2257425"/>
                    <a:gd name="connsiteY43" fmla="*/ 2726243 h 2920668"/>
                    <a:gd name="connsiteX44" fmla="*/ 0 w 2257425"/>
                    <a:gd name="connsiteY44" fmla="*/ 195680 h 2920668"/>
                    <a:gd name="connsiteX45" fmla="*/ 194437 w 2257425"/>
                    <a:gd name="connsiteY45" fmla="*/ 1255 h 2920668"/>
                    <a:gd name="connsiteX46" fmla="*/ 1309932 w 2257425"/>
                    <a:gd name="connsiteY46" fmla="*/ 1255 h 2920668"/>
                    <a:gd name="connsiteX47" fmla="*/ 1311235 w 2257425"/>
                    <a:gd name="connsiteY47" fmla="*/ 1255 h 292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57425" h="2920668">
                      <a:moveTo>
                        <a:pt x="194437" y="122771"/>
                      </a:moveTo>
                      <a:cubicBezTo>
                        <a:pt x="154942" y="122771"/>
                        <a:pt x="121523" y="153150"/>
                        <a:pt x="121523" y="195680"/>
                      </a:cubicBezTo>
                      <a:cubicBezTo>
                        <a:pt x="121523" y="2726243"/>
                        <a:pt x="121523" y="2726243"/>
                        <a:pt x="121523" y="2726243"/>
                      </a:cubicBezTo>
                      <a:cubicBezTo>
                        <a:pt x="121523" y="2768774"/>
                        <a:pt x="154942" y="2799152"/>
                        <a:pt x="194437" y="2799152"/>
                      </a:cubicBezTo>
                      <a:cubicBezTo>
                        <a:pt x="2059814" y="2799152"/>
                        <a:pt x="2059814" y="2799152"/>
                        <a:pt x="2059814" y="2799152"/>
                      </a:cubicBezTo>
                      <a:cubicBezTo>
                        <a:pt x="2099308" y="2799152"/>
                        <a:pt x="2132727" y="2768774"/>
                        <a:pt x="2132727" y="2726243"/>
                      </a:cubicBezTo>
                      <a:cubicBezTo>
                        <a:pt x="2132727" y="1714626"/>
                        <a:pt x="2132727" y="1272043"/>
                        <a:pt x="2132727" y="1078413"/>
                      </a:cubicBezTo>
                      <a:lnTo>
                        <a:pt x="2132727" y="1054761"/>
                      </a:lnTo>
                      <a:lnTo>
                        <a:pt x="2129823" y="1055355"/>
                      </a:lnTo>
                      <a:lnTo>
                        <a:pt x="2126785" y="1055355"/>
                      </a:lnTo>
                      <a:cubicBezTo>
                        <a:pt x="2123747" y="1055355"/>
                        <a:pt x="2123747" y="1055355"/>
                        <a:pt x="2123747" y="1055355"/>
                      </a:cubicBezTo>
                      <a:cubicBezTo>
                        <a:pt x="1327752" y="1055355"/>
                        <a:pt x="1327752" y="1055355"/>
                        <a:pt x="1327752" y="1055355"/>
                      </a:cubicBezTo>
                      <a:cubicBezTo>
                        <a:pt x="1257875" y="1055355"/>
                        <a:pt x="1200150" y="997608"/>
                        <a:pt x="1200150" y="927704"/>
                      </a:cubicBezTo>
                      <a:cubicBezTo>
                        <a:pt x="1200150" y="128364"/>
                        <a:pt x="1200150" y="128364"/>
                        <a:pt x="1200150" y="128364"/>
                      </a:cubicBezTo>
                      <a:lnTo>
                        <a:pt x="1200966" y="122771"/>
                      </a:lnTo>
                      <a:lnTo>
                        <a:pt x="1128166" y="122771"/>
                      </a:lnTo>
                      <a:cubicBezTo>
                        <a:pt x="194437" y="122771"/>
                        <a:pt x="194437" y="122771"/>
                        <a:pt x="194437" y="122771"/>
                      </a:cubicBezTo>
                      <a:close/>
                      <a:moveTo>
                        <a:pt x="1331572" y="121972"/>
                      </a:moveTo>
                      <a:lnTo>
                        <a:pt x="1327638" y="122771"/>
                      </a:lnTo>
                      <a:lnTo>
                        <a:pt x="1324994" y="122771"/>
                      </a:lnTo>
                      <a:lnTo>
                        <a:pt x="1322388" y="127982"/>
                      </a:lnTo>
                      <a:cubicBezTo>
                        <a:pt x="1322388" y="927042"/>
                        <a:pt x="1322388" y="927042"/>
                        <a:pt x="1322388" y="927042"/>
                      </a:cubicBezTo>
                      <a:cubicBezTo>
                        <a:pt x="1322388" y="930080"/>
                        <a:pt x="1325427" y="933118"/>
                        <a:pt x="1328466" y="933118"/>
                      </a:cubicBezTo>
                      <a:cubicBezTo>
                        <a:pt x="2130699" y="933118"/>
                        <a:pt x="2130699" y="933118"/>
                        <a:pt x="2130699" y="933118"/>
                      </a:cubicBezTo>
                      <a:lnTo>
                        <a:pt x="2132727" y="931091"/>
                      </a:lnTo>
                      <a:lnTo>
                        <a:pt x="2132727" y="927812"/>
                      </a:lnTo>
                      <a:lnTo>
                        <a:pt x="2134009" y="921508"/>
                      </a:lnTo>
                      <a:lnTo>
                        <a:pt x="2133737" y="920965"/>
                      </a:lnTo>
                      <a:cubicBezTo>
                        <a:pt x="2127660" y="917927"/>
                        <a:pt x="2127660" y="917927"/>
                        <a:pt x="2127660" y="917927"/>
                      </a:cubicBezTo>
                      <a:cubicBezTo>
                        <a:pt x="1431025" y="221408"/>
                        <a:pt x="1343945" y="134343"/>
                        <a:pt x="1333060" y="123460"/>
                      </a:cubicBezTo>
                      <a:close/>
                      <a:moveTo>
                        <a:pt x="1315932" y="0"/>
                      </a:moveTo>
                      <a:lnTo>
                        <a:pt x="1325803" y="1255"/>
                      </a:lnTo>
                      <a:lnTo>
                        <a:pt x="1327638" y="1255"/>
                      </a:lnTo>
                      <a:lnTo>
                        <a:pt x="1330705" y="1878"/>
                      </a:lnTo>
                      <a:lnTo>
                        <a:pt x="1370138" y="6892"/>
                      </a:lnTo>
                      <a:cubicBezTo>
                        <a:pt x="1387566" y="13249"/>
                        <a:pt x="1404086" y="23507"/>
                        <a:pt x="1418897" y="37184"/>
                      </a:cubicBezTo>
                      <a:cubicBezTo>
                        <a:pt x="2205777" y="827406"/>
                        <a:pt x="2205777" y="827406"/>
                        <a:pt x="2205777" y="827406"/>
                      </a:cubicBezTo>
                      <a:cubicBezTo>
                        <a:pt x="2239196" y="851721"/>
                        <a:pt x="2257425" y="888193"/>
                        <a:pt x="2257425" y="927704"/>
                      </a:cubicBezTo>
                      <a:lnTo>
                        <a:pt x="2254250" y="943227"/>
                      </a:lnTo>
                      <a:lnTo>
                        <a:pt x="2254250" y="1091201"/>
                      </a:lnTo>
                      <a:cubicBezTo>
                        <a:pt x="2254250" y="2726243"/>
                        <a:pt x="2254250" y="2726243"/>
                        <a:pt x="2254250" y="2726243"/>
                      </a:cubicBezTo>
                      <a:cubicBezTo>
                        <a:pt x="2254250" y="2835607"/>
                        <a:pt x="2166146" y="2920668"/>
                        <a:pt x="2059814" y="2920668"/>
                      </a:cubicBezTo>
                      <a:cubicBezTo>
                        <a:pt x="194437" y="2920668"/>
                        <a:pt x="194437" y="2920668"/>
                        <a:pt x="194437" y="2920668"/>
                      </a:cubicBezTo>
                      <a:cubicBezTo>
                        <a:pt x="88104" y="2920668"/>
                        <a:pt x="0" y="2835607"/>
                        <a:pt x="0" y="2726243"/>
                      </a:cubicBezTo>
                      <a:cubicBezTo>
                        <a:pt x="0" y="195680"/>
                        <a:pt x="0" y="195680"/>
                        <a:pt x="0" y="195680"/>
                      </a:cubicBezTo>
                      <a:cubicBezTo>
                        <a:pt x="0" y="86316"/>
                        <a:pt x="88104" y="1255"/>
                        <a:pt x="194437" y="1255"/>
                      </a:cubicBezTo>
                      <a:cubicBezTo>
                        <a:pt x="1044338" y="1255"/>
                        <a:pt x="1256813" y="1255"/>
                        <a:pt x="1309932" y="1255"/>
                      </a:cubicBezTo>
                      <a:lnTo>
                        <a:pt x="1311235" y="1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91427" rIns="0" bIns="45713" numCol="1" anchor="t" anchorCtr="0" compatLnSpc="1">
                  <a:prstTxWarp prst="textNoShape">
                    <a:avLst/>
                  </a:prstTxWarp>
                  <a:noAutofit/>
                </a:bodyPr>
                <a:lstStyle/>
                <a:p>
                  <a:pPr algn="ctr" defTabSz="914224">
                    <a:defRPr/>
                  </a:pPr>
                  <a:r>
                    <a:rPr lang="en-US" sz="900" kern="0" dirty="0">
                      <a:solidFill>
                        <a:schemeClr val="accent2">
                          <a:lumMod val="75000"/>
                        </a:schemeClr>
                      </a:solidFill>
                    </a:rPr>
                    <a:t>&lt;&gt;</a:t>
                  </a:r>
                </a:p>
              </p:txBody>
            </p:sp>
            <p:grpSp>
              <p:nvGrpSpPr>
                <p:cNvPr id="720" name="Group 719"/>
                <p:cNvGrpSpPr/>
                <p:nvPr/>
              </p:nvGrpSpPr>
              <p:grpSpPr>
                <a:xfrm>
                  <a:off x="5710236" y="3453323"/>
                  <a:ext cx="260177" cy="181932"/>
                  <a:chOff x="1182255" y="2216727"/>
                  <a:chExt cx="5006109" cy="3500582"/>
                </a:xfrm>
                <a:grpFill/>
              </p:grpSpPr>
              <p:sp>
                <p:nvSpPr>
                  <p:cNvPr id="728" name="Freeform 727"/>
                  <p:cNvSpPr/>
                  <p:nvPr/>
                </p:nvSpPr>
                <p:spPr bwMode="auto">
                  <a:xfrm>
                    <a:off x="1182255" y="2216727"/>
                    <a:ext cx="5006109" cy="3500582"/>
                  </a:xfrm>
                  <a:custGeom>
                    <a:avLst/>
                    <a:gdLst>
                      <a:gd name="connsiteX0" fmla="*/ 115224 w 5006109"/>
                      <a:gd name="connsiteY0" fmla="*/ 113026 h 3500582"/>
                      <a:gd name="connsiteX1" fmla="*/ 115224 w 5006109"/>
                      <a:gd name="connsiteY1" fmla="*/ 3387556 h 3500582"/>
                      <a:gd name="connsiteX2" fmla="*/ 4890886 w 5006109"/>
                      <a:gd name="connsiteY2" fmla="*/ 3387556 h 3500582"/>
                      <a:gd name="connsiteX3" fmla="*/ 4890886 w 5006109"/>
                      <a:gd name="connsiteY3" fmla="*/ 113026 h 3500582"/>
                      <a:gd name="connsiteX4" fmla="*/ 0 w 5006109"/>
                      <a:gd name="connsiteY4" fmla="*/ 0 h 3500582"/>
                      <a:gd name="connsiteX5" fmla="*/ 5006109 w 5006109"/>
                      <a:gd name="connsiteY5" fmla="*/ 0 h 3500582"/>
                      <a:gd name="connsiteX6" fmla="*/ 5006109 w 5006109"/>
                      <a:gd name="connsiteY6" fmla="*/ 3500582 h 3500582"/>
                      <a:gd name="connsiteX7" fmla="*/ 0 w 5006109"/>
                      <a:gd name="connsiteY7" fmla="*/ 3500582 h 35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109" h="3500582">
                        <a:moveTo>
                          <a:pt x="115224" y="113026"/>
                        </a:moveTo>
                        <a:lnTo>
                          <a:pt x="115224" y="3387556"/>
                        </a:lnTo>
                        <a:lnTo>
                          <a:pt x="4890886" y="3387556"/>
                        </a:lnTo>
                        <a:lnTo>
                          <a:pt x="4890886" y="113026"/>
                        </a:lnTo>
                        <a:close/>
                        <a:moveTo>
                          <a:pt x="0" y="0"/>
                        </a:moveTo>
                        <a:lnTo>
                          <a:pt x="5006109" y="0"/>
                        </a:lnTo>
                        <a:lnTo>
                          <a:pt x="5006109" y="3500582"/>
                        </a:lnTo>
                        <a:lnTo>
                          <a:pt x="0" y="35005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grpSp>
                <p:nvGrpSpPr>
                  <p:cNvPr id="729" name="Group 728"/>
                  <p:cNvGrpSpPr/>
                  <p:nvPr/>
                </p:nvGrpSpPr>
                <p:grpSpPr>
                  <a:xfrm>
                    <a:off x="1371600" y="2904099"/>
                    <a:ext cx="4622800" cy="2628550"/>
                    <a:chOff x="1371600" y="3272399"/>
                    <a:chExt cx="4622800" cy="2628550"/>
                  </a:xfrm>
                  <a:grpFill/>
                </p:grpSpPr>
                <p:grpSp>
                  <p:nvGrpSpPr>
                    <p:cNvPr id="730" name="Group 729"/>
                    <p:cNvGrpSpPr/>
                    <p:nvPr/>
                  </p:nvGrpSpPr>
                  <p:grpSpPr>
                    <a:xfrm>
                      <a:off x="1371600" y="3272399"/>
                      <a:ext cx="4622800" cy="609250"/>
                      <a:chOff x="1403350" y="3272399"/>
                      <a:chExt cx="4216400" cy="609250"/>
                    </a:xfrm>
                    <a:grpFill/>
                  </p:grpSpPr>
                  <p:sp>
                    <p:nvSpPr>
                      <p:cNvPr id="746" name="Freeform 745"/>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747" name="Freeform 746"/>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748" name="Freeform 747"/>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749" name="Freeform 748"/>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grpSp>
                <p:grpSp>
                  <p:nvGrpSpPr>
                    <p:cNvPr id="731" name="Group 730"/>
                    <p:cNvGrpSpPr/>
                    <p:nvPr/>
                  </p:nvGrpSpPr>
                  <p:grpSpPr>
                    <a:xfrm>
                      <a:off x="1371600" y="3945499"/>
                      <a:ext cx="4622800" cy="609250"/>
                      <a:chOff x="1403350" y="3272399"/>
                      <a:chExt cx="4216400" cy="609250"/>
                    </a:xfrm>
                    <a:grpFill/>
                  </p:grpSpPr>
                  <p:sp>
                    <p:nvSpPr>
                      <p:cNvPr id="742" name="Freeform 741"/>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743" name="Freeform 742"/>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744" name="Freeform 743"/>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745" name="Freeform 744"/>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grpSp>
                <p:grpSp>
                  <p:nvGrpSpPr>
                    <p:cNvPr id="732" name="Group 731"/>
                    <p:cNvGrpSpPr/>
                    <p:nvPr/>
                  </p:nvGrpSpPr>
                  <p:grpSpPr>
                    <a:xfrm>
                      <a:off x="1371600" y="4618599"/>
                      <a:ext cx="4622800" cy="609250"/>
                      <a:chOff x="1403350" y="3272399"/>
                      <a:chExt cx="4216400" cy="609250"/>
                    </a:xfrm>
                    <a:grpFill/>
                  </p:grpSpPr>
                  <p:sp>
                    <p:nvSpPr>
                      <p:cNvPr id="738" name="Freeform 737"/>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739" name="Freeform 738"/>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740" name="Freeform 739"/>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741" name="Freeform 740"/>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grpSp>
                <p:grpSp>
                  <p:nvGrpSpPr>
                    <p:cNvPr id="733" name="Group 732"/>
                    <p:cNvGrpSpPr/>
                    <p:nvPr/>
                  </p:nvGrpSpPr>
                  <p:grpSpPr>
                    <a:xfrm>
                      <a:off x="1371600" y="5291699"/>
                      <a:ext cx="4622800" cy="609250"/>
                      <a:chOff x="1403350" y="3272399"/>
                      <a:chExt cx="4216400" cy="609250"/>
                    </a:xfrm>
                    <a:grpFill/>
                  </p:grpSpPr>
                  <p:sp>
                    <p:nvSpPr>
                      <p:cNvPr id="734" name="Freeform 733"/>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735" name="Freeform 734"/>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736" name="Freeform 735"/>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737" name="Freeform 736"/>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grpSp>
              </p:grpSp>
            </p:grpSp>
            <p:sp>
              <p:nvSpPr>
                <p:cNvPr id="721" name="Freeform 720"/>
                <p:cNvSpPr>
                  <a:spLocks noChangeArrowheads="1"/>
                </p:cNvSpPr>
                <p:nvPr/>
              </p:nvSpPr>
              <p:spPr bwMode="auto">
                <a:xfrm flipH="1">
                  <a:off x="5586423" y="3735905"/>
                  <a:ext cx="230969" cy="194321"/>
                </a:xfrm>
                <a:custGeom>
                  <a:avLst/>
                  <a:gdLst>
                    <a:gd name="connsiteX0" fmla="*/ 1925912 w 3848648"/>
                    <a:gd name="connsiteY0" fmla="*/ 2280727 h 3237989"/>
                    <a:gd name="connsiteX1" fmla="*/ 1506812 w 3848648"/>
                    <a:gd name="connsiteY1" fmla="*/ 2698240 h 3237989"/>
                    <a:gd name="connsiteX2" fmla="*/ 1925912 w 3848648"/>
                    <a:gd name="connsiteY2" fmla="*/ 3115753 h 3237989"/>
                    <a:gd name="connsiteX3" fmla="*/ 2345012 w 3848648"/>
                    <a:gd name="connsiteY3" fmla="*/ 2698240 h 3237989"/>
                    <a:gd name="connsiteX4" fmla="*/ 1925912 w 3848648"/>
                    <a:gd name="connsiteY4" fmla="*/ 2280727 h 3237989"/>
                    <a:gd name="connsiteX5" fmla="*/ 1925118 w 3848648"/>
                    <a:gd name="connsiteY5" fmla="*/ 2158489 h 3237989"/>
                    <a:gd name="connsiteX6" fmla="*/ 2465662 w 3848648"/>
                    <a:gd name="connsiteY6" fmla="*/ 2698239 h 3237989"/>
                    <a:gd name="connsiteX7" fmla="*/ 1925118 w 3848648"/>
                    <a:gd name="connsiteY7" fmla="*/ 3237989 h 3237989"/>
                    <a:gd name="connsiteX8" fmla="*/ 1384574 w 3848648"/>
                    <a:gd name="connsiteY8" fmla="*/ 2698239 h 3237989"/>
                    <a:gd name="connsiteX9" fmla="*/ 1925118 w 3848648"/>
                    <a:gd name="connsiteY9" fmla="*/ 2158489 h 3237989"/>
                    <a:gd name="connsiteX10" fmla="*/ 1924773 w 3848648"/>
                    <a:gd name="connsiteY10" fmla="*/ 1438131 h 3237989"/>
                    <a:gd name="connsiteX11" fmla="*/ 2816009 w 3848648"/>
                    <a:gd name="connsiteY11" fmla="*/ 1805943 h 3237989"/>
                    <a:gd name="connsiteX12" fmla="*/ 2816009 w 3848648"/>
                    <a:gd name="connsiteY12" fmla="*/ 1894279 h 3237989"/>
                    <a:gd name="connsiteX13" fmla="*/ 2727911 w 3848648"/>
                    <a:gd name="connsiteY13" fmla="*/ 1894279 h 3237989"/>
                    <a:gd name="connsiteX14" fmla="*/ 1120875 w 3848648"/>
                    <a:gd name="connsiteY14" fmla="*/ 1894279 h 3237989"/>
                    <a:gd name="connsiteX15" fmla="*/ 1078345 w 3848648"/>
                    <a:gd name="connsiteY15" fmla="*/ 1909510 h 3237989"/>
                    <a:gd name="connsiteX16" fmla="*/ 1035815 w 3848648"/>
                    <a:gd name="connsiteY16" fmla="*/ 1894279 h 3237989"/>
                    <a:gd name="connsiteX17" fmla="*/ 1035815 w 3848648"/>
                    <a:gd name="connsiteY17" fmla="*/ 1805943 h 3237989"/>
                    <a:gd name="connsiteX18" fmla="*/ 1924773 w 3848648"/>
                    <a:gd name="connsiteY18" fmla="*/ 1438131 h 3237989"/>
                    <a:gd name="connsiteX19" fmla="*/ 1925119 w 3848648"/>
                    <a:gd name="connsiteY19" fmla="*/ 717039 h 3237989"/>
                    <a:gd name="connsiteX20" fmla="*/ 3322424 w 3848648"/>
                    <a:gd name="connsiteY20" fmla="*/ 1298085 h 3237989"/>
                    <a:gd name="connsiteX21" fmla="*/ 3322424 w 3848648"/>
                    <a:gd name="connsiteY21" fmla="*/ 1383265 h 3237989"/>
                    <a:gd name="connsiteX22" fmla="*/ 3237371 w 3848648"/>
                    <a:gd name="connsiteY22" fmla="*/ 1383265 h 3237989"/>
                    <a:gd name="connsiteX23" fmla="*/ 1925119 w 3848648"/>
                    <a:gd name="connsiteY23" fmla="*/ 838724 h 3237989"/>
                    <a:gd name="connsiteX24" fmla="*/ 612866 w 3848648"/>
                    <a:gd name="connsiteY24" fmla="*/ 1383265 h 3237989"/>
                    <a:gd name="connsiteX25" fmla="*/ 570339 w 3848648"/>
                    <a:gd name="connsiteY25" fmla="*/ 1401518 h 3237989"/>
                    <a:gd name="connsiteX26" fmla="*/ 527813 w 3848648"/>
                    <a:gd name="connsiteY26" fmla="*/ 1383265 h 3237989"/>
                    <a:gd name="connsiteX27" fmla="*/ 527813 w 3848648"/>
                    <a:gd name="connsiteY27" fmla="*/ 1298085 h 3237989"/>
                    <a:gd name="connsiteX28" fmla="*/ 1925119 w 3848648"/>
                    <a:gd name="connsiteY28" fmla="*/ 717039 h 3237989"/>
                    <a:gd name="connsiteX29" fmla="*/ 1925843 w 3848648"/>
                    <a:gd name="connsiteY29" fmla="*/ 0 h 3237989"/>
                    <a:gd name="connsiteX30" fmla="*/ 3830423 w 3848648"/>
                    <a:gd name="connsiteY30" fmla="*/ 790191 h 3237989"/>
                    <a:gd name="connsiteX31" fmla="*/ 3830423 w 3848648"/>
                    <a:gd name="connsiteY31" fmla="*/ 875288 h 3237989"/>
                    <a:gd name="connsiteX32" fmla="*/ 3787897 w 3848648"/>
                    <a:gd name="connsiteY32" fmla="*/ 893523 h 3237989"/>
                    <a:gd name="connsiteX33" fmla="*/ 3745370 w 3848648"/>
                    <a:gd name="connsiteY33" fmla="*/ 875288 h 3237989"/>
                    <a:gd name="connsiteX34" fmla="*/ 103278 w 3848648"/>
                    <a:gd name="connsiteY34" fmla="*/ 875288 h 3237989"/>
                    <a:gd name="connsiteX35" fmla="*/ 18225 w 3848648"/>
                    <a:gd name="connsiteY35" fmla="*/ 875288 h 3237989"/>
                    <a:gd name="connsiteX36" fmla="*/ 18225 w 3848648"/>
                    <a:gd name="connsiteY36" fmla="*/ 790191 h 3237989"/>
                    <a:gd name="connsiteX37" fmla="*/ 1925843 w 3848648"/>
                    <a:gd name="connsiteY37" fmla="*/ 0 h 32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48648" h="3237989">
                      <a:moveTo>
                        <a:pt x="1925912" y="2280727"/>
                      </a:moveTo>
                      <a:cubicBezTo>
                        <a:pt x="1694449" y="2280727"/>
                        <a:pt x="1506812" y="2467654"/>
                        <a:pt x="1506812" y="2698240"/>
                      </a:cubicBezTo>
                      <a:cubicBezTo>
                        <a:pt x="1506812" y="2928826"/>
                        <a:pt x="1694449" y="3115753"/>
                        <a:pt x="1925912" y="3115753"/>
                      </a:cubicBezTo>
                      <a:cubicBezTo>
                        <a:pt x="2157375" y="3115753"/>
                        <a:pt x="2345012" y="2928826"/>
                        <a:pt x="2345012" y="2698240"/>
                      </a:cubicBezTo>
                      <a:cubicBezTo>
                        <a:pt x="2345012" y="2467654"/>
                        <a:pt x="2157375" y="2280727"/>
                        <a:pt x="1925912" y="2280727"/>
                      </a:cubicBezTo>
                      <a:close/>
                      <a:moveTo>
                        <a:pt x="1925118" y="2158489"/>
                      </a:moveTo>
                      <a:cubicBezTo>
                        <a:pt x="2223652" y="2158489"/>
                        <a:pt x="2465662" y="2400143"/>
                        <a:pt x="2465662" y="2698239"/>
                      </a:cubicBezTo>
                      <a:cubicBezTo>
                        <a:pt x="2465662" y="2996335"/>
                        <a:pt x="2223652" y="3237989"/>
                        <a:pt x="1925118" y="3237989"/>
                      </a:cubicBezTo>
                      <a:cubicBezTo>
                        <a:pt x="1626584" y="3237989"/>
                        <a:pt x="1384574" y="2996335"/>
                        <a:pt x="1384574" y="2698239"/>
                      </a:cubicBezTo>
                      <a:cubicBezTo>
                        <a:pt x="1384574" y="2400143"/>
                        <a:pt x="1626584" y="2158489"/>
                        <a:pt x="1925118" y="2158489"/>
                      </a:cubicBezTo>
                      <a:close/>
                      <a:moveTo>
                        <a:pt x="1924773" y="1438131"/>
                      </a:moveTo>
                      <a:cubicBezTo>
                        <a:pt x="2247167" y="1438131"/>
                        <a:pt x="2569942" y="1560735"/>
                        <a:pt x="2816009" y="1805943"/>
                      </a:cubicBezTo>
                      <a:cubicBezTo>
                        <a:pt x="2840312" y="1830312"/>
                        <a:pt x="2840312" y="1869911"/>
                        <a:pt x="2816009" y="1894279"/>
                      </a:cubicBezTo>
                      <a:cubicBezTo>
                        <a:pt x="2791706" y="1915602"/>
                        <a:pt x="2752214" y="1915602"/>
                        <a:pt x="2727911" y="1894279"/>
                      </a:cubicBezTo>
                      <a:cubicBezTo>
                        <a:pt x="2287419" y="1449554"/>
                        <a:pt x="1564405" y="1449554"/>
                        <a:pt x="1120875" y="1894279"/>
                      </a:cubicBezTo>
                      <a:cubicBezTo>
                        <a:pt x="1108724" y="1903418"/>
                        <a:pt x="1093534" y="1909510"/>
                        <a:pt x="1078345" y="1909510"/>
                      </a:cubicBezTo>
                      <a:cubicBezTo>
                        <a:pt x="1063156" y="1909510"/>
                        <a:pt x="1047966" y="1903418"/>
                        <a:pt x="1035815" y="1894279"/>
                      </a:cubicBezTo>
                      <a:cubicBezTo>
                        <a:pt x="1011512" y="1869911"/>
                        <a:pt x="1011512" y="1830312"/>
                        <a:pt x="1035815" y="1805943"/>
                      </a:cubicBezTo>
                      <a:cubicBezTo>
                        <a:pt x="1280364" y="1560735"/>
                        <a:pt x="1602379" y="1438131"/>
                        <a:pt x="1924773" y="1438131"/>
                      </a:cubicBezTo>
                      <a:close/>
                      <a:moveTo>
                        <a:pt x="1925119" y="717039"/>
                      </a:moveTo>
                      <a:cubicBezTo>
                        <a:pt x="2453665" y="717039"/>
                        <a:pt x="2948797" y="923904"/>
                        <a:pt x="3322424" y="1298085"/>
                      </a:cubicBezTo>
                      <a:cubicBezTo>
                        <a:pt x="3346725" y="1322422"/>
                        <a:pt x="3346725" y="1358928"/>
                        <a:pt x="3322424" y="1383265"/>
                      </a:cubicBezTo>
                      <a:cubicBezTo>
                        <a:pt x="3298123" y="1407602"/>
                        <a:pt x="3261672" y="1407602"/>
                        <a:pt x="3237371" y="1383265"/>
                      </a:cubicBezTo>
                      <a:cubicBezTo>
                        <a:pt x="2885007" y="1033420"/>
                        <a:pt x="2420251" y="838724"/>
                        <a:pt x="1925119" y="838724"/>
                      </a:cubicBezTo>
                      <a:cubicBezTo>
                        <a:pt x="1429987" y="838724"/>
                        <a:pt x="962192" y="1033420"/>
                        <a:pt x="612866" y="1383265"/>
                      </a:cubicBezTo>
                      <a:cubicBezTo>
                        <a:pt x="600716" y="1395433"/>
                        <a:pt x="585528" y="1401518"/>
                        <a:pt x="570339" y="1401518"/>
                      </a:cubicBezTo>
                      <a:cubicBezTo>
                        <a:pt x="555151" y="1401518"/>
                        <a:pt x="536926" y="1395433"/>
                        <a:pt x="527813" y="1383265"/>
                      </a:cubicBezTo>
                      <a:cubicBezTo>
                        <a:pt x="503512" y="1358928"/>
                        <a:pt x="503512" y="1322422"/>
                        <a:pt x="527813" y="1298085"/>
                      </a:cubicBezTo>
                      <a:cubicBezTo>
                        <a:pt x="898402" y="923904"/>
                        <a:pt x="1396573" y="717039"/>
                        <a:pt x="1925119" y="717039"/>
                      </a:cubicBezTo>
                      <a:close/>
                      <a:moveTo>
                        <a:pt x="1925843" y="0"/>
                      </a:moveTo>
                      <a:cubicBezTo>
                        <a:pt x="2645756" y="0"/>
                        <a:pt x="3323143" y="279606"/>
                        <a:pt x="3830423" y="790191"/>
                      </a:cubicBezTo>
                      <a:cubicBezTo>
                        <a:pt x="3854724" y="814504"/>
                        <a:pt x="3854724" y="850975"/>
                        <a:pt x="3830423" y="875288"/>
                      </a:cubicBezTo>
                      <a:cubicBezTo>
                        <a:pt x="3818273" y="887445"/>
                        <a:pt x="3803085" y="893523"/>
                        <a:pt x="3787897" y="893523"/>
                      </a:cubicBezTo>
                      <a:cubicBezTo>
                        <a:pt x="3772709" y="893523"/>
                        <a:pt x="3757521" y="887445"/>
                        <a:pt x="3745370" y="875288"/>
                      </a:cubicBezTo>
                      <a:cubicBezTo>
                        <a:pt x="2742960" y="-127647"/>
                        <a:pt x="1108726" y="-130686"/>
                        <a:pt x="103278" y="875288"/>
                      </a:cubicBezTo>
                      <a:cubicBezTo>
                        <a:pt x="82014" y="899602"/>
                        <a:pt x="42525" y="899602"/>
                        <a:pt x="18225" y="875288"/>
                      </a:cubicBezTo>
                      <a:cubicBezTo>
                        <a:pt x="-6076" y="850975"/>
                        <a:pt x="-6076" y="811465"/>
                        <a:pt x="18225" y="790191"/>
                      </a:cubicBezTo>
                      <a:cubicBezTo>
                        <a:pt x="528543" y="279606"/>
                        <a:pt x="1205929" y="0"/>
                        <a:pt x="1925843" y="0"/>
                      </a:cubicBezTo>
                      <a:close/>
                    </a:path>
                  </a:pathLst>
                </a:custGeom>
                <a:grpFill/>
                <a:ln>
                  <a:noFill/>
                </a:ln>
              </p:spPr>
              <p:txBody>
                <a:bodyPr vert="horz" wrap="square" lIns="91427" tIns="45713" rIns="91427" bIns="45713" numCol="1" anchor="t" anchorCtr="0" compatLnSpc="1">
                  <a:prstTxWarp prst="textNoShape">
                    <a:avLst/>
                  </a:prstTxWarp>
                  <a:noAutofit/>
                </a:bodyPr>
                <a:lstStyle/>
                <a:p>
                  <a:pPr defTabSz="914224">
                    <a:defRPr/>
                  </a:pPr>
                  <a:endParaRPr lang="en-US" sz="1800" kern="0" dirty="0">
                    <a:solidFill>
                      <a:schemeClr val="accent2">
                        <a:lumMod val="75000"/>
                      </a:schemeClr>
                    </a:solidFill>
                  </a:endParaRPr>
                </a:p>
              </p:txBody>
            </p:sp>
            <p:grpSp>
              <p:nvGrpSpPr>
                <p:cNvPr id="722" name="Group 721"/>
                <p:cNvGrpSpPr/>
                <p:nvPr/>
              </p:nvGrpSpPr>
              <p:grpSpPr>
                <a:xfrm>
                  <a:off x="5238058" y="3729040"/>
                  <a:ext cx="195955" cy="253528"/>
                  <a:chOff x="5364264" y="3609977"/>
                  <a:chExt cx="201512" cy="260718"/>
                </a:xfrm>
                <a:grpFill/>
              </p:grpSpPr>
              <p:sp>
                <p:nvSpPr>
                  <p:cNvPr id="723" name="Freeform 722"/>
                  <p:cNvSpPr>
                    <a:spLocks/>
                  </p:cNvSpPr>
                  <p:nvPr/>
                </p:nvSpPr>
                <p:spPr bwMode="auto">
                  <a:xfrm>
                    <a:off x="5364264" y="3609977"/>
                    <a:ext cx="201512" cy="260718"/>
                  </a:xfrm>
                  <a:custGeom>
                    <a:avLst/>
                    <a:gdLst>
                      <a:gd name="connsiteX0" fmla="*/ 194437 w 2257425"/>
                      <a:gd name="connsiteY0" fmla="*/ 122771 h 2920668"/>
                      <a:gd name="connsiteX1" fmla="*/ 121523 w 2257425"/>
                      <a:gd name="connsiteY1" fmla="*/ 195680 h 2920668"/>
                      <a:gd name="connsiteX2" fmla="*/ 121523 w 2257425"/>
                      <a:gd name="connsiteY2" fmla="*/ 2726243 h 2920668"/>
                      <a:gd name="connsiteX3" fmla="*/ 194437 w 2257425"/>
                      <a:gd name="connsiteY3" fmla="*/ 2799152 h 2920668"/>
                      <a:gd name="connsiteX4" fmla="*/ 2059814 w 2257425"/>
                      <a:gd name="connsiteY4" fmla="*/ 2799152 h 2920668"/>
                      <a:gd name="connsiteX5" fmla="*/ 2132727 w 2257425"/>
                      <a:gd name="connsiteY5" fmla="*/ 2726243 h 2920668"/>
                      <a:gd name="connsiteX6" fmla="*/ 2132727 w 2257425"/>
                      <a:gd name="connsiteY6" fmla="*/ 1078413 h 2920668"/>
                      <a:gd name="connsiteX7" fmla="*/ 2132727 w 2257425"/>
                      <a:gd name="connsiteY7" fmla="*/ 1054761 h 2920668"/>
                      <a:gd name="connsiteX8" fmla="*/ 2129823 w 2257425"/>
                      <a:gd name="connsiteY8" fmla="*/ 1055355 h 2920668"/>
                      <a:gd name="connsiteX9" fmla="*/ 2126785 w 2257425"/>
                      <a:gd name="connsiteY9" fmla="*/ 1055355 h 2920668"/>
                      <a:gd name="connsiteX10" fmla="*/ 2123747 w 2257425"/>
                      <a:gd name="connsiteY10" fmla="*/ 1055355 h 2920668"/>
                      <a:gd name="connsiteX11" fmla="*/ 1327752 w 2257425"/>
                      <a:gd name="connsiteY11" fmla="*/ 1055355 h 2920668"/>
                      <a:gd name="connsiteX12" fmla="*/ 1200150 w 2257425"/>
                      <a:gd name="connsiteY12" fmla="*/ 927704 h 2920668"/>
                      <a:gd name="connsiteX13" fmla="*/ 1200150 w 2257425"/>
                      <a:gd name="connsiteY13" fmla="*/ 128364 h 2920668"/>
                      <a:gd name="connsiteX14" fmla="*/ 1200966 w 2257425"/>
                      <a:gd name="connsiteY14" fmla="*/ 122771 h 2920668"/>
                      <a:gd name="connsiteX15" fmla="*/ 1128166 w 2257425"/>
                      <a:gd name="connsiteY15" fmla="*/ 122771 h 2920668"/>
                      <a:gd name="connsiteX16" fmla="*/ 194437 w 2257425"/>
                      <a:gd name="connsiteY16" fmla="*/ 122771 h 2920668"/>
                      <a:gd name="connsiteX17" fmla="*/ 1331572 w 2257425"/>
                      <a:gd name="connsiteY17" fmla="*/ 121972 h 2920668"/>
                      <a:gd name="connsiteX18" fmla="*/ 1327638 w 2257425"/>
                      <a:gd name="connsiteY18" fmla="*/ 122771 h 2920668"/>
                      <a:gd name="connsiteX19" fmla="*/ 1324994 w 2257425"/>
                      <a:gd name="connsiteY19" fmla="*/ 122771 h 2920668"/>
                      <a:gd name="connsiteX20" fmla="*/ 1322388 w 2257425"/>
                      <a:gd name="connsiteY20" fmla="*/ 127982 h 2920668"/>
                      <a:gd name="connsiteX21" fmla="*/ 1322388 w 2257425"/>
                      <a:gd name="connsiteY21" fmla="*/ 927042 h 2920668"/>
                      <a:gd name="connsiteX22" fmla="*/ 1328466 w 2257425"/>
                      <a:gd name="connsiteY22" fmla="*/ 933118 h 2920668"/>
                      <a:gd name="connsiteX23" fmla="*/ 2130699 w 2257425"/>
                      <a:gd name="connsiteY23" fmla="*/ 933118 h 2920668"/>
                      <a:gd name="connsiteX24" fmla="*/ 2132727 w 2257425"/>
                      <a:gd name="connsiteY24" fmla="*/ 931091 h 2920668"/>
                      <a:gd name="connsiteX25" fmla="*/ 2132727 w 2257425"/>
                      <a:gd name="connsiteY25" fmla="*/ 927812 h 2920668"/>
                      <a:gd name="connsiteX26" fmla="*/ 2134009 w 2257425"/>
                      <a:gd name="connsiteY26" fmla="*/ 921508 h 2920668"/>
                      <a:gd name="connsiteX27" fmla="*/ 2133737 w 2257425"/>
                      <a:gd name="connsiteY27" fmla="*/ 920965 h 2920668"/>
                      <a:gd name="connsiteX28" fmla="*/ 2127660 w 2257425"/>
                      <a:gd name="connsiteY28" fmla="*/ 917927 h 2920668"/>
                      <a:gd name="connsiteX29" fmla="*/ 1333060 w 2257425"/>
                      <a:gd name="connsiteY29" fmla="*/ 123460 h 2920668"/>
                      <a:gd name="connsiteX30" fmla="*/ 1315932 w 2257425"/>
                      <a:gd name="connsiteY30" fmla="*/ 0 h 2920668"/>
                      <a:gd name="connsiteX31" fmla="*/ 1325803 w 2257425"/>
                      <a:gd name="connsiteY31" fmla="*/ 1255 h 2920668"/>
                      <a:gd name="connsiteX32" fmla="*/ 1327638 w 2257425"/>
                      <a:gd name="connsiteY32" fmla="*/ 1255 h 2920668"/>
                      <a:gd name="connsiteX33" fmla="*/ 1330705 w 2257425"/>
                      <a:gd name="connsiteY33" fmla="*/ 1878 h 2920668"/>
                      <a:gd name="connsiteX34" fmla="*/ 1370138 w 2257425"/>
                      <a:gd name="connsiteY34" fmla="*/ 6892 h 2920668"/>
                      <a:gd name="connsiteX35" fmla="*/ 1418897 w 2257425"/>
                      <a:gd name="connsiteY35" fmla="*/ 37184 h 2920668"/>
                      <a:gd name="connsiteX36" fmla="*/ 2205777 w 2257425"/>
                      <a:gd name="connsiteY36" fmla="*/ 827406 h 2920668"/>
                      <a:gd name="connsiteX37" fmla="*/ 2257425 w 2257425"/>
                      <a:gd name="connsiteY37" fmla="*/ 927704 h 2920668"/>
                      <a:gd name="connsiteX38" fmla="*/ 2254250 w 2257425"/>
                      <a:gd name="connsiteY38" fmla="*/ 943227 h 2920668"/>
                      <a:gd name="connsiteX39" fmla="*/ 2254250 w 2257425"/>
                      <a:gd name="connsiteY39" fmla="*/ 1091201 h 2920668"/>
                      <a:gd name="connsiteX40" fmla="*/ 2254250 w 2257425"/>
                      <a:gd name="connsiteY40" fmla="*/ 2726243 h 2920668"/>
                      <a:gd name="connsiteX41" fmla="*/ 2059814 w 2257425"/>
                      <a:gd name="connsiteY41" fmla="*/ 2920668 h 2920668"/>
                      <a:gd name="connsiteX42" fmla="*/ 194437 w 2257425"/>
                      <a:gd name="connsiteY42" fmla="*/ 2920668 h 2920668"/>
                      <a:gd name="connsiteX43" fmla="*/ 0 w 2257425"/>
                      <a:gd name="connsiteY43" fmla="*/ 2726243 h 2920668"/>
                      <a:gd name="connsiteX44" fmla="*/ 0 w 2257425"/>
                      <a:gd name="connsiteY44" fmla="*/ 195680 h 2920668"/>
                      <a:gd name="connsiteX45" fmla="*/ 194437 w 2257425"/>
                      <a:gd name="connsiteY45" fmla="*/ 1255 h 2920668"/>
                      <a:gd name="connsiteX46" fmla="*/ 1309932 w 2257425"/>
                      <a:gd name="connsiteY46" fmla="*/ 1255 h 2920668"/>
                      <a:gd name="connsiteX47" fmla="*/ 1311235 w 2257425"/>
                      <a:gd name="connsiteY47" fmla="*/ 1255 h 292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57425" h="2920668">
                        <a:moveTo>
                          <a:pt x="194437" y="122771"/>
                        </a:moveTo>
                        <a:cubicBezTo>
                          <a:pt x="154942" y="122771"/>
                          <a:pt x="121523" y="153150"/>
                          <a:pt x="121523" y="195680"/>
                        </a:cubicBezTo>
                        <a:cubicBezTo>
                          <a:pt x="121523" y="2726243"/>
                          <a:pt x="121523" y="2726243"/>
                          <a:pt x="121523" y="2726243"/>
                        </a:cubicBezTo>
                        <a:cubicBezTo>
                          <a:pt x="121523" y="2768774"/>
                          <a:pt x="154942" y="2799152"/>
                          <a:pt x="194437" y="2799152"/>
                        </a:cubicBezTo>
                        <a:cubicBezTo>
                          <a:pt x="2059814" y="2799152"/>
                          <a:pt x="2059814" y="2799152"/>
                          <a:pt x="2059814" y="2799152"/>
                        </a:cubicBezTo>
                        <a:cubicBezTo>
                          <a:pt x="2099308" y="2799152"/>
                          <a:pt x="2132727" y="2768774"/>
                          <a:pt x="2132727" y="2726243"/>
                        </a:cubicBezTo>
                        <a:cubicBezTo>
                          <a:pt x="2132727" y="1714626"/>
                          <a:pt x="2132727" y="1272043"/>
                          <a:pt x="2132727" y="1078413"/>
                        </a:cubicBezTo>
                        <a:lnTo>
                          <a:pt x="2132727" y="1054761"/>
                        </a:lnTo>
                        <a:lnTo>
                          <a:pt x="2129823" y="1055355"/>
                        </a:lnTo>
                        <a:lnTo>
                          <a:pt x="2126785" y="1055355"/>
                        </a:lnTo>
                        <a:cubicBezTo>
                          <a:pt x="2123747" y="1055355"/>
                          <a:pt x="2123747" y="1055355"/>
                          <a:pt x="2123747" y="1055355"/>
                        </a:cubicBezTo>
                        <a:cubicBezTo>
                          <a:pt x="1327752" y="1055355"/>
                          <a:pt x="1327752" y="1055355"/>
                          <a:pt x="1327752" y="1055355"/>
                        </a:cubicBezTo>
                        <a:cubicBezTo>
                          <a:pt x="1257875" y="1055355"/>
                          <a:pt x="1200150" y="997608"/>
                          <a:pt x="1200150" y="927704"/>
                        </a:cubicBezTo>
                        <a:cubicBezTo>
                          <a:pt x="1200150" y="128364"/>
                          <a:pt x="1200150" y="128364"/>
                          <a:pt x="1200150" y="128364"/>
                        </a:cubicBezTo>
                        <a:lnTo>
                          <a:pt x="1200966" y="122771"/>
                        </a:lnTo>
                        <a:lnTo>
                          <a:pt x="1128166" y="122771"/>
                        </a:lnTo>
                        <a:cubicBezTo>
                          <a:pt x="194437" y="122771"/>
                          <a:pt x="194437" y="122771"/>
                          <a:pt x="194437" y="122771"/>
                        </a:cubicBezTo>
                        <a:close/>
                        <a:moveTo>
                          <a:pt x="1331572" y="121972"/>
                        </a:moveTo>
                        <a:lnTo>
                          <a:pt x="1327638" y="122771"/>
                        </a:lnTo>
                        <a:lnTo>
                          <a:pt x="1324994" y="122771"/>
                        </a:lnTo>
                        <a:lnTo>
                          <a:pt x="1322388" y="127982"/>
                        </a:lnTo>
                        <a:cubicBezTo>
                          <a:pt x="1322388" y="927042"/>
                          <a:pt x="1322388" y="927042"/>
                          <a:pt x="1322388" y="927042"/>
                        </a:cubicBezTo>
                        <a:cubicBezTo>
                          <a:pt x="1322388" y="930080"/>
                          <a:pt x="1325427" y="933118"/>
                          <a:pt x="1328466" y="933118"/>
                        </a:cubicBezTo>
                        <a:cubicBezTo>
                          <a:pt x="2130699" y="933118"/>
                          <a:pt x="2130699" y="933118"/>
                          <a:pt x="2130699" y="933118"/>
                        </a:cubicBezTo>
                        <a:lnTo>
                          <a:pt x="2132727" y="931091"/>
                        </a:lnTo>
                        <a:lnTo>
                          <a:pt x="2132727" y="927812"/>
                        </a:lnTo>
                        <a:lnTo>
                          <a:pt x="2134009" y="921508"/>
                        </a:lnTo>
                        <a:lnTo>
                          <a:pt x="2133737" y="920965"/>
                        </a:lnTo>
                        <a:cubicBezTo>
                          <a:pt x="2127660" y="917927"/>
                          <a:pt x="2127660" y="917927"/>
                          <a:pt x="2127660" y="917927"/>
                        </a:cubicBezTo>
                        <a:cubicBezTo>
                          <a:pt x="1431025" y="221408"/>
                          <a:pt x="1343945" y="134343"/>
                          <a:pt x="1333060" y="123460"/>
                        </a:cubicBezTo>
                        <a:close/>
                        <a:moveTo>
                          <a:pt x="1315932" y="0"/>
                        </a:moveTo>
                        <a:lnTo>
                          <a:pt x="1325803" y="1255"/>
                        </a:lnTo>
                        <a:lnTo>
                          <a:pt x="1327638" y="1255"/>
                        </a:lnTo>
                        <a:lnTo>
                          <a:pt x="1330705" y="1878"/>
                        </a:lnTo>
                        <a:lnTo>
                          <a:pt x="1370138" y="6892"/>
                        </a:lnTo>
                        <a:cubicBezTo>
                          <a:pt x="1387566" y="13249"/>
                          <a:pt x="1404086" y="23507"/>
                          <a:pt x="1418897" y="37184"/>
                        </a:cubicBezTo>
                        <a:cubicBezTo>
                          <a:pt x="2205777" y="827406"/>
                          <a:pt x="2205777" y="827406"/>
                          <a:pt x="2205777" y="827406"/>
                        </a:cubicBezTo>
                        <a:cubicBezTo>
                          <a:pt x="2239196" y="851721"/>
                          <a:pt x="2257425" y="888193"/>
                          <a:pt x="2257425" y="927704"/>
                        </a:cubicBezTo>
                        <a:lnTo>
                          <a:pt x="2254250" y="943227"/>
                        </a:lnTo>
                        <a:lnTo>
                          <a:pt x="2254250" y="1091201"/>
                        </a:lnTo>
                        <a:cubicBezTo>
                          <a:pt x="2254250" y="2726243"/>
                          <a:pt x="2254250" y="2726243"/>
                          <a:pt x="2254250" y="2726243"/>
                        </a:cubicBezTo>
                        <a:cubicBezTo>
                          <a:pt x="2254250" y="2835607"/>
                          <a:pt x="2166146" y="2920668"/>
                          <a:pt x="2059814" y="2920668"/>
                        </a:cubicBezTo>
                        <a:cubicBezTo>
                          <a:pt x="194437" y="2920668"/>
                          <a:pt x="194437" y="2920668"/>
                          <a:pt x="194437" y="2920668"/>
                        </a:cubicBezTo>
                        <a:cubicBezTo>
                          <a:pt x="88104" y="2920668"/>
                          <a:pt x="0" y="2835607"/>
                          <a:pt x="0" y="2726243"/>
                        </a:cubicBezTo>
                        <a:cubicBezTo>
                          <a:pt x="0" y="195680"/>
                          <a:pt x="0" y="195680"/>
                          <a:pt x="0" y="195680"/>
                        </a:cubicBezTo>
                        <a:cubicBezTo>
                          <a:pt x="0" y="86316"/>
                          <a:pt x="88104" y="1255"/>
                          <a:pt x="194437" y="1255"/>
                        </a:cubicBezTo>
                        <a:cubicBezTo>
                          <a:pt x="1044338" y="1255"/>
                          <a:pt x="1256813" y="1255"/>
                          <a:pt x="1309932" y="1255"/>
                        </a:cubicBezTo>
                        <a:lnTo>
                          <a:pt x="1311235" y="1255"/>
                        </a:lnTo>
                        <a:close/>
                      </a:path>
                    </a:pathLst>
                  </a:custGeom>
                  <a:grpFill/>
                  <a:ln w="9525">
                    <a:solidFill>
                      <a:schemeClr val="accent2"/>
                    </a:solidFill>
                    <a:round/>
                    <a:headEnd/>
                    <a:tailEnd/>
                  </a:ln>
                  <a:extLst/>
                </p:spPr>
                <p:txBody>
                  <a:bodyPr vert="horz" wrap="square" lIns="0" tIns="91427" rIns="0" bIns="45713" numCol="1" anchor="t" anchorCtr="0" compatLnSpc="1">
                    <a:prstTxWarp prst="textNoShape">
                      <a:avLst/>
                    </a:prstTxWarp>
                    <a:noAutofit/>
                  </a:bodyPr>
                  <a:lstStyle/>
                  <a:p>
                    <a:pPr algn="ctr" defTabSz="914224">
                      <a:defRPr/>
                    </a:pPr>
                    <a:endParaRPr lang="en-US" sz="900" kern="0" dirty="0">
                      <a:solidFill>
                        <a:schemeClr val="accent2">
                          <a:lumMod val="75000"/>
                        </a:schemeClr>
                      </a:solidFill>
                    </a:endParaRPr>
                  </a:p>
                </p:txBody>
              </p:sp>
              <p:grpSp>
                <p:nvGrpSpPr>
                  <p:cNvPr id="724" name="Group 723"/>
                  <p:cNvGrpSpPr/>
                  <p:nvPr/>
                </p:nvGrpSpPr>
                <p:grpSpPr>
                  <a:xfrm>
                    <a:off x="5394597" y="3756883"/>
                    <a:ext cx="141809" cy="63290"/>
                    <a:chOff x="5211240" y="5761895"/>
                    <a:chExt cx="1356217" cy="393636"/>
                  </a:xfrm>
                  <a:grpFill/>
                </p:grpSpPr>
                <p:sp>
                  <p:nvSpPr>
                    <p:cNvPr id="725" name="Rectangle 724"/>
                    <p:cNvSpPr/>
                    <p:nvPr/>
                  </p:nvSpPr>
                  <p:spPr bwMode="auto">
                    <a:xfrm>
                      <a:off x="5211240" y="5761895"/>
                      <a:ext cx="1356217" cy="6409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726" name="Rectangle 725"/>
                    <p:cNvSpPr/>
                    <p:nvPr/>
                  </p:nvSpPr>
                  <p:spPr bwMode="auto">
                    <a:xfrm>
                      <a:off x="5211240" y="5926667"/>
                      <a:ext cx="1356217" cy="6409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sp>
                  <p:nvSpPr>
                    <p:cNvPr id="727" name="Rectangle 726"/>
                    <p:cNvSpPr/>
                    <p:nvPr/>
                  </p:nvSpPr>
                  <p:spPr bwMode="auto">
                    <a:xfrm>
                      <a:off x="5211240" y="6091440"/>
                      <a:ext cx="1356217" cy="6409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accent2">
                            <a:lumMod val="75000"/>
                          </a:schemeClr>
                        </a:solidFill>
                      </a:endParaRPr>
                    </a:p>
                  </p:txBody>
                </p:sp>
              </p:grpSp>
            </p:grpSp>
          </p:grpSp>
          <p:sp>
            <p:nvSpPr>
              <p:cNvPr id="714" name="Freeform 713"/>
              <p:cNvSpPr>
                <a:spLocks/>
              </p:cNvSpPr>
              <p:nvPr/>
            </p:nvSpPr>
            <p:spPr bwMode="auto">
              <a:xfrm>
                <a:off x="4751749" y="3112038"/>
                <a:ext cx="302851" cy="229184"/>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noFill/>
              <a:ln w="6350">
                <a:solidFill>
                  <a:schemeClr val="accent2"/>
                </a:solidFill>
              </a:ln>
            </p:spPr>
            <p:txBody>
              <a:bodyPr vert="horz" wrap="square" lIns="91427" tIns="45713" rIns="91427" bIns="45713" numCol="1" anchor="t" anchorCtr="0" compatLnSpc="1">
                <a:prstTxWarp prst="textNoShape">
                  <a:avLst/>
                </a:prstTxWarp>
              </a:bodyPr>
              <a:lstStyle/>
              <a:p>
                <a:pPr defTabSz="914224">
                  <a:defRPr/>
                </a:pPr>
                <a:endParaRPr lang="en-US" sz="1599" kern="0" dirty="0">
                  <a:solidFill>
                    <a:schemeClr val="accent2">
                      <a:lumMod val="75000"/>
                    </a:schemeClr>
                  </a:solidFill>
                </a:endParaRPr>
              </a:p>
            </p:txBody>
          </p:sp>
        </p:grpSp>
        <p:grpSp>
          <p:nvGrpSpPr>
            <p:cNvPr id="750" name="Group 749"/>
            <p:cNvGrpSpPr/>
            <p:nvPr/>
          </p:nvGrpSpPr>
          <p:grpSpPr>
            <a:xfrm>
              <a:off x="14395822" y="1782586"/>
              <a:ext cx="592356" cy="401381"/>
              <a:chOff x="9169540" y="1961150"/>
              <a:chExt cx="592356" cy="401381"/>
            </a:xfrm>
            <a:grpFill/>
          </p:grpSpPr>
          <p:sp>
            <p:nvSpPr>
              <p:cNvPr id="751" name="Freeform 55"/>
              <p:cNvSpPr>
                <a:spLocks noEditPoints="1"/>
              </p:cNvSpPr>
              <p:nvPr/>
            </p:nvSpPr>
            <p:spPr bwMode="auto">
              <a:xfrm>
                <a:off x="9215618" y="1961150"/>
                <a:ext cx="500199" cy="353915"/>
              </a:xfrm>
              <a:custGeom>
                <a:avLst/>
                <a:gdLst>
                  <a:gd name="T0" fmla="*/ 860 w 944"/>
                  <a:gd name="T1" fmla="*/ 0 h 665"/>
                  <a:gd name="T2" fmla="*/ 83 w 944"/>
                  <a:gd name="T3" fmla="*/ 0 h 665"/>
                  <a:gd name="T4" fmla="*/ 0 w 944"/>
                  <a:gd name="T5" fmla="*/ 77 h 665"/>
                  <a:gd name="T6" fmla="*/ 0 w 944"/>
                  <a:gd name="T7" fmla="*/ 624 h 665"/>
                  <a:gd name="T8" fmla="*/ 44 w 944"/>
                  <a:gd name="T9" fmla="*/ 665 h 665"/>
                  <a:gd name="T10" fmla="*/ 900 w 944"/>
                  <a:gd name="T11" fmla="*/ 665 h 665"/>
                  <a:gd name="T12" fmla="*/ 944 w 944"/>
                  <a:gd name="T13" fmla="*/ 624 h 665"/>
                  <a:gd name="T14" fmla="*/ 944 w 944"/>
                  <a:gd name="T15" fmla="*/ 77 h 665"/>
                  <a:gd name="T16" fmla="*/ 860 w 944"/>
                  <a:gd name="T17" fmla="*/ 0 h 665"/>
                  <a:gd name="T18" fmla="*/ 896 w 944"/>
                  <a:gd name="T19" fmla="*/ 617 h 665"/>
                  <a:gd name="T20" fmla="*/ 48 w 944"/>
                  <a:gd name="T21" fmla="*/ 617 h 665"/>
                  <a:gd name="T22" fmla="*/ 48 w 944"/>
                  <a:gd name="T23" fmla="*/ 77 h 665"/>
                  <a:gd name="T24" fmla="*/ 83 w 944"/>
                  <a:gd name="T25" fmla="*/ 48 h 665"/>
                  <a:gd name="T26" fmla="*/ 860 w 944"/>
                  <a:gd name="T27" fmla="*/ 48 h 665"/>
                  <a:gd name="T28" fmla="*/ 896 w 944"/>
                  <a:gd name="T29" fmla="*/ 77 h 665"/>
                  <a:gd name="T30" fmla="*/ 896 w 944"/>
                  <a:gd name="T31" fmla="*/ 617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4" h="665">
                    <a:moveTo>
                      <a:pt x="860" y="0"/>
                    </a:moveTo>
                    <a:cubicBezTo>
                      <a:pt x="83" y="0"/>
                      <a:pt x="83" y="0"/>
                      <a:pt x="83" y="0"/>
                    </a:cubicBezTo>
                    <a:cubicBezTo>
                      <a:pt x="38" y="0"/>
                      <a:pt x="0" y="34"/>
                      <a:pt x="0" y="77"/>
                    </a:cubicBezTo>
                    <a:cubicBezTo>
                      <a:pt x="0" y="624"/>
                      <a:pt x="0" y="624"/>
                      <a:pt x="0" y="624"/>
                    </a:cubicBezTo>
                    <a:cubicBezTo>
                      <a:pt x="0" y="647"/>
                      <a:pt x="20" y="665"/>
                      <a:pt x="44" y="665"/>
                    </a:cubicBezTo>
                    <a:cubicBezTo>
                      <a:pt x="900" y="665"/>
                      <a:pt x="900" y="665"/>
                      <a:pt x="900" y="665"/>
                    </a:cubicBezTo>
                    <a:cubicBezTo>
                      <a:pt x="924" y="665"/>
                      <a:pt x="944" y="647"/>
                      <a:pt x="944" y="624"/>
                    </a:cubicBezTo>
                    <a:cubicBezTo>
                      <a:pt x="944" y="77"/>
                      <a:pt x="944" y="77"/>
                      <a:pt x="944" y="77"/>
                    </a:cubicBezTo>
                    <a:cubicBezTo>
                      <a:pt x="944" y="34"/>
                      <a:pt x="906" y="0"/>
                      <a:pt x="860" y="0"/>
                    </a:cubicBezTo>
                    <a:close/>
                    <a:moveTo>
                      <a:pt x="896" y="617"/>
                    </a:moveTo>
                    <a:cubicBezTo>
                      <a:pt x="48" y="617"/>
                      <a:pt x="48" y="617"/>
                      <a:pt x="48" y="617"/>
                    </a:cubicBezTo>
                    <a:cubicBezTo>
                      <a:pt x="48" y="77"/>
                      <a:pt x="48" y="77"/>
                      <a:pt x="48" y="77"/>
                    </a:cubicBezTo>
                    <a:cubicBezTo>
                      <a:pt x="48" y="61"/>
                      <a:pt x="64" y="48"/>
                      <a:pt x="83" y="48"/>
                    </a:cubicBezTo>
                    <a:cubicBezTo>
                      <a:pt x="860" y="48"/>
                      <a:pt x="860" y="48"/>
                      <a:pt x="860" y="48"/>
                    </a:cubicBezTo>
                    <a:cubicBezTo>
                      <a:pt x="880" y="48"/>
                      <a:pt x="896" y="61"/>
                      <a:pt x="896" y="77"/>
                    </a:cubicBezTo>
                    <a:lnTo>
                      <a:pt x="896" y="6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1800" kern="0">
                  <a:solidFill>
                    <a:schemeClr val="accent2">
                      <a:lumMod val="75000"/>
                    </a:schemeClr>
                  </a:solidFill>
                </a:endParaRPr>
              </a:p>
            </p:txBody>
          </p:sp>
          <p:sp>
            <p:nvSpPr>
              <p:cNvPr id="752" name="Freeform 56"/>
              <p:cNvSpPr>
                <a:spLocks/>
              </p:cNvSpPr>
              <p:nvPr/>
            </p:nvSpPr>
            <p:spPr bwMode="auto">
              <a:xfrm>
                <a:off x="9308330" y="2144908"/>
                <a:ext cx="25537" cy="124356"/>
              </a:xfrm>
              <a:custGeom>
                <a:avLst/>
                <a:gdLst>
                  <a:gd name="T0" fmla="*/ 24 w 48"/>
                  <a:gd name="T1" fmla="*/ 234 h 234"/>
                  <a:gd name="T2" fmla="*/ 0 w 48"/>
                  <a:gd name="T3" fmla="*/ 210 h 234"/>
                  <a:gd name="T4" fmla="*/ 0 w 48"/>
                  <a:gd name="T5" fmla="*/ 24 h 234"/>
                  <a:gd name="T6" fmla="*/ 24 w 48"/>
                  <a:gd name="T7" fmla="*/ 0 h 234"/>
                  <a:gd name="T8" fmla="*/ 48 w 48"/>
                  <a:gd name="T9" fmla="*/ 24 h 234"/>
                  <a:gd name="T10" fmla="*/ 48 w 48"/>
                  <a:gd name="T11" fmla="*/ 210 h 234"/>
                  <a:gd name="T12" fmla="*/ 24 w 48"/>
                  <a:gd name="T13" fmla="*/ 234 h 234"/>
                </a:gdLst>
                <a:ahLst/>
                <a:cxnLst>
                  <a:cxn ang="0">
                    <a:pos x="T0" y="T1"/>
                  </a:cxn>
                  <a:cxn ang="0">
                    <a:pos x="T2" y="T3"/>
                  </a:cxn>
                  <a:cxn ang="0">
                    <a:pos x="T4" y="T5"/>
                  </a:cxn>
                  <a:cxn ang="0">
                    <a:pos x="T6" y="T7"/>
                  </a:cxn>
                  <a:cxn ang="0">
                    <a:pos x="T8" y="T9"/>
                  </a:cxn>
                  <a:cxn ang="0">
                    <a:pos x="T10" y="T11"/>
                  </a:cxn>
                  <a:cxn ang="0">
                    <a:pos x="T12" y="T13"/>
                  </a:cxn>
                </a:cxnLst>
                <a:rect l="0" t="0" r="r" b="b"/>
                <a:pathLst>
                  <a:path w="48" h="234">
                    <a:moveTo>
                      <a:pt x="24" y="234"/>
                    </a:moveTo>
                    <a:cubicBezTo>
                      <a:pt x="10" y="234"/>
                      <a:pt x="0" y="224"/>
                      <a:pt x="0" y="210"/>
                    </a:cubicBezTo>
                    <a:cubicBezTo>
                      <a:pt x="0" y="24"/>
                      <a:pt x="0" y="24"/>
                      <a:pt x="0" y="24"/>
                    </a:cubicBezTo>
                    <a:cubicBezTo>
                      <a:pt x="0" y="10"/>
                      <a:pt x="10" y="0"/>
                      <a:pt x="24" y="0"/>
                    </a:cubicBezTo>
                    <a:cubicBezTo>
                      <a:pt x="37" y="0"/>
                      <a:pt x="48" y="10"/>
                      <a:pt x="48" y="24"/>
                    </a:cubicBezTo>
                    <a:cubicBezTo>
                      <a:pt x="48" y="210"/>
                      <a:pt x="48" y="210"/>
                      <a:pt x="48" y="210"/>
                    </a:cubicBezTo>
                    <a:cubicBezTo>
                      <a:pt x="48" y="224"/>
                      <a:pt x="37" y="234"/>
                      <a:pt x="24"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1800" kern="0">
                  <a:solidFill>
                    <a:schemeClr val="accent2">
                      <a:lumMod val="75000"/>
                    </a:schemeClr>
                  </a:solidFill>
                </a:endParaRPr>
              </a:p>
            </p:txBody>
          </p:sp>
          <p:sp>
            <p:nvSpPr>
              <p:cNvPr id="753" name="Freeform 57"/>
              <p:cNvSpPr>
                <a:spLocks/>
              </p:cNvSpPr>
              <p:nvPr/>
            </p:nvSpPr>
            <p:spPr bwMode="auto">
              <a:xfrm>
                <a:off x="9395768" y="2013890"/>
                <a:ext cx="25537" cy="255374"/>
              </a:xfrm>
              <a:custGeom>
                <a:avLst/>
                <a:gdLst>
                  <a:gd name="T0" fmla="*/ 24 w 48"/>
                  <a:gd name="T1" fmla="*/ 480 h 480"/>
                  <a:gd name="T2" fmla="*/ 0 w 48"/>
                  <a:gd name="T3" fmla="*/ 456 h 480"/>
                  <a:gd name="T4" fmla="*/ 0 w 48"/>
                  <a:gd name="T5" fmla="*/ 24 h 480"/>
                  <a:gd name="T6" fmla="*/ 24 w 48"/>
                  <a:gd name="T7" fmla="*/ 0 h 480"/>
                  <a:gd name="T8" fmla="*/ 48 w 48"/>
                  <a:gd name="T9" fmla="*/ 24 h 480"/>
                  <a:gd name="T10" fmla="*/ 48 w 48"/>
                  <a:gd name="T11" fmla="*/ 456 h 480"/>
                  <a:gd name="T12" fmla="*/ 24 w 48"/>
                  <a:gd name="T13" fmla="*/ 480 h 480"/>
                </a:gdLst>
                <a:ahLst/>
                <a:cxnLst>
                  <a:cxn ang="0">
                    <a:pos x="T0" y="T1"/>
                  </a:cxn>
                  <a:cxn ang="0">
                    <a:pos x="T2" y="T3"/>
                  </a:cxn>
                  <a:cxn ang="0">
                    <a:pos x="T4" y="T5"/>
                  </a:cxn>
                  <a:cxn ang="0">
                    <a:pos x="T6" y="T7"/>
                  </a:cxn>
                  <a:cxn ang="0">
                    <a:pos x="T8" y="T9"/>
                  </a:cxn>
                  <a:cxn ang="0">
                    <a:pos x="T10" y="T11"/>
                  </a:cxn>
                  <a:cxn ang="0">
                    <a:pos x="T12" y="T13"/>
                  </a:cxn>
                </a:cxnLst>
                <a:rect l="0" t="0" r="r" b="b"/>
                <a:pathLst>
                  <a:path w="48" h="480">
                    <a:moveTo>
                      <a:pt x="24" y="480"/>
                    </a:moveTo>
                    <a:cubicBezTo>
                      <a:pt x="11" y="480"/>
                      <a:pt x="0" y="470"/>
                      <a:pt x="0" y="456"/>
                    </a:cubicBezTo>
                    <a:cubicBezTo>
                      <a:pt x="0" y="24"/>
                      <a:pt x="0" y="24"/>
                      <a:pt x="0" y="24"/>
                    </a:cubicBezTo>
                    <a:cubicBezTo>
                      <a:pt x="0" y="11"/>
                      <a:pt x="11" y="0"/>
                      <a:pt x="24" y="0"/>
                    </a:cubicBezTo>
                    <a:cubicBezTo>
                      <a:pt x="37" y="0"/>
                      <a:pt x="48" y="11"/>
                      <a:pt x="48" y="24"/>
                    </a:cubicBezTo>
                    <a:cubicBezTo>
                      <a:pt x="48" y="456"/>
                      <a:pt x="48" y="456"/>
                      <a:pt x="48" y="456"/>
                    </a:cubicBezTo>
                    <a:cubicBezTo>
                      <a:pt x="48" y="470"/>
                      <a:pt x="37" y="480"/>
                      <a:pt x="24" y="4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1800" kern="0">
                  <a:solidFill>
                    <a:schemeClr val="accent2">
                      <a:lumMod val="75000"/>
                    </a:schemeClr>
                  </a:solidFill>
                </a:endParaRPr>
              </a:p>
            </p:txBody>
          </p:sp>
          <p:sp>
            <p:nvSpPr>
              <p:cNvPr id="754" name="Freeform 58"/>
              <p:cNvSpPr>
                <a:spLocks/>
              </p:cNvSpPr>
              <p:nvPr/>
            </p:nvSpPr>
            <p:spPr bwMode="auto">
              <a:xfrm>
                <a:off x="9494864" y="2058026"/>
                <a:ext cx="25537" cy="211239"/>
              </a:xfrm>
              <a:custGeom>
                <a:avLst/>
                <a:gdLst>
                  <a:gd name="T0" fmla="*/ 24 w 48"/>
                  <a:gd name="T1" fmla="*/ 397 h 397"/>
                  <a:gd name="T2" fmla="*/ 0 w 48"/>
                  <a:gd name="T3" fmla="*/ 373 h 397"/>
                  <a:gd name="T4" fmla="*/ 0 w 48"/>
                  <a:gd name="T5" fmla="*/ 24 h 397"/>
                  <a:gd name="T6" fmla="*/ 24 w 48"/>
                  <a:gd name="T7" fmla="*/ 0 h 397"/>
                  <a:gd name="T8" fmla="*/ 48 w 48"/>
                  <a:gd name="T9" fmla="*/ 24 h 397"/>
                  <a:gd name="T10" fmla="*/ 48 w 48"/>
                  <a:gd name="T11" fmla="*/ 373 h 397"/>
                  <a:gd name="T12" fmla="*/ 24 w 48"/>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8" h="397">
                    <a:moveTo>
                      <a:pt x="24" y="397"/>
                    </a:moveTo>
                    <a:cubicBezTo>
                      <a:pt x="10" y="397"/>
                      <a:pt x="0" y="387"/>
                      <a:pt x="0" y="373"/>
                    </a:cubicBezTo>
                    <a:cubicBezTo>
                      <a:pt x="0" y="24"/>
                      <a:pt x="0" y="24"/>
                      <a:pt x="0" y="24"/>
                    </a:cubicBezTo>
                    <a:cubicBezTo>
                      <a:pt x="0" y="11"/>
                      <a:pt x="10" y="0"/>
                      <a:pt x="24" y="0"/>
                    </a:cubicBezTo>
                    <a:cubicBezTo>
                      <a:pt x="37" y="0"/>
                      <a:pt x="48" y="11"/>
                      <a:pt x="48" y="24"/>
                    </a:cubicBezTo>
                    <a:cubicBezTo>
                      <a:pt x="48" y="373"/>
                      <a:pt x="48" y="373"/>
                      <a:pt x="48" y="373"/>
                    </a:cubicBezTo>
                    <a:cubicBezTo>
                      <a:pt x="48" y="387"/>
                      <a:pt x="37" y="397"/>
                      <a:pt x="24" y="3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1800" kern="0">
                  <a:solidFill>
                    <a:schemeClr val="accent2">
                      <a:lumMod val="75000"/>
                    </a:schemeClr>
                  </a:solidFill>
                </a:endParaRPr>
              </a:p>
            </p:txBody>
          </p:sp>
          <p:sp>
            <p:nvSpPr>
              <p:cNvPr id="755" name="Freeform 59"/>
              <p:cNvSpPr>
                <a:spLocks/>
              </p:cNvSpPr>
              <p:nvPr/>
            </p:nvSpPr>
            <p:spPr bwMode="auto">
              <a:xfrm>
                <a:off x="9597569" y="2164616"/>
                <a:ext cx="25537" cy="104648"/>
              </a:xfrm>
              <a:custGeom>
                <a:avLst/>
                <a:gdLst>
                  <a:gd name="T0" fmla="*/ 24 w 48"/>
                  <a:gd name="T1" fmla="*/ 197 h 197"/>
                  <a:gd name="T2" fmla="*/ 0 w 48"/>
                  <a:gd name="T3" fmla="*/ 173 h 197"/>
                  <a:gd name="T4" fmla="*/ 0 w 48"/>
                  <a:gd name="T5" fmla="*/ 24 h 197"/>
                  <a:gd name="T6" fmla="*/ 24 w 48"/>
                  <a:gd name="T7" fmla="*/ 0 h 197"/>
                  <a:gd name="T8" fmla="*/ 48 w 48"/>
                  <a:gd name="T9" fmla="*/ 24 h 197"/>
                  <a:gd name="T10" fmla="*/ 48 w 48"/>
                  <a:gd name="T11" fmla="*/ 173 h 197"/>
                  <a:gd name="T12" fmla="*/ 24 w 48"/>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48" h="197">
                    <a:moveTo>
                      <a:pt x="24" y="197"/>
                    </a:moveTo>
                    <a:cubicBezTo>
                      <a:pt x="11" y="197"/>
                      <a:pt x="0" y="187"/>
                      <a:pt x="0" y="173"/>
                    </a:cubicBezTo>
                    <a:cubicBezTo>
                      <a:pt x="0" y="24"/>
                      <a:pt x="0" y="24"/>
                      <a:pt x="0" y="24"/>
                    </a:cubicBezTo>
                    <a:cubicBezTo>
                      <a:pt x="0" y="11"/>
                      <a:pt x="11" y="0"/>
                      <a:pt x="24" y="0"/>
                    </a:cubicBezTo>
                    <a:cubicBezTo>
                      <a:pt x="38" y="0"/>
                      <a:pt x="48" y="11"/>
                      <a:pt x="48" y="24"/>
                    </a:cubicBezTo>
                    <a:cubicBezTo>
                      <a:pt x="48" y="173"/>
                      <a:pt x="48" y="173"/>
                      <a:pt x="48" y="173"/>
                    </a:cubicBezTo>
                    <a:cubicBezTo>
                      <a:pt x="48" y="187"/>
                      <a:pt x="38" y="197"/>
                      <a:pt x="24"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1800" kern="0">
                  <a:solidFill>
                    <a:schemeClr val="accent2">
                      <a:lumMod val="75000"/>
                    </a:schemeClr>
                  </a:solidFill>
                </a:endParaRPr>
              </a:p>
            </p:txBody>
          </p:sp>
          <p:sp>
            <p:nvSpPr>
              <p:cNvPr id="756" name="Freeform 60"/>
              <p:cNvSpPr>
                <a:spLocks/>
              </p:cNvSpPr>
              <p:nvPr/>
            </p:nvSpPr>
            <p:spPr bwMode="auto">
              <a:xfrm>
                <a:off x="9169540" y="2336994"/>
                <a:ext cx="592356" cy="25537"/>
              </a:xfrm>
              <a:custGeom>
                <a:avLst/>
                <a:gdLst>
                  <a:gd name="T0" fmla="*/ 1099 w 1118"/>
                  <a:gd name="T1" fmla="*/ 48 h 48"/>
                  <a:gd name="T2" fmla="*/ 18 w 1118"/>
                  <a:gd name="T3" fmla="*/ 48 h 48"/>
                  <a:gd name="T4" fmla="*/ 0 w 1118"/>
                  <a:gd name="T5" fmla="*/ 24 h 48"/>
                  <a:gd name="T6" fmla="*/ 18 w 1118"/>
                  <a:gd name="T7" fmla="*/ 0 h 48"/>
                  <a:gd name="T8" fmla="*/ 1099 w 1118"/>
                  <a:gd name="T9" fmla="*/ 0 h 48"/>
                  <a:gd name="T10" fmla="*/ 1118 w 1118"/>
                  <a:gd name="T11" fmla="*/ 24 h 48"/>
                  <a:gd name="T12" fmla="*/ 1099 w 111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118" h="48">
                    <a:moveTo>
                      <a:pt x="1099" y="48"/>
                    </a:moveTo>
                    <a:cubicBezTo>
                      <a:pt x="18" y="48"/>
                      <a:pt x="18" y="48"/>
                      <a:pt x="18" y="48"/>
                    </a:cubicBezTo>
                    <a:cubicBezTo>
                      <a:pt x="8" y="48"/>
                      <a:pt x="0" y="38"/>
                      <a:pt x="0" y="24"/>
                    </a:cubicBezTo>
                    <a:cubicBezTo>
                      <a:pt x="0" y="11"/>
                      <a:pt x="8" y="0"/>
                      <a:pt x="18" y="0"/>
                    </a:cubicBezTo>
                    <a:cubicBezTo>
                      <a:pt x="1099" y="0"/>
                      <a:pt x="1099" y="0"/>
                      <a:pt x="1099" y="0"/>
                    </a:cubicBezTo>
                    <a:cubicBezTo>
                      <a:pt x="1110" y="0"/>
                      <a:pt x="1118" y="11"/>
                      <a:pt x="1118" y="24"/>
                    </a:cubicBezTo>
                    <a:cubicBezTo>
                      <a:pt x="1118" y="38"/>
                      <a:pt x="1110" y="48"/>
                      <a:pt x="109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1800" kern="0">
                  <a:solidFill>
                    <a:schemeClr val="accent2">
                      <a:lumMod val="75000"/>
                    </a:schemeClr>
                  </a:solidFill>
                </a:endParaRPr>
              </a:p>
            </p:txBody>
          </p:sp>
        </p:grpSp>
      </p:grpSp>
      <p:grpSp>
        <p:nvGrpSpPr>
          <p:cNvPr id="5" name="Group 4"/>
          <p:cNvGrpSpPr/>
          <p:nvPr/>
        </p:nvGrpSpPr>
        <p:grpSpPr>
          <a:xfrm>
            <a:off x="2337179" y="1438087"/>
            <a:ext cx="8389457" cy="3439287"/>
            <a:chOff x="2402371" y="1664005"/>
            <a:chExt cx="8390648" cy="3439775"/>
          </a:xfrm>
          <a:solidFill>
            <a:schemeClr val="bg2"/>
          </a:solidFill>
        </p:grpSpPr>
        <p:sp>
          <p:nvSpPr>
            <p:cNvPr id="387" name="Freeform 386"/>
            <p:cNvSpPr>
              <a:spLocks/>
            </p:cNvSpPr>
            <p:nvPr/>
          </p:nvSpPr>
          <p:spPr bwMode="auto">
            <a:xfrm>
              <a:off x="2880352" y="2153035"/>
              <a:ext cx="382073" cy="342630"/>
            </a:xfrm>
            <a:custGeom>
              <a:avLst/>
              <a:gdLst>
                <a:gd name="connsiteX0" fmla="*/ 3516568 w 3629025"/>
                <a:gd name="connsiteY0" fmla="*/ 3138886 h 3254390"/>
                <a:gd name="connsiteX1" fmla="*/ 3513902 w 3629025"/>
                <a:gd name="connsiteY1" fmla="*/ 3141552 h 3254390"/>
                <a:gd name="connsiteX2" fmla="*/ 3516568 w 3629025"/>
                <a:gd name="connsiteY2" fmla="*/ 3141552 h 3254390"/>
                <a:gd name="connsiteX3" fmla="*/ 3516568 w 3629025"/>
                <a:gd name="connsiteY3" fmla="*/ 3140691 h 3254390"/>
                <a:gd name="connsiteX4" fmla="*/ 3516568 w 3629025"/>
                <a:gd name="connsiteY4" fmla="*/ 3138886 h 3254390"/>
                <a:gd name="connsiteX5" fmla="*/ 1814513 w 3629025"/>
                <a:gd name="connsiteY5" fmla="*/ 2087188 h 3254390"/>
                <a:gd name="connsiteX6" fmla="*/ 610916 w 3629025"/>
                <a:gd name="connsiteY6" fmla="*/ 2397227 h 3254390"/>
                <a:gd name="connsiteX7" fmla="*/ 145036 w 3629025"/>
                <a:gd name="connsiteY7" fmla="*/ 2934094 h 3254390"/>
                <a:gd name="connsiteX8" fmla="*/ 112994 w 3629025"/>
                <a:gd name="connsiteY8" fmla="*/ 3138502 h 3254390"/>
                <a:gd name="connsiteX9" fmla="*/ 711667 w 3629025"/>
                <a:gd name="connsiteY9" fmla="*/ 3138502 h 3254390"/>
                <a:gd name="connsiteX10" fmla="*/ 3509920 w 3629025"/>
                <a:gd name="connsiteY10" fmla="*/ 3138502 h 3254390"/>
                <a:gd name="connsiteX11" fmla="*/ 3512992 w 3629025"/>
                <a:gd name="connsiteY11" fmla="*/ 3138502 h 3254390"/>
                <a:gd name="connsiteX12" fmla="*/ 3480950 w 3629025"/>
                <a:gd name="connsiteY12" fmla="*/ 2934094 h 3254390"/>
                <a:gd name="connsiteX13" fmla="*/ 3015069 w 3629025"/>
                <a:gd name="connsiteY13" fmla="*/ 2397227 h 3254390"/>
                <a:gd name="connsiteX14" fmla="*/ 1814513 w 3629025"/>
                <a:gd name="connsiteY14" fmla="*/ 2087188 h 3254390"/>
                <a:gd name="connsiteX15" fmla="*/ 1814513 w 3629025"/>
                <a:gd name="connsiteY15" fmla="*/ 1971684 h 3254390"/>
                <a:gd name="connsiteX16" fmla="*/ 3075857 w 3629025"/>
                <a:gd name="connsiteY16" fmla="*/ 2296920 h 3254390"/>
                <a:gd name="connsiteX17" fmla="*/ 3592600 w 3629025"/>
                <a:gd name="connsiteY17" fmla="*/ 2905170 h 3254390"/>
                <a:gd name="connsiteX18" fmla="*/ 3628968 w 3629025"/>
                <a:gd name="connsiteY18" fmla="*/ 3141552 h 3254390"/>
                <a:gd name="connsiteX19" fmla="*/ 3629025 w 3629025"/>
                <a:gd name="connsiteY19" fmla="*/ 3141552 h 3254390"/>
                <a:gd name="connsiteX20" fmla="*/ 3628992 w 3629025"/>
                <a:gd name="connsiteY20" fmla="*/ 3141711 h 3254390"/>
                <a:gd name="connsiteX21" fmla="*/ 3629025 w 3629025"/>
                <a:gd name="connsiteY21" fmla="*/ 3141925 h 3254390"/>
                <a:gd name="connsiteX22" fmla="*/ 3516568 w 3629025"/>
                <a:gd name="connsiteY22" fmla="*/ 3254390 h 3254390"/>
                <a:gd name="connsiteX23" fmla="*/ 112457 w 3629025"/>
                <a:gd name="connsiteY23" fmla="*/ 3254390 h 3254390"/>
                <a:gd name="connsiteX24" fmla="*/ 8596 w 3629025"/>
                <a:gd name="connsiteY24" fmla="*/ 3184915 h 3254390"/>
                <a:gd name="connsiteX25" fmla="*/ 74 w 3629025"/>
                <a:gd name="connsiteY25" fmla="*/ 3141925 h 3254390"/>
                <a:gd name="connsiteX26" fmla="*/ 0 w 3629025"/>
                <a:gd name="connsiteY26" fmla="*/ 3141925 h 3254390"/>
                <a:gd name="connsiteX27" fmla="*/ 32 w 3629025"/>
                <a:gd name="connsiteY27" fmla="*/ 3141714 h 3254390"/>
                <a:gd name="connsiteX28" fmla="*/ 0 w 3629025"/>
                <a:gd name="connsiteY28" fmla="*/ 3141552 h 3254390"/>
                <a:gd name="connsiteX29" fmla="*/ 57 w 3629025"/>
                <a:gd name="connsiteY29" fmla="*/ 3141552 h 3254390"/>
                <a:gd name="connsiteX30" fmla="*/ 35950 w 3629025"/>
                <a:gd name="connsiteY30" fmla="*/ 2905170 h 3254390"/>
                <a:gd name="connsiteX31" fmla="*/ 550129 w 3629025"/>
                <a:gd name="connsiteY31" fmla="*/ 2296920 h 3254390"/>
                <a:gd name="connsiteX32" fmla="*/ 1814513 w 3629025"/>
                <a:gd name="connsiteY32" fmla="*/ 1971684 h 3254390"/>
                <a:gd name="connsiteX33" fmla="*/ 1746250 w 3629025"/>
                <a:gd name="connsiteY33" fmla="*/ 115888 h 3254390"/>
                <a:gd name="connsiteX34" fmla="*/ 973137 w 3629025"/>
                <a:gd name="connsiteY34" fmla="*/ 887417 h 3254390"/>
                <a:gd name="connsiteX35" fmla="*/ 1746250 w 3629025"/>
                <a:gd name="connsiteY35" fmla="*/ 1658946 h 3254390"/>
                <a:gd name="connsiteX36" fmla="*/ 2519363 w 3629025"/>
                <a:gd name="connsiteY36" fmla="*/ 887417 h 3254390"/>
                <a:gd name="connsiteX37" fmla="*/ 1746250 w 3629025"/>
                <a:gd name="connsiteY37" fmla="*/ 115888 h 3254390"/>
                <a:gd name="connsiteX38" fmla="*/ 1747837 w 3629025"/>
                <a:gd name="connsiteY38" fmla="*/ 0 h 3254390"/>
                <a:gd name="connsiteX39" fmla="*/ 2635250 w 3629025"/>
                <a:gd name="connsiteY39" fmla="*/ 887417 h 3254390"/>
                <a:gd name="connsiteX40" fmla="*/ 1747837 w 3629025"/>
                <a:gd name="connsiteY40" fmla="*/ 1774834 h 3254390"/>
                <a:gd name="connsiteX41" fmla="*/ 860424 w 3629025"/>
                <a:gd name="connsiteY41" fmla="*/ 887417 h 3254390"/>
                <a:gd name="connsiteX42" fmla="*/ 1747837 w 3629025"/>
                <a:gd name="connsiteY42" fmla="*/ 0 h 3254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629025" h="3254390">
                  <a:moveTo>
                    <a:pt x="3516568" y="3138886"/>
                  </a:moveTo>
                  <a:lnTo>
                    <a:pt x="3513902" y="3141552"/>
                  </a:lnTo>
                  <a:lnTo>
                    <a:pt x="3516568" y="3141552"/>
                  </a:lnTo>
                  <a:lnTo>
                    <a:pt x="3516568" y="3140691"/>
                  </a:lnTo>
                  <a:cubicBezTo>
                    <a:pt x="3516568" y="3138886"/>
                    <a:pt x="3516568" y="3138886"/>
                    <a:pt x="3516568" y="3138886"/>
                  </a:cubicBezTo>
                  <a:close/>
                  <a:moveTo>
                    <a:pt x="1814513" y="2087188"/>
                  </a:moveTo>
                  <a:cubicBezTo>
                    <a:pt x="1358605" y="2087188"/>
                    <a:pt x="933091" y="2196614"/>
                    <a:pt x="610916" y="2397227"/>
                  </a:cubicBezTo>
                  <a:cubicBezTo>
                    <a:pt x="369285" y="2545407"/>
                    <a:pt x="209718" y="2731201"/>
                    <a:pt x="145036" y="2934094"/>
                  </a:cubicBezTo>
                  <a:lnTo>
                    <a:pt x="112994" y="3138502"/>
                  </a:lnTo>
                  <a:lnTo>
                    <a:pt x="711667" y="3138502"/>
                  </a:lnTo>
                  <a:cubicBezTo>
                    <a:pt x="3142581" y="3138502"/>
                    <a:pt x="3466703" y="3138502"/>
                    <a:pt x="3509920" y="3138502"/>
                  </a:cubicBezTo>
                  <a:lnTo>
                    <a:pt x="3512992" y="3138502"/>
                  </a:lnTo>
                  <a:lnTo>
                    <a:pt x="3480950" y="2934094"/>
                  </a:lnTo>
                  <a:cubicBezTo>
                    <a:pt x="3416268" y="2731201"/>
                    <a:pt x="3256701" y="2545407"/>
                    <a:pt x="3015069" y="2397227"/>
                  </a:cubicBezTo>
                  <a:cubicBezTo>
                    <a:pt x="2695934" y="2196614"/>
                    <a:pt x="2267381" y="2087188"/>
                    <a:pt x="1814513" y="2087188"/>
                  </a:cubicBezTo>
                  <a:close/>
                  <a:moveTo>
                    <a:pt x="1814513" y="1971684"/>
                  </a:moveTo>
                  <a:cubicBezTo>
                    <a:pt x="2288657" y="1971684"/>
                    <a:pt x="2738485" y="2087188"/>
                    <a:pt x="3075857" y="2296920"/>
                  </a:cubicBezTo>
                  <a:cubicBezTo>
                    <a:pt x="3342563" y="2463338"/>
                    <a:pt x="3520367" y="2674209"/>
                    <a:pt x="3592600" y="2905170"/>
                  </a:cubicBezTo>
                  <a:lnTo>
                    <a:pt x="3628968" y="3141552"/>
                  </a:lnTo>
                  <a:lnTo>
                    <a:pt x="3629025" y="3141552"/>
                  </a:lnTo>
                  <a:lnTo>
                    <a:pt x="3628992" y="3141711"/>
                  </a:lnTo>
                  <a:lnTo>
                    <a:pt x="3629025" y="3141925"/>
                  </a:lnTo>
                  <a:cubicBezTo>
                    <a:pt x="3629025" y="3202717"/>
                    <a:pt x="3577356" y="3254390"/>
                    <a:pt x="3516568" y="3254390"/>
                  </a:cubicBezTo>
                  <a:cubicBezTo>
                    <a:pt x="112457" y="3254390"/>
                    <a:pt x="112457" y="3254390"/>
                    <a:pt x="112457" y="3254390"/>
                  </a:cubicBezTo>
                  <a:cubicBezTo>
                    <a:pt x="64587" y="3254390"/>
                    <a:pt x="25265" y="3225228"/>
                    <a:pt x="8596" y="3184915"/>
                  </a:cubicBezTo>
                  <a:lnTo>
                    <a:pt x="74" y="3141925"/>
                  </a:lnTo>
                  <a:lnTo>
                    <a:pt x="0" y="3141925"/>
                  </a:lnTo>
                  <a:lnTo>
                    <a:pt x="32" y="3141714"/>
                  </a:lnTo>
                  <a:lnTo>
                    <a:pt x="0" y="3141552"/>
                  </a:lnTo>
                  <a:lnTo>
                    <a:pt x="57" y="3141552"/>
                  </a:lnTo>
                  <a:lnTo>
                    <a:pt x="35950" y="2905170"/>
                  </a:lnTo>
                  <a:cubicBezTo>
                    <a:pt x="107329" y="2674209"/>
                    <a:pt x="283423" y="2463338"/>
                    <a:pt x="550129" y="2296920"/>
                  </a:cubicBezTo>
                  <a:cubicBezTo>
                    <a:pt x="890540" y="2087188"/>
                    <a:pt x="1337329" y="1971684"/>
                    <a:pt x="1814513" y="1971684"/>
                  </a:cubicBezTo>
                  <a:close/>
                  <a:moveTo>
                    <a:pt x="1746250" y="115888"/>
                  </a:moveTo>
                  <a:cubicBezTo>
                    <a:pt x="1319271" y="115888"/>
                    <a:pt x="973137" y="461313"/>
                    <a:pt x="973137" y="887417"/>
                  </a:cubicBezTo>
                  <a:cubicBezTo>
                    <a:pt x="973137" y="1313521"/>
                    <a:pt x="1319271" y="1658946"/>
                    <a:pt x="1746250" y="1658946"/>
                  </a:cubicBezTo>
                  <a:cubicBezTo>
                    <a:pt x="2173229" y="1658946"/>
                    <a:pt x="2519363" y="1313521"/>
                    <a:pt x="2519363" y="887417"/>
                  </a:cubicBezTo>
                  <a:cubicBezTo>
                    <a:pt x="2519363" y="461313"/>
                    <a:pt x="2173229" y="115888"/>
                    <a:pt x="1746250" y="115888"/>
                  </a:cubicBezTo>
                  <a:close/>
                  <a:moveTo>
                    <a:pt x="1747837" y="0"/>
                  </a:moveTo>
                  <a:cubicBezTo>
                    <a:pt x="2237942" y="0"/>
                    <a:pt x="2635250" y="397310"/>
                    <a:pt x="2635250" y="887417"/>
                  </a:cubicBezTo>
                  <a:cubicBezTo>
                    <a:pt x="2635250" y="1377524"/>
                    <a:pt x="2237942" y="1774834"/>
                    <a:pt x="1747837" y="1774834"/>
                  </a:cubicBezTo>
                  <a:cubicBezTo>
                    <a:pt x="1257732" y="1774834"/>
                    <a:pt x="860424" y="1377524"/>
                    <a:pt x="860424" y="887417"/>
                  </a:cubicBezTo>
                  <a:cubicBezTo>
                    <a:pt x="860424" y="397310"/>
                    <a:pt x="1257732" y="0"/>
                    <a:pt x="1747837" y="0"/>
                  </a:cubicBezTo>
                  <a:close/>
                </a:path>
              </a:pathLst>
            </a:custGeom>
            <a:solidFill>
              <a:schemeClr val="accent1"/>
            </a:solidFill>
            <a:ln>
              <a:noFill/>
            </a:ln>
          </p:spPr>
          <p:txBody>
            <a:bodyPr vert="horz" wrap="square" lIns="91427" tIns="45713" rIns="91427" bIns="45713" numCol="1" anchor="t" anchorCtr="0" compatLnSpc="1">
              <a:prstTxWarp prst="textNoShape">
                <a:avLst/>
              </a:prstTxWarp>
              <a:noAutofit/>
            </a:bodyPr>
            <a:lstStyle/>
            <a:p>
              <a:pPr defTabSz="914224">
                <a:defRPr/>
              </a:pPr>
              <a:endParaRPr lang="en-US" sz="1800" kern="0">
                <a:solidFill>
                  <a:sysClr val="windowText" lastClr="000000"/>
                </a:solidFill>
              </a:endParaRPr>
            </a:p>
          </p:txBody>
        </p:sp>
        <p:sp>
          <p:nvSpPr>
            <p:cNvPr id="388" name="Freeform 387"/>
            <p:cNvSpPr>
              <a:spLocks/>
            </p:cNvSpPr>
            <p:nvPr/>
          </p:nvSpPr>
          <p:spPr bwMode="auto">
            <a:xfrm>
              <a:off x="2924385" y="3942332"/>
              <a:ext cx="508114" cy="706631"/>
            </a:xfrm>
            <a:custGeom>
              <a:avLst/>
              <a:gdLst>
                <a:gd name="connsiteX0" fmla="*/ 838496 w 1114676"/>
                <a:gd name="connsiteY0" fmla="*/ 1272420 h 1550172"/>
                <a:gd name="connsiteX1" fmla="*/ 838496 w 1114676"/>
                <a:gd name="connsiteY1" fmla="*/ 1317489 h 1550172"/>
                <a:gd name="connsiteX2" fmla="*/ 957458 w 1114676"/>
                <a:gd name="connsiteY2" fmla="*/ 1317489 h 1550172"/>
                <a:gd name="connsiteX3" fmla="*/ 957458 w 1114676"/>
                <a:gd name="connsiteY3" fmla="*/ 1272420 h 1550172"/>
                <a:gd name="connsiteX4" fmla="*/ 823473 w 1114676"/>
                <a:gd name="connsiteY4" fmla="*/ 1216345 h 1550172"/>
                <a:gd name="connsiteX5" fmla="*/ 974403 w 1114676"/>
                <a:gd name="connsiteY5" fmla="*/ 1216345 h 1550172"/>
                <a:gd name="connsiteX6" fmla="*/ 1013532 w 1114676"/>
                <a:gd name="connsiteY6" fmla="*/ 1257054 h 1550172"/>
                <a:gd name="connsiteX7" fmla="*/ 1013532 w 1114676"/>
                <a:gd name="connsiteY7" fmla="*/ 1332856 h 1550172"/>
                <a:gd name="connsiteX8" fmla="*/ 974403 w 1114676"/>
                <a:gd name="connsiteY8" fmla="*/ 1373564 h 1550172"/>
                <a:gd name="connsiteX9" fmla="*/ 823473 w 1114676"/>
                <a:gd name="connsiteY9" fmla="*/ 1373564 h 1550172"/>
                <a:gd name="connsiteX10" fmla="*/ 782946 w 1114676"/>
                <a:gd name="connsiteY10" fmla="*/ 1332856 h 1550172"/>
                <a:gd name="connsiteX11" fmla="*/ 782946 w 1114676"/>
                <a:gd name="connsiteY11" fmla="*/ 1257054 h 1550172"/>
                <a:gd name="connsiteX12" fmla="*/ 823473 w 1114676"/>
                <a:gd name="connsiteY12" fmla="*/ 1216345 h 1550172"/>
                <a:gd name="connsiteX13" fmla="*/ 410339 w 1114676"/>
                <a:gd name="connsiteY13" fmla="*/ 1051266 h 1550172"/>
                <a:gd name="connsiteX14" fmla="*/ 410339 w 1114676"/>
                <a:gd name="connsiteY14" fmla="*/ 1220538 h 1550172"/>
                <a:gd name="connsiteX15" fmla="*/ 480039 w 1114676"/>
                <a:gd name="connsiteY15" fmla="*/ 1220538 h 1550172"/>
                <a:gd name="connsiteX16" fmla="*/ 480039 w 1114676"/>
                <a:gd name="connsiteY16" fmla="*/ 1051266 h 1550172"/>
                <a:gd name="connsiteX17" fmla="*/ 177656 w 1114676"/>
                <a:gd name="connsiteY17" fmla="*/ 1051266 h 1550172"/>
                <a:gd name="connsiteX18" fmla="*/ 177656 w 1114676"/>
                <a:gd name="connsiteY18" fmla="*/ 1220538 h 1550172"/>
                <a:gd name="connsiteX19" fmla="*/ 247881 w 1114676"/>
                <a:gd name="connsiteY19" fmla="*/ 1220538 h 1550172"/>
                <a:gd name="connsiteX20" fmla="*/ 247881 w 1114676"/>
                <a:gd name="connsiteY20" fmla="*/ 1051266 h 1550172"/>
                <a:gd name="connsiteX21" fmla="*/ 838496 w 1114676"/>
                <a:gd name="connsiteY21" fmla="*/ 1047074 h 1550172"/>
                <a:gd name="connsiteX22" fmla="*/ 838496 w 1114676"/>
                <a:gd name="connsiteY22" fmla="*/ 1091619 h 1550172"/>
                <a:gd name="connsiteX23" fmla="*/ 957458 w 1114676"/>
                <a:gd name="connsiteY23" fmla="*/ 1091619 h 1550172"/>
                <a:gd name="connsiteX24" fmla="*/ 957458 w 1114676"/>
                <a:gd name="connsiteY24" fmla="*/ 1047074 h 1550172"/>
                <a:gd name="connsiteX25" fmla="*/ 394831 w 1114676"/>
                <a:gd name="connsiteY25" fmla="*/ 995192 h 1550172"/>
                <a:gd name="connsiteX26" fmla="*/ 495547 w 1114676"/>
                <a:gd name="connsiteY26" fmla="*/ 995192 h 1550172"/>
                <a:gd name="connsiteX27" fmla="*/ 536114 w 1114676"/>
                <a:gd name="connsiteY27" fmla="*/ 1035795 h 1550172"/>
                <a:gd name="connsiteX28" fmla="*/ 536114 w 1114676"/>
                <a:gd name="connsiteY28" fmla="*/ 1236009 h 1550172"/>
                <a:gd name="connsiteX29" fmla="*/ 495547 w 1114676"/>
                <a:gd name="connsiteY29" fmla="*/ 1276612 h 1550172"/>
                <a:gd name="connsiteX30" fmla="*/ 394831 w 1114676"/>
                <a:gd name="connsiteY30" fmla="*/ 1276612 h 1550172"/>
                <a:gd name="connsiteX31" fmla="*/ 354265 w 1114676"/>
                <a:gd name="connsiteY31" fmla="*/ 1236009 h 1550172"/>
                <a:gd name="connsiteX32" fmla="*/ 354265 w 1114676"/>
                <a:gd name="connsiteY32" fmla="*/ 1035795 h 1550172"/>
                <a:gd name="connsiteX33" fmla="*/ 394831 w 1114676"/>
                <a:gd name="connsiteY33" fmla="*/ 995192 h 1550172"/>
                <a:gd name="connsiteX34" fmla="*/ 162672 w 1114676"/>
                <a:gd name="connsiteY34" fmla="*/ 995192 h 1550172"/>
                <a:gd name="connsiteX35" fmla="*/ 263389 w 1114676"/>
                <a:gd name="connsiteY35" fmla="*/ 995192 h 1550172"/>
                <a:gd name="connsiteX36" fmla="*/ 303955 w 1114676"/>
                <a:gd name="connsiteY36" fmla="*/ 1035795 h 1550172"/>
                <a:gd name="connsiteX37" fmla="*/ 303955 w 1114676"/>
                <a:gd name="connsiteY37" fmla="*/ 1236009 h 1550172"/>
                <a:gd name="connsiteX38" fmla="*/ 263389 w 1114676"/>
                <a:gd name="connsiteY38" fmla="*/ 1276612 h 1550172"/>
                <a:gd name="connsiteX39" fmla="*/ 162672 w 1114676"/>
                <a:gd name="connsiteY39" fmla="*/ 1276612 h 1550172"/>
                <a:gd name="connsiteX40" fmla="*/ 122106 w 1114676"/>
                <a:gd name="connsiteY40" fmla="*/ 1236009 h 1550172"/>
                <a:gd name="connsiteX41" fmla="*/ 122106 w 1114676"/>
                <a:gd name="connsiteY41" fmla="*/ 1035795 h 1550172"/>
                <a:gd name="connsiteX42" fmla="*/ 162672 w 1114676"/>
                <a:gd name="connsiteY42" fmla="*/ 995192 h 1550172"/>
                <a:gd name="connsiteX43" fmla="*/ 823473 w 1114676"/>
                <a:gd name="connsiteY43" fmla="*/ 990999 h 1550172"/>
                <a:gd name="connsiteX44" fmla="*/ 974403 w 1114676"/>
                <a:gd name="connsiteY44" fmla="*/ 990999 h 1550172"/>
                <a:gd name="connsiteX45" fmla="*/ 1013532 w 1114676"/>
                <a:gd name="connsiteY45" fmla="*/ 1031572 h 1550172"/>
                <a:gd name="connsiteX46" fmla="*/ 1013532 w 1114676"/>
                <a:gd name="connsiteY46" fmla="*/ 1107121 h 1550172"/>
                <a:gd name="connsiteX47" fmla="*/ 974403 w 1114676"/>
                <a:gd name="connsiteY47" fmla="*/ 1147694 h 1550172"/>
                <a:gd name="connsiteX48" fmla="*/ 823473 w 1114676"/>
                <a:gd name="connsiteY48" fmla="*/ 1147694 h 1550172"/>
                <a:gd name="connsiteX49" fmla="*/ 782946 w 1114676"/>
                <a:gd name="connsiteY49" fmla="*/ 1107121 h 1550172"/>
                <a:gd name="connsiteX50" fmla="*/ 782946 w 1114676"/>
                <a:gd name="connsiteY50" fmla="*/ 1031572 h 1550172"/>
                <a:gd name="connsiteX51" fmla="*/ 823473 w 1114676"/>
                <a:gd name="connsiteY51" fmla="*/ 990999 h 1550172"/>
                <a:gd name="connsiteX52" fmla="*/ 838496 w 1114676"/>
                <a:gd name="connsiteY52" fmla="*/ 820155 h 1550172"/>
                <a:gd name="connsiteX53" fmla="*/ 838496 w 1114676"/>
                <a:gd name="connsiteY53" fmla="*/ 864701 h 1550172"/>
                <a:gd name="connsiteX54" fmla="*/ 957458 w 1114676"/>
                <a:gd name="connsiteY54" fmla="*/ 864701 h 1550172"/>
                <a:gd name="connsiteX55" fmla="*/ 957458 w 1114676"/>
                <a:gd name="connsiteY55" fmla="*/ 820155 h 1550172"/>
                <a:gd name="connsiteX56" fmla="*/ 823473 w 1114676"/>
                <a:gd name="connsiteY56" fmla="*/ 764081 h 1550172"/>
                <a:gd name="connsiteX57" fmla="*/ 974403 w 1114676"/>
                <a:gd name="connsiteY57" fmla="*/ 764081 h 1550172"/>
                <a:gd name="connsiteX58" fmla="*/ 1013532 w 1114676"/>
                <a:gd name="connsiteY58" fmla="*/ 804653 h 1550172"/>
                <a:gd name="connsiteX59" fmla="*/ 1013532 w 1114676"/>
                <a:gd name="connsiteY59" fmla="*/ 880202 h 1550172"/>
                <a:gd name="connsiteX60" fmla="*/ 974403 w 1114676"/>
                <a:gd name="connsiteY60" fmla="*/ 920775 h 1550172"/>
                <a:gd name="connsiteX61" fmla="*/ 823473 w 1114676"/>
                <a:gd name="connsiteY61" fmla="*/ 920775 h 1550172"/>
                <a:gd name="connsiteX62" fmla="*/ 782946 w 1114676"/>
                <a:gd name="connsiteY62" fmla="*/ 880202 h 1550172"/>
                <a:gd name="connsiteX63" fmla="*/ 782946 w 1114676"/>
                <a:gd name="connsiteY63" fmla="*/ 804653 h 1550172"/>
                <a:gd name="connsiteX64" fmla="*/ 823473 w 1114676"/>
                <a:gd name="connsiteY64" fmla="*/ 764081 h 1550172"/>
                <a:gd name="connsiteX65" fmla="*/ 737877 w 1114676"/>
                <a:gd name="connsiteY65" fmla="*/ 670274 h 1550172"/>
                <a:gd name="connsiteX66" fmla="*/ 737877 w 1114676"/>
                <a:gd name="connsiteY66" fmla="*/ 1494098 h 1550172"/>
                <a:gd name="connsiteX67" fmla="*/ 1058602 w 1114676"/>
                <a:gd name="connsiteY67" fmla="*/ 1494098 h 1550172"/>
                <a:gd name="connsiteX68" fmla="*/ 1058602 w 1114676"/>
                <a:gd name="connsiteY68" fmla="*/ 670274 h 1550172"/>
                <a:gd name="connsiteX69" fmla="*/ 410339 w 1114676"/>
                <a:gd name="connsiteY69" fmla="*/ 619440 h 1550172"/>
                <a:gd name="connsiteX70" fmla="*/ 410339 w 1114676"/>
                <a:gd name="connsiteY70" fmla="*/ 789236 h 1550172"/>
                <a:gd name="connsiteX71" fmla="*/ 480039 w 1114676"/>
                <a:gd name="connsiteY71" fmla="*/ 789236 h 1550172"/>
                <a:gd name="connsiteX72" fmla="*/ 480039 w 1114676"/>
                <a:gd name="connsiteY72" fmla="*/ 619440 h 1550172"/>
                <a:gd name="connsiteX73" fmla="*/ 177656 w 1114676"/>
                <a:gd name="connsiteY73" fmla="*/ 619440 h 1550172"/>
                <a:gd name="connsiteX74" fmla="*/ 177656 w 1114676"/>
                <a:gd name="connsiteY74" fmla="*/ 789236 h 1550172"/>
                <a:gd name="connsiteX75" fmla="*/ 247881 w 1114676"/>
                <a:gd name="connsiteY75" fmla="*/ 789236 h 1550172"/>
                <a:gd name="connsiteX76" fmla="*/ 247881 w 1114676"/>
                <a:gd name="connsiteY76" fmla="*/ 619440 h 1550172"/>
                <a:gd name="connsiteX77" fmla="*/ 735036 w 1114676"/>
                <a:gd name="connsiteY77" fmla="*/ 614199 h 1550172"/>
                <a:gd name="connsiteX78" fmla="*/ 1061443 w 1114676"/>
                <a:gd name="connsiteY78" fmla="*/ 614199 h 1550172"/>
                <a:gd name="connsiteX79" fmla="*/ 1114676 w 1114676"/>
                <a:gd name="connsiteY79" fmla="*/ 667443 h 1550172"/>
                <a:gd name="connsiteX80" fmla="*/ 1114676 w 1114676"/>
                <a:gd name="connsiteY80" fmla="*/ 1496928 h 1550172"/>
                <a:gd name="connsiteX81" fmla="*/ 1061443 w 1114676"/>
                <a:gd name="connsiteY81" fmla="*/ 1550172 h 1550172"/>
                <a:gd name="connsiteX82" fmla="*/ 735036 w 1114676"/>
                <a:gd name="connsiteY82" fmla="*/ 1550172 h 1550172"/>
                <a:gd name="connsiteX83" fmla="*/ 681802 w 1114676"/>
                <a:gd name="connsiteY83" fmla="*/ 1496928 h 1550172"/>
                <a:gd name="connsiteX84" fmla="*/ 681802 w 1114676"/>
                <a:gd name="connsiteY84" fmla="*/ 667443 h 1550172"/>
                <a:gd name="connsiteX85" fmla="*/ 735036 w 1114676"/>
                <a:gd name="connsiteY85" fmla="*/ 614199 h 1550172"/>
                <a:gd name="connsiteX86" fmla="*/ 394831 w 1114676"/>
                <a:gd name="connsiteY86" fmla="*/ 563366 h 1550172"/>
                <a:gd name="connsiteX87" fmla="*/ 495547 w 1114676"/>
                <a:gd name="connsiteY87" fmla="*/ 563366 h 1550172"/>
                <a:gd name="connsiteX88" fmla="*/ 536114 w 1114676"/>
                <a:gd name="connsiteY88" fmla="*/ 604044 h 1550172"/>
                <a:gd name="connsiteX89" fmla="*/ 536114 w 1114676"/>
                <a:gd name="connsiteY89" fmla="*/ 804632 h 1550172"/>
                <a:gd name="connsiteX90" fmla="*/ 495547 w 1114676"/>
                <a:gd name="connsiteY90" fmla="*/ 845310 h 1550172"/>
                <a:gd name="connsiteX91" fmla="*/ 394831 w 1114676"/>
                <a:gd name="connsiteY91" fmla="*/ 845310 h 1550172"/>
                <a:gd name="connsiteX92" fmla="*/ 354265 w 1114676"/>
                <a:gd name="connsiteY92" fmla="*/ 804632 h 1550172"/>
                <a:gd name="connsiteX93" fmla="*/ 354265 w 1114676"/>
                <a:gd name="connsiteY93" fmla="*/ 604044 h 1550172"/>
                <a:gd name="connsiteX94" fmla="*/ 394831 w 1114676"/>
                <a:gd name="connsiteY94" fmla="*/ 563366 h 1550172"/>
                <a:gd name="connsiteX95" fmla="*/ 162672 w 1114676"/>
                <a:gd name="connsiteY95" fmla="*/ 563366 h 1550172"/>
                <a:gd name="connsiteX96" fmla="*/ 263389 w 1114676"/>
                <a:gd name="connsiteY96" fmla="*/ 563366 h 1550172"/>
                <a:gd name="connsiteX97" fmla="*/ 303955 w 1114676"/>
                <a:gd name="connsiteY97" fmla="*/ 604044 h 1550172"/>
                <a:gd name="connsiteX98" fmla="*/ 303955 w 1114676"/>
                <a:gd name="connsiteY98" fmla="*/ 804632 h 1550172"/>
                <a:gd name="connsiteX99" fmla="*/ 263389 w 1114676"/>
                <a:gd name="connsiteY99" fmla="*/ 845310 h 1550172"/>
                <a:gd name="connsiteX100" fmla="*/ 162672 w 1114676"/>
                <a:gd name="connsiteY100" fmla="*/ 845310 h 1550172"/>
                <a:gd name="connsiteX101" fmla="*/ 122106 w 1114676"/>
                <a:gd name="connsiteY101" fmla="*/ 804632 h 1550172"/>
                <a:gd name="connsiteX102" fmla="*/ 122106 w 1114676"/>
                <a:gd name="connsiteY102" fmla="*/ 604044 h 1550172"/>
                <a:gd name="connsiteX103" fmla="*/ 162672 w 1114676"/>
                <a:gd name="connsiteY103" fmla="*/ 563366 h 1550172"/>
                <a:gd name="connsiteX104" fmla="*/ 56074 w 1114676"/>
                <a:gd name="connsiteY104" fmla="*/ 468510 h 1550172"/>
                <a:gd name="connsiteX105" fmla="*/ 56074 w 1114676"/>
                <a:gd name="connsiteY105" fmla="*/ 1494098 h 1550172"/>
                <a:gd name="connsiteX106" fmla="*/ 602145 w 1114676"/>
                <a:gd name="connsiteY106" fmla="*/ 1494098 h 1550172"/>
                <a:gd name="connsiteX107" fmla="*/ 602145 w 1114676"/>
                <a:gd name="connsiteY107" fmla="*/ 468510 h 1550172"/>
                <a:gd name="connsiteX108" fmla="*/ 155556 w 1114676"/>
                <a:gd name="connsiteY108" fmla="*/ 316994 h 1550172"/>
                <a:gd name="connsiteX109" fmla="*/ 155556 w 1114676"/>
                <a:gd name="connsiteY109" fmla="*/ 406960 h 1550172"/>
                <a:gd name="connsiteX110" fmla="*/ 155556 w 1114676"/>
                <a:gd name="connsiteY110" fmla="*/ 412436 h 1550172"/>
                <a:gd name="connsiteX111" fmla="*/ 194671 w 1114676"/>
                <a:gd name="connsiteY111" fmla="*/ 412436 h 1550172"/>
                <a:gd name="connsiteX112" fmla="*/ 471348 w 1114676"/>
                <a:gd name="connsiteY112" fmla="*/ 412436 h 1550172"/>
                <a:gd name="connsiteX113" fmla="*/ 502663 w 1114676"/>
                <a:gd name="connsiteY113" fmla="*/ 412436 h 1550172"/>
                <a:gd name="connsiteX114" fmla="*/ 502663 w 1114676"/>
                <a:gd name="connsiteY114" fmla="*/ 396731 h 1550172"/>
                <a:gd name="connsiteX115" fmla="*/ 502663 w 1114676"/>
                <a:gd name="connsiteY115" fmla="*/ 316994 h 1550172"/>
                <a:gd name="connsiteX116" fmla="*/ 155556 w 1114676"/>
                <a:gd name="connsiteY116" fmla="*/ 316994 h 1550172"/>
                <a:gd name="connsiteX117" fmla="*/ 205890 w 1114676"/>
                <a:gd name="connsiteY117" fmla="*/ 167163 h 1550172"/>
                <a:gd name="connsiteX118" fmla="*/ 205890 w 1114676"/>
                <a:gd name="connsiteY118" fmla="*/ 239278 h 1550172"/>
                <a:gd name="connsiteX119" fmla="*/ 205890 w 1114676"/>
                <a:gd name="connsiteY119" fmla="*/ 260982 h 1550172"/>
                <a:gd name="connsiteX120" fmla="*/ 214842 w 1114676"/>
                <a:gd name="connsiteY120" fmla="*/ 260982 h 1550172"/>
                <a:gd name="connsiteX121" fmla="*/ 442688 w 1114676"/>
                <a:gd name="connsiteY121" fmla="*/ 260982 h 1550172"/>
                <a:gd name="connsiteX122" fmla="*/ 452329 w 1114676"/>
                <a:gd name="connsiteY122" fmla="*/ 260982 h 1550172"/>
                <a:gd name="connsiteX123" fmla="*/ 452329 w 1114676"/>
                <a:gd name="connsiteY123" fmla="*/ 250729 h 1550172"/>
                <a:gd name="connsiteX124" fmla="*/ 452329 w 1114676"/>
                <a:gd name="connsiteY124" fmla="*/ 167163 h 1550172"/>
                <a:gd name="connsiteX125" fmla="*/ 338074 w 1114676"/>
                <a:gd name="connsiteY125" fmla="*/ 167163 h 1550172"/>
                <a:gd name="connsiteX126" fmla="*/ 328909 w 1114676"/>
                <a:gd name="connsiteY126" fmla="*/ 167163 h 1550172"/>
                <a:gd name="connsiteX127" fmla="*/ 328848 w 1114676"/>
                <a:gd name="connsiteY127" fmla="*/ 167176 h 1550172"/>
                <a:gd name="connsiteX128" fmla="*/ 328787 w 1114676"/>
                <a:gd name="connsiteY128" fmla="*/ 167163 h 1550172"/>
                <a:gd name="connsiteX129" fmla="*/ 309857 w 1114676"/>
                <a:gd name="connsiteY129" fmla="*/ 167163 h 1550172"/>
                <a:gd name="connsiteX130" fmla="*/ 205890 w 1114676"/>
                <a:gd name="connsiteY130" fmla="*/ 167163 h 1550172"/>
                <a:gd name="connsiteX131" fmla="*/ 328848 w 1114676"/>
                <a:gd name="connsiteY131" fmla="*/ 0 h 1550172"/>
                <a:gd name="connsiteX132" fmla="*/ 356885 w 1114676"/>
                <a:gd name="connsiteY132" fmla="*/ 28097 h 1550172"/>
                <a:gd name="connsiteX133" fmla="*/ 356885 w 1114676"/>
                <a:gd name="connsiteY133" fmla="*/ 92259 h 1550172"/>
                <a:gd name="connsiteX134" fmla="*/ 356885 w 1114676"/>
                <a:gd name="connsiteY134" fmla="*/ 111101 h 1550172"/>
                <a:gd name="connsiteX135" fmla="*/ 373229 w 1114676"/>
                <a:gd name="connsiteY135" fmla="*/ 111101 h 1550172"/>
                <a:gd name="connsiteX136" fmla="*/ 455130 w 1114676"/>
                <a:gd name="connsiteY136" fmla="*/ 111101 h 1550172"/>
                <a:gd name="connsiteX137" fmla="*/ 508338 w 1114676"/>
                <a:gd name="connsiteY137" fmla="*/ 164360 h 1550172"/>
                <a:gd name="connsiteX138" fmla="*/ 508338 w 1114676"/>
                <a:gd name="connsiteY138" fmla="*/ 261563 h 1550172"/>
                <a:gd name="connsiteX139" fmla="*/ 526173 w 1114676"/>
                <a:gd name="connsiteY139" fmla="*/ 265161 h 1550172"/>
                <a:gd name="connsiteX140" fmla="*/ 558648 w 1114676"/>
                <a:gd name="connsiteY140" fmla="*/ 314194 h 1550172"/>
                <a:gd name="connsiteX141" fmla="*/ 558648 w 1114676"/>
                <a:gd name="connsiteY141" fmla="*/ 412436 h 1550172"/>
                <a:gd name="connsiteX142" fmla="*/ 560079 w 1114676"/>
                <a:gd name="connsiteY142" fmla="*/ 412436 h 1550172"/>
                <a:gd name="connsiteX143" fmla="*/ 606402 w 1114676"/>
                <a:gd name="connsiteY143" fmla="*/ 412436 h 1550172"/>
                <a:gd name="connsiteX144" fmla="*/ 658220 w 1114676"/>
                <a:gd name="connsiteY144" fmla="*/ 465680 h 1550172"/>
                <a:gd name="connsiteX145" fmla="*/ 658220 w 1114676"/>
                <a:gd name="connsiteY145" fmla="*/ 1496928 h 1550172"/>
                <a:gd name="connsiteX146" fmla="*/ 606402 w 1114676"/>
                <a:gd name="connsiteY146" fmla="*/ 1550172 h 1550172"/>
                <a:gd name="connsiteX147" fmla="*/ 53218 w 1114676"/>
                <a:gd name="connsiteY147" fmla="*/ 1550172 h 1550172"/>
                <a:gd name="connsiteX148" fmla="*/ 0 w 1114676"/>
                <a:gd name="connsiteY148" fmla="*/ 1496928 h 1550172"/>
                <a:gd name="connsiteX149" fmla="*/ 0 w 1114676"/>
                <a:gd name="connsiteY149" fmla="*/ 465680 h 1550172"/>
                <a:gd name="connsiteX150" fmla="*/ 53218 w 1114676"/>
                <a:gd name="connsiteY150" fmla="*/ 412436 h 1550172"/>
                <a:gd name="connsiteX151" fmla="*/ 99571 w 1114676"/>
                <a:gd name="connsiteY151" fmla="*/ 412436 h 1550172"/>
                <a:gd name="connsiteX152" fmla="*/ 99571 w 1114676"/>
                <a:gd name="connsiteY152" fmla="*/ 395807 h 1550172"/>
                <a:gd name="connsiteX153" fmla="*/ 99571 w 1114676"/>
                <a:gd name="connsiteY153" fmla="*/ 314194 h 1550172"/>
                <a:gd name="connsiteX154" fmla="*/ 132047 w 1114676"/>
                <a:gd name="connsiteY154" fmla="*/ 265161 h 1550172"/>
                <a:gd name="connsiteX155" fmla="*/ 149881 w 1114676"/>
                <a:gd name="connsiteY155" fmla="*/ 261563 h 1550172"/>
                <a:gd name="connsiteX156" fmla="*/ 149881 w 1114676"/>
                <a:gd name="connsiteY156" fmla="*/ 249804 h 1550172"/>
                <a:gd name="connsiteX157" fmla="*/ 149881 w 1114676"/>
                <a:gd name="connsiteY157" fmla="*/ 164360 h 1550172"/>
                <a:gd name="connsiteX158" fmla="*/ 203090 w 1114676"/>
                <a:gd name="connsiteY158" fmla="*/ 111101 h 1550172"/>
                <a:gd name="connsiteX159" fmla="*/ 286282 w 1114676"/>
                <a:gd name="connsiteY159" fmla="*/ 111101 h 1550172"/>
                <a:gd name="connsiteX160" fmla="*/ 300810 w 1114676"/>
                <a:gd name="connsiteY160" fmla="*/ 111101 h 1550172"/>
                <a:gd name="connsiteX161" fmla="*/ 300810 w 1114676"/>
                <a:gd name="connsiteY161" fmla="*/ 102446 h 1550172"/>
                <a:gd name="connsiteX162" fmla="*/ 300810 w 1114676"/>
                <a:gd name="connsiteY162" fmla="*/ 28097 h 1550172"/>
                <a:gd name="connsiteX163" fmla="*/ 328848 w 1114676"/>
                <a:gd name="connsiteY163" fmla="*/ 0 h 155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1114676" h="1550172">
                  <a:moveTo>
                    <a:pt x="838496" y="1272420"/>
                  </a:moveTo>
                  <a:lnTo>
                    <a:pt x="838496" y="1317489"/>
                  </a:lnTo>
                  <a:lnTo>
                    <a:pt x="957458" y="1317489"/>
                  </a:lnTo>
                  <a:lnTo>
                    <a:pt x="957458" y="1272420"/>
                  </a:lnTo>
                  <a:close/>
                  <a:moveTo>
                    <a:pt x="823473" y="1216345"/>
                  </a:moveTo>
                  <a:cubicBezTo>
                    <a:pt x="974403" y="1216345"/>
                    <a:pt x="974403" y="1216345"/>
                    <a:pt x="974403" y="1216345"/>
                  </a:cubicBezTo>
                  <a:cubicBezTo>
                    <a:pt x="995365" y="1216345"/>
                    <a:pt x="1013532" y="1234594"/>
                    <a:pt x="1013532" y="1257054"/>
                  </a:cubicBezTo>
                  <a:cubicBezTo>
                    <a:pt x="1013532" y="1332856"/>
                    <a:pt x="1013532" y="1332856"/>
                    <a:pt x="1013532" y="1332856"/>
                  </a:cubicBezTo>
                  <a:cubicBezTo>
                    <a:pt x="1013532" y="1355315"/>
                    <a:pt x="995365" y="1373564"/>
                    <a:pt x="974403" y="1373564"/>
                  </a:cubicBezTo>
                  <a:cubicBezTo>
                    <a:pt x="823473" y="1373564"/>
                    <a:pt x="823473" y="1373564"/>
                    <a:pt x="823473" y="1373564"/>
                  </a:cubicBezTo>
                  <a:cubicBezTo>
                    <a:pt x="801114" y="1373564"/>
                    <a:pt x="782946" y="1355315"/>
                    <a:pt x="782946" y="1332856"/>
                  </a:cubicBezTo>
                  <a:cubicBezTo>
                    <a:pt x="782946" y="1257054"/>
                    <a:pt x="782946" y="1257054"/>
                    <a:pt x="782946" y="1257054"/>
                  </a:cubicBezTo>
                  <a:cubicBezTo>
                    <a:pt x="782946" y="1234594"/>
                    <a:pt x="801114" y="1216345"/>
                    <a:pt x="823473" y="1216345"/>
                  </a:cubicBezTo>
                  <a:close/>
                  <a:moveTo>
                    <a:pt x="410339" y="1051266"/>
                  </a:moveTo>
                  <a:lnTo>
                    <a:pt x="410339" y="1220538"/>
                  </a:lnTo>
                  <a:lnTo>
                    <a:pt x="480039" y="1220538"/>
                  </a:lnTo>
                  <a:lnTo>
                    <a:pt x="480039" y="1051266"/>
                  </a:lnTo>
                  <a:close/>
                  <a:moveTo>
                    <a:pt x="177656" y="1051266"/>
                  </a:moveTo>
                  <a:lnTo>
                    <a:pt x="177656" y="1220538"/>
                  </a:lnTo>
                  <a:lnTo>
                    <a:pt x="247881" y="1220538"/>
                  </a:lnTo>
                  <a:lnTo>
                    <a:pt x="247881" y="1051266"/>
                  </a:lnTo>
                  <a:close/>
                  <a:moveTo>
                    <a:pt x="838496" y="1047074"/>
                  </a:moveTo>
                  <a:lnTo>
                    <a:pt x="838496" y="1091619"/>
                  </a:lnTo>
                  <a:lnTo>
                    <a:pt x="957458" y="1091619"/>
                  </a:lnTo>
                  <a:lnTo>
                    <a:pt x="957458" y="1047074"/>
                  </a:lnTo>
                  <a:close/>
                  <a:moveTo>
                    <a:pt x="394831" y="995192"/>
                  </a:moveTo>
                  <a:cubicBezTo>
                    <a:pt x="495547" y="995192"/>
                    <a:pt x="495547" y="995192"/>
                    <a:pt x="495547" y="995192"/>
                  </a:cubicBezTo>
                  <a:cubicBezTo>
                    <a:pt x="517929" y="995192"/>
                    <a:pt x="536114" y="1013393"/>
                    <a:pt x="536114" y="1035795"/>
                  </a:cubicBezTo>
                  <a:cubicBezTo>
                    <a:pt x="536114" y="1236009"/>
                    <a:pt x="536114" y="1236009"/>
                    <a:pt x="536114" y="1236009"/>
                  </a:cubicBezTo>
                  <a:cubicBezTo>
                    <a:pt x="536114" y="1258411"/>
                    <a:pt x="517929" y="1276612"/>
                    <a:pt x="495547" y="1276612"/>
                  </a:cubicBezTo>
                  <a:cubicBezTo>
                    <a:pt x="394831" y="1276612"/>
                    <a:pt x="394831" y="1276612"/>
                    <a:pt x="394831" y="1276612"/>
                  </a:cubicBezTo>
                  <a:cubicBezTo>
                    <a:pt x="372450" y="1276612"/>
                    <a:pt x="354265" y="1258411"/>
                    <a:pt x="354265" y="1236009"/>
                  </a:cubicBezTo>
                  <a:cubicBezTo>
                    <a:pt x="354265" y="1035795"/>
                    <a:pt x="354265" y="1035795"/>
                    <a:pt x="354265" y="1035795"/>
                  </a:cubicBezTo>
                  <a:cubicBezTo>
                    <a:pt x="354265" y="1013393"/>
                    <a:pt x="372450" y="995192"/>
                    <a:pt x="394831" y="995192"/>
                  </a:cubicBezTo>
                  <a:close/>
                  <a:moveTo>
                    <a:pt x="162672" y="995192"/>
                  </a:moveTo>
                  <a:cubicBezTo>
                    <a:pt x="263389" y="995192"/>
                    <a:pt x="263389" y="995192"/>
                    <a:pt x="263389" y="995192"/>
                  </a:cubicBezTo>
                  <a:cubicBezTo>
                    <a:pt x="285770" y="995192"/>
                    <a:pt x="303955" y="1013393"/>
                    <a:pt x="303955" y="1035795"/>
                  </a:cubicBezTo>
                  <a:cubicBezTo>
                    <a:pt x="303955" y="1236009"/>
                    <a:pt x="303955" y="1236009"/>
                    <a:pt x="303955" y="1236009"/>
                  </a:cubicBezTo>
                  <a:cubicBezTo>
                    <a:pt x="303955" y="1258411"/>
                    <a:pt x="285770" y="1276612"/>
                    <a:pt x="263389" y="1276612"/>
                  </a:cubicBezTo>
                  <a:cubicBezTo>
                    <a:pt x="162672" y="1276612"/>
                    <a:pt x="162672" y="1276612"/>
                    <a:pt x="162672" y="1276612"/>
                  </a:cubicBezTo>
                  <a:cubicBezTo>
                    <a:pt x="140291" y="1276612"/>
                    <a:pt x="122106" y="1258411"/>
                    <a:pt x="122106" y="1236009"/>
                  </a:cubicBezTo>
                  <a:cubicBezTo>
                    <a:pt x="122106" y="1035795"/>
                    <a:pt x="122106" y="1035795"/>
                    <a:pt x="122106" y="1035795"/>
                  </a:cubicBezTo>
                  <a:cubicBezTo>
                    <a:pt x="122106" y="1013393"/>
                    <a:pt x="140291" y="995192"/>
                    <a:pt x="162672" y="995192"/>
                  </a:cubicBezTo>
                  <a:close/>
                  <a:moveTo>
                    <a:pt x="823473" y="990999"/>
                  </a:moveTo>
                  <a:cubicBezTo>
                    <a:pt x="974403" y="990999"/>
                    <a:pt x="974403" y="990999"/>
                    <a:pt x="974403" y="990999"/>
                  </a:cubicBezTo>
                  <a:cubicBezTo>
                    <a:pt x="995365" y="990999"/>
                    <a:pt x="1013532" y="1009187"/>
                    <a:pt x="1013532" y="1031572"/>
                  </a:cubicBezTo>
                  <a:cubicBezTo>
                    <a:pt x="1013532" y="1107121"/>
                    <a:pt x="1013532" y="1107121"/>
                    <a:pt x="1013532" y="1107121"/>
                  </a:cubicBezTo>
                  <a:cubicBezTo>
                    <a:pt x="1013532" y="1129506"/>
                    <a:pt x="995365" y="1147694"/>
                    <a:pt x="974403" y="1147694"/>
                  </a:cubicBezTo>
                  <a:cubicBezTo>
                    <a:pt x="823473" y="1147694"/>
                    <a:pt x="823473" y="1147694"/>
                    <a:pt x="823473" y="1147694"/>
                  </a:cubicBezTo>
                  <a:cubicBezTo>
                    <a:pt x="801114" y="1147694"/>
                    <a:pt x="782946" y="1129506"/>
                    <a:pt x="782946" y="1107121"/>
                  </a:cubicBezTo>
                  <a:cubicBezTo>
                    <a:pt x="782946" y="1031572"/>
                    <a:pt x="782946" y="1031572"/>
                    <a:pt x="782946" y="1031572"/>
                  </a:cubicBezTo>
                  <a:cubicBezTo>
                    <a:pt x="782946" y="1009187"/>
                    <a:pt x="801114" y="990999"/>
                    <a:pt x="823473" y="990999"/>
                  </a:cubicBezTo>
                  <a:close/>
                  <a:moveTo>
                    <a:pt x="838496" y="820155"/>
                  </a:moveTo>
                  <a:lnTo>
                    <a:pt x="838496" y="864701"/>
                  </a:lnTo>
                  <a:lnTo>
                    <a:pt x="957458" y="864701"/>
                  </a:lnTo>
                  <a:lnTo>
                    <a:pt x="957458" y="820155"/>
                  </a:lnTo>
                  <a:close/>
                  <a:moveTo>
                    <a:pt x="823473" y="764081"/>
                  </a:moveTo>
                  <a:cubicBezTo>
                    <a:pt x="974403" y="764081"/>
                    <a:pt x="974403" y="764081"/>
                    <a:pt x="974403" y="764081"/>
                  </a:cubicBezTo>
                  <a:cubicBezTo>
                    <a:pt x="995365" y="764081"/>
                    <a:pt x="1013532" y="782269"/>
                    <a:pt x="1013532" y="804653"/>
                  </a:cubicBezTo>
                  <a:cubicBezTo>
                    <a:pt x="1013532" y="880202"/>
                    <a:pt x="1013532" y="880202"/>
                    <a:pt x="1013532" y="880202"/>
                  </a:cubicBezTo>
                  <a:cubicBezTo>
                    <a:pt x="1013532" y="902587"/>
                    <a:pt x="995365" y="920775"/>
                    <a:pt x="974403" y="920775"/>
                  </a:cubicBezTo>
                  <a:cubicBezTo>
                    <a:pt x="823473" y="920775"/>
                    <a:pt x="823473" y="920775"/>
                    <a:pt x="823473" y="920775"/>
                  </a:cubicBezTo>
                  <a:cubicBezTo>
                    <a:pt x="801114" y="920775"/>
                    <a:pt x="782946" y="902587"/>
                    <a:pt x="782946" y="880202"/>
                  </a:cubicBezTo>
                  <a:cubicBezTo>
                    <a:pt x="782946" y="804653"/>
                    <a:pt x="782946" y="804653"/>
                    <a:pt x="782946" y="804653"/>
                  </a:cubicBezTo>
                  <a:cubicBezTo>
                    <a:pt x="782946" y="782269"/>
                    <a:pt x="801114" y="764081"/>
                    <a:pt x="823473" y="764081"/>
                  </a:cubicBezTo>
                  <a:close/>
                  <a:moveTo>
                    <a:pt x="737877" y="670274"/>
                  </a:moveTo>
                  <a:lnTo>
                    <a:pt x="737877" y="1494098"/>
                  </a:lnTo>
                  <a:lnTo>
                    <a:pt x="1058602" y="1494098"/>
                  </a:lnTo>
                  <a:lnTo>
                    <a:pt x="1058602" y="670274"/>
                  </a:lnTo>
                  <a:close/>
                  <a:moveTo>
                    <a:pt x="410339" y="619440"/>
                  </a:moveTo>
                  <a:lnTo>
                    <a:pt x="410339" y="789236"/>
                  </a:lnTo>
                  <a:lnTo>
                    <a:pt x="480039" y="789236"/>
                  </a:lnTo>
                  <a:lnTo>
                    <a:pt x="480039" y="619440"/>
                  </a:lnTo>
                  <a:close/>
                  <a:moveTo>
                    <a:pt x="177656" y="619440"/>
                  </a:moveTo>
                  <a:lnTo>
                    <a:pt x="177656" y="789236"/>
                  </a:lnTo>
                  <a:lnTo>
                    <a:pt x="247881" y="789236"/>
                  </a:lnTo>
                  <a:lnTo>
                    <a:pt x="247881" y="619440"/>
                  </a:lnTo>
                  <a:close/>
                  <a:moveTo>
                    <a:pt x="735036" y="614199"/>
                  </a:moveTo>
                  <a:cubicBezTo>
                    <a:pt x="1061443" y="614199"/>
                    <a:pt x="1061443" y="614199"/>
                    <a:pt x="1061443" y="614199"/>
                  </a:cubicBezTo>
                  <a:cubicBezTo>
                    <a:pt x="1090861" y="614199"/>
                    <a:pt x="1114676" y="638019"/>
                    <a:pt x="1114676" y="667443"/>
                  </a:cubicBezTo>
                  <a:cubicBezTo>
                    <a:pt x="1114676" y="1496928"/>
                    <a:pt x="1114676" y="1496928"/>
                    <a:pt x="1114676" y="1496928"/>
                  </a:cubicBezTo>
                  <a:cubicBezTo>
                    <a:pt x="1114676" y="1526352"/>
                    <a:pt x="1090861" y="1550172"/>
                    <a:pt x="1061443" y="1550172"/>
                  </a:cubicBezTo>
                  <a:cubicBezTo>
                    <a:pt x="735036" y="1550172"/>
                    <a:pt x="735036" y="1550172"/>
                    <a:pt x="735036" y="1550172"/>
                  </a:cubicBezTo>
                  <a:cubicBezTo>
                    <a:pt x="705618" y="1550172"/>
                    <a:pt x="681802" y="1526352"/>
                    <a:pt x="681802" y="1496928"/>
                  </a:cubicBezTo>
                  <a:cubicBezTo>
                    <a:pt x="681802" y="667443"/>
                    <a:pt x="681802" y="667443"/>
                    <a:pt x="681802" y="667443"/>
                  </a:cubicBezTo>
                  <a:cubicBezTo>
                    <a:pt x="681802" y="638019"/>
                    <a:pt x="705618" y="614199"/>
                    <a:pt x="735036" y="614199"/>
                  </a:cubicBezTo>
                  <a:close/>
                  <a:moveTo>
                    <a:pt x="394831" y="563366"/>
                  </a:moveTo>
                  <a:cubicBezTo>
                    <a:pt x="495547" y="563366"/>
                    <a:pt x="495547" y="563366"/>
                    <a:pt x="495547" y="563366"/>
                  </a:cubicBezTo>
                  <a:cubicBezTo>
                    <a:pt x="517929" y="563366"/>
                    <a:pt x="536114" y="581601"/>
                    <a:pt x="536114" y="604044"/>
                  </a:cubicBezTo>
                  <a:cubicBezTo>
                    <a:pt x="536114" y="804632"/>
                    <a:pt x="536114" y="804632"/>
                    <a:pt x="536114" y="804632"/>
                  </a:cubicBezTo>
                  <a:cubicBezTo>
                    <a:pt x="536114" y="827075"/>
                    <a:pt x="517929" y="845310"/>
                    <a:pt x="495547" y="845310"/>
                  </a:cubicBezTo>
                  <a:cubicBezTo>
                    <a:pt x="394831" y="845310"/>
                    <a:pt x="394831" y="845310"/>
                    <a:pt x="394831" y="845310"/>
                  </a:cubicBezTo>
                  <a:cubicBezTo>
                    <a:pt x="372450" y="845310"/>
                    <a:pt x="354265" y="827075"/>
                    <a:pt x="354265" y="804632"/>
                  </a:cubicBezTo>
                  <a:cubicBezTo>
                    <a:pt x="354265" y="604044"/>
                    <a:pt x="354265" y="604044"/>
                    <a:pt x="354265" y="604044"/>
                  </a:cubicBezTo>
                  <a:cubicBezTo>
                    <a:pt x="354265" y="581601"/>
                    <a:pt x="372450" y="563366"/>
                    <a:pt x="394831" y="563366"/>
                  </a:cubicBezTo>
                  <a:close/>
                  <a:moveTo>
                    <a:pt x="162672" y="563366"/>
                  </a:moveTo>
                  <a:cubicBezTo>
                    <a:pt x="263389" y="563366"/>
                    <a:pt x="263389" y="563366"/>
                    <a:pt x="263389" y="563366"/>
                  </a:cubicBezTo>
                  <a:cubicBezTo>
                    <a:pt x="285770" y="563366"/>
                    <a:pt x="303955" y="581601"/>
                    <a:pt x="303955" y="604044"/>
                  </a:cubicBezTo>
                  <a:cubicBezTo>
                    <a:pt x="303955" y="804632"/>
                    <a:pt x="303955" y="804632"/>
                    <a:pt x="303955" y="804632"/>
                  </a:cubicBezTo>
                  <a:cubicBezTo>
                    <a:pt x="303955" y="827075"/>
                    <a:pt x="285770" y="845310"/>
                    <a:pt x="263389" y="845310"/>
                  </a:cubicBezTo>
                  <a:cubicBezTo>
                    <a:pt x="162672" y="845310"/>
                    <a:pt x="162672" y="845310"/>
                    <a:pt x="162672" y="845310"/>
                  </a:cubicBezTo>
                  <a:cubicBezTo>
                    <a:pt x="140291" y="845310"/>
                    <a:pt x="122106" y="827075"/>
                    <a:pt x="122106" y="804632"/>
                  </a:cubicBezTo>
                  <a:cubicBezTo>
                    <a:pt x="122106" y="604044"/>
                    <a:pt x="122106" y="604044"/>
                    <a:pt x="122106" y="604044"/>
                  </a:cubicBezTo>
                  <a:cubicBezTo>
                    <a:pt x="122106" y="581601"/>
                    <a:pt x="140291" y="563366"/>
                    <a:pt x="162672" y="563366"/>
                  </a:cubicBezTo>
                  <a:close/>
                  <a:moveTo>
                    <a:pt x="56074" y="468510"/>
                  </a:moveTo>
                  <a:lnTo>
                    <a:pt x="56074" y="1494098"/>
                  </a:lnTo>
                  <a:lnTo>
                    <a:pt x="602145" y="1494098"/>
                  </a:lnTo>
                  <a:lnTo>
                    <a:pt x="602145" y="468510"/>
                  </a:lnTo>
                  <a:close/>
                  <a:moveTo>
                    <a:pt x="155556" y="316994"/>
                  </a:moveTo>
                  <a:cubicBezTo>
                    <a:pt x="155556" y="361628"/>
                    <a:pt x="155556" y="389525"/>
                    <a:pt x="155556" y="406960"/>
                  </a:cubicBezTo>
                  <a:lnTo>
                    <a:pt x="155556" y="412436"/>
                  </a:lnTo>
                  <a:lnTo>
                    <a:pt x="194671" y="412436"/>
                  </a:lnTo>
                  <a:cubicBezTo>
                    <a:pt x="322450" y="412436"/>
                    <a:pt x="410573" y="412436"/>
                    <a:pt x="471348" y="412436"/>
                  </a:cubicBezTo>
                  <a:lnTo>
                    <a:pt x="502663" y="412436"/>
                  </a:lnTo>
                  <a:lnTo>
                    <a:pt x="502663" y="396731"/>
                  </a:lnTo>
                  <a:cubicBezTo>
                    <a:pt x="502663" y="316994"/>
                    <a:pt x="502663" y="316994"/>
                    <a:pt x="502663" y="316994"/>
                  </a:cubicBezTo>
                  <a:cubicBezTo>
                    <a:pt x="155556" y="316994"/>
                    <a:pt x="155556" y="316994"/>
                    <a:pt x="155556" y="316994"/>
                  </a:cubicBezTo>
                  <a:close/>
                  <a:moveTo>
                    <a:pt x="205890" y="167163"/>
                  </a:moveTo>
                  <a:cubicBezTo>
                    <a:pt x="205890" y="198348"/>
                    <a:pt x="205890" y="221737"/>
                    <a:pt x="205890" y="239278"/>
                  </a:cubicBezTo>
                  <a:lnTo>
                    <a:pt x="205890" y="260982"/>
                  </a:lnTo>
                  <a:lnTo>
                    <a:pt x="214842" y="260982"/>
                  </a:lnTo>
                  <a:cubicBezTo>
                    <a:pt x="331090" y="260982"/>
                    <a:pt x="400839" y="260982"/>
                    <a:pt x="442688" y="260982"/>
                  </a:cubicBezTo>
                  <a:lnTo>
                    <a:pt x="452329" y="260982"/>
                  </a:lnTo>
                  <a:lnTo>
                    <a:pt x="452329" y="250729"/>
                  </a:lnTo>
                  <a:cubicBezTo>
                    <a:pt x="452329" y="167163"/>
                    <a:pt x="452329" y="167163"/>
                    <a:pt x="452329" y="167163"/>
                  </a:cubicBezTo>
                  <a:cubicBezTo>
                    <a:pt x="406122" y="167163"/>
                    <a:pt x="368578" y="167163"/>
                    <a:pt x="338074" y="167163"/>
                  </a:cubicBezTo>
                  <a:lnTo>
                    <a:pt x="328909" y="167163"/>
                  </a:lnTo>
                  <a:lnTo>
                    <a:pt x="328848" y="167176"/>
                  </a:lnTo>
                  <a:lnTo>
                    <a:pt x="328787" y="167163"/>
                  </a:lnTo>
                  <a:lnTo>
                    <a:pt x="309857" y="167163"/>
                  </a:lnTo>
                  <a:cubicBezTo>
                    <a:pt x="205890" y="167163"/>
                    <a:pt x="205890" y="167163"/>
                    <a:pt x="205890" y="167163"/>
                  </a:cubicBezTo>
                  <a:close/>
                  <a:moveTo>
                    <a:pt x="328848" y="0"/>
                  </a:moveTo>
                  <a:cubicBezTo>
                    <a:pt x="344268" y="0"/>
                    <a:pt x="356885" y="12644"/>
                    <a:pt x="356885" y="28097"/>
                  </a:cubicBezTo>
                  <a:cubicBezTo>
                    <a:pt x="356885" y="55842"/>
                    <a:pt x="356885" y="76652"/>
                    <a:pt x="356885" y="92259"/>
                  </a:cubicBezTo>
                  <a:lnTo>
                    <a:pt x="356885" y="111101"/>
                  </a:lnTo>
                  <a:lnTo>
                    <a:pt x="373229" y="111101"/>
                  </a:lnTo>
                  <a:cubicBezTo>
                    <a:pt x="455130" y="111101"/>
                    <a:pt x="455130" y="111101"/>
                    <a:pt x="455130" y="111101"/>
                  </a:cubicBezTo>
                  <a:cubicBezTo>
                    <a:pt x="484535" y="111101"/>
                    <a:pt x="508338" y="134927"/>
                    <a:pt x="508338" y="164360"/>
                  </a:cubicBezTo>
                  <a:lnTo>
                    <a:pt x="508338" y="261563"/>
                  </a:lnTo>
                  <a:lnTo>
                    <a:pt x="526173" y="265161"/>
                  </a:lnTo>
                  <a:cubicBezTo>
                    <a:pt x="545264" y="273235"/>
                    <a:pt x="558648" y="292139"/>
                    <a:pt x="558648" y="314194"/>
                  </a:cubicBezTo>
                  <a:lnTo>
                    <a:pt x="558648" y="412436"/>
                  </a:lnTo>
                  <a:lnTo>
                    <a:pt x="560079" y="412436"/>
                  </a:lnTo>
                  <a:cubicBezTo>
                    <a:pt x="606402" y="412436"/>
                    <a:pt x="606402" y="412436"/>
                    <a:pt x="606402" y="412436"/>
                  </a:cubicBezTo>
                  <a:cubicBezTo>
                    <a:pt x="634412" y="412436"/>
                    <a:pt x="658220" y="436256"/>
                    <a:pt x="658220" y="465680"/>
                  </a:cubicBezTo>
                  <a:cubicBezTo>
                    <a:pt x="658220" y="1496928"/>
                    <a:pt x="658220" y="1496928"/>
                    <a:pt x="658220" y="1496928"/>
                  </a:cubicBezTo>
                  <a:cubicBezTo>
                    <a:pt x="658220" y="1526353"/>
                    <a:pt x="634412" y="1550172"/>
                    <a:pt x="606402" y="1550172"/>
                  </a:cubicBezTo>
                  <a:cubicBezTo>
                    <a:pt x="53218" y="1550172"/>
                    <a:pt x="53218" y="1550172"/>
                    <a:pt x="53218" y="1550172"/>
                  </a:cubicBezTo>
                  <a:cubicBezTo>
                    <a:pt x="23808" y="1550172"/>
                    <a:pt x="0" y="1526353"/>
                    <a:pt x="0" y="1496928"/>
                  </a:cubicBezTo>
                  <a:cubicBezTo>
                    <a:pt x="0" y="465680"/>
                    <a:pt x="0" y="465680"/>
                    <a:pt x="0" y="465680"/>
                  </a:cubicBezTo>
                  <a:cubicBezTo>
                    <a:pt x="0" y="436256"/>
                    <a:pt x="23808" y="412436"/>
                    <a:pt x="53218" y="412436"/>
                  </a:cubicBezTo>
                  <a:lnTo>
                    <a:pt x="99571" y="412436"/>
                  </a:lnTo>
                  <a:lnTo>
                    <a:pt x="99571" y="395807"/>
                  </a:lnTo>
                  <a:cubicBezTo>
                    <a:pt x="99571" y="314194"/>
                    <a:pt x="99571" y="314194"/>
                    <a:pt x="99571" y="314194"/>
                  </a:cubicBezTo>
                  <a:cubicBezTo>
                    <a:pt x="99571" y="292139"/>
                    <a:pt x="112955" y="273235"/>
                    <a:pt x="132047" y="265161"/>
                  </a:cubicBezTo>
                  <a:lnTo>
                    <a:pt x="149881" y="261563"/>
                  </a:lnTo>
                  <a:lnTo>
                    <a:pt x="149881" y="249804"/>
                  </a:lnTo>
                  <a:cubicBezTo>
                    <a:pt x="149881" y="164360"/>
                    <a:pt x="149881" y="164360"/>
                    <a:pt x="149881" y="164360"/>
                  </a:cubicBezTo>
                  <a:cubicBezTo>
                    <a:pt x="149881" y="134927"/>
                    <a:pt x="173685" y="111101"/>
                    <a:pt x="203090" y="111101"/>
                  </a:cubicBezTo>
                  <a:cubicBezTo>
                    <a:pt x="234595" y="111101"/>
                    <a:pt x="262161" y="111101"/>
                    <a:pt x="286282" y="111101"/>
                  </a:cubicBezTo>
                  <a:lnTo>
                    <a:pt x="300810" y="111101"/>
                  </a:lnTo>
                  <a:lnTo>
                    <a:pt x="300810" y="102446"/>
                  </a:lnTo>
                  <a:cubicBezTo>
                    <a:pt x="300810" y="28097"/>
                    <a:pt x="300810" y="28097"/>
                    <a:pt x="300810" y="28097"/>
                  </a:cubicBezTo>
                  <a:cubicBezTo>
                    <a:pt x="300810" y="12644"/>
                    <a:pt x="313427" y="0"/>
                    <a:pt x="328848" y="0"/>
                  </a:cubicBezTo>
                  <a:close/>
                </a:path>
              </a:pathLst>
            </a:custGeom>
            <a:solidFill>
              <a:schemeClr val="accent1"/>
            </a:solidFill>
            <a:ln>
              <a:noFill/>
            </a:ln>
          </p:spPr>
          <p:txBody>
            <a:bodyPr vert="horz" wrap="square" lIns="91427" tIns="45713" rIns="91427" bIns="45713" numCol="1" anchor="t" anchorCtr="0" compatLnSpc="1">
              <a:prstTxWarp prst="textNoShape">
                <a:avLst/>
              </a:prstTxWarp>
              <a:noAutofit/>
            </a:bodyPr>
            <a:lstStyle/>
            <a:p>
              <a:pPr defTabSz="914224">
                <a:defRPr/>
              </a:pPr>
              <a:endParaRPr lang="en-US" sz="1800" kern="0">
                <a:solidFill>
                  <a:sysClr val="windowText" lastClr="000000"/>
                </a:solidFill>
              </a:endParaRPr>
            </a:p>
          </p:txBody>
        </p:sp>
        <p:sp>
          <p:nvSpPr>
            <p:cNvPr id="389" name="Freeform 388"/>
            <p:cNvSpPr>
              <a:spLocks/>
            </p:cNvSpPr>
            <p:nvPr/>
          </p:nvSpPr>
          <p:spPr bwMode="auto">
            <a:xfrm>
              <a:off x="4942943" y="4685823"/>
              <a:ext cx="323850" cy="417957"/>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solidFill>
              <a:schemeClr val="accent1"/>
            </a:solidFill>
            <a:ln>
              <a:noFill/>
            </a:ln>
          </p:spPr>
          <p:txBody>
            <a:bodyPr vert="horz" wrap="square" lIns="0" tIns="182854" rIns="0" bIns="0" numCol="1" anchor="t" anchorCtr="0" compatLnSpc="1">
              <a:prstTxWarp prst="textNoShape">
                <a:avLst/>
              </a:prstTxWarp>
              <a:noAutofit/>
            </a:bodyPr>
            <a:lstStyle/>
            <a:p>
              <a:pPr algn="ctr" defTabSz="914224">
                <a:defRPr/>
              </a:pPr>
              <a:r>
                <a:rPr lang="en-US" sz="700" kern="0" dirty="0">
                  <a:solidFill>
                    <a:srgbClr val="0078D7"/>
                  </a:solidFill>
                </a:rPr>
                <a:t>SQL</a:t>
              </a:r>
            </a:p>
          </p:txBody>
        </p:sp>
        <p:sp>
          <p:nvSpPr>
            <p:cNvPr id="390" name="Freeform 389"/>
            <p:cNvSpPr>
              <a:spLocks noChangeArrowheads="1"/>
            </p:cNvSpPr>
            <p:nvPr/>
          </p:nvSpPr>
          <p:spPr bwMode="auto">
            <a:xfrm flipH="1">
              <a:off x="3122248" y="1778034"/>
              <a:ext cx="318613" cy="268059"/>
            </a:xfrm>
            <a:custGeom>
              <a:avLst/>
              <a:gdLst>
                <a:gd name="connsiteX0" fmla="*/ 1925912 w 3848648"/>
                <a:gd name="connsiteY0" fmla="*/ 2280727 h 3237989"/>
                <a:gd name="connsiteX1" fmla="*/ 1506812 w 3848648"/>
                <a:gd name="connsiteY1" fmla="*/ 2698240 h 3237989"/>
                <a:gd name="connsiteX2" fmla="*/ 1925912 w 3848648"/>
                <a:gd name="connsiteY2" fmla="*/ 3115753 h 3237989"/>
                <a:gd name="connsiteX3" fmla="*/ 2345012 w 3848648"/>
                <a:gd name="connsiteY3" fmla="*/ 2698240 h 3237989"/>
                <a:gd name="connsiteX4" fmla="*/ 1925912 w 3848648"/>
                <a:gd name="connsiteY4" fmla="*/ 2280727 h 3237989"/>
                <a:gd name="connsiteX5" fmla="*/ 1925118 w 3848648"/>
                <a:gd name="connsiteY5" fmla="*/ 2158489 h 3237989"/>
                <a:gd name="connsiteX6" fmla="*/ 2465662 w 3848648"/>
                <a:gd name="connsiteY6" fmla="*/ 2698239 h 3237989"/>
                <a:gd name="connsiteX7" fmla="*/ 1925118 w 3848648"/>
                <a:gd name="connsiteY7" fmla="*/ 3237989 h 3237989"/>
                <a:gd name="connsiteX8" fmla="*/ 1384574 w 3848648"/>
                <a:gd name="connsiteY8" fmla="*/ 2698239 h 3237989"/>
                <a:gd name="connsiteX9" fmla="*/ 1925118 w 3848648"/>
                <a:gd name="connsiteY9" fmla="*/ 2158489 h 3237989"/>
                <a:gd name="connsiteX10" fmla="*/ 1924773 w 3848648"/>
                <a:gd name="connsiteY10" fmla="*/ 1438131 h 3237989"/>
                <a:gd name="connsiteX11" fmla="*/ 2816009 w 3848648"/>
                <a:gd name="connsiteY11" fmla="*/ 1805943 h 3237989"/>
                <a:gd name="connsiteX12" fmla="*/ 2816009 w 3848648"/>
                <a:gd name="connsiteY12" fmla="*/ 1894279 h 3237989"/>
                <a:gd name="connsiteX13" fmla="*/ 2727911 w 3848648"/>
                <a:gd name="connsiteY13" fmla="*/ 1894279 h 3237989"/>
                <a:gd name="connsiteX14" fmla="*/ 1120875 w 3848648"/>
                <a:gd name="connsiteY14" fmla="*/ 1894279 h 3237989"/>
                <a:gd name="connsiteX15" fmla="*/ 1078345 w 3848648"/>
                <a:gd name="connsiteY15" fmla="*/ 1909510 h 3237989"/>
                <a:gd name="connsiteX16" fmla="*/ 1035815 w 3848648"/>
                <a:gd name="connsiteY16" fmla="*/ 1894279 h 3237989"/>
                <a:gd name="connsiteX17" fmla="*/ 1035815 w 3848648"/>
                <a:gd name="connsiteY17" fmla="*/ 1805943 h 3237989"/>
                <a:gd name="connsiteX18" fmla="*/ 1924773 w 3848648"/>
                <a:gd name="connsiteY18" fmla="*/ 1438131 h 3237989"/>
                <a:gd name="connsiteX19" fmla="*/ 1925119 w 3848648"/>
                <a:gd name="connsiteY19" fmla="*/ 717039 h 3237989"/>
                <a:gd name="connsiteX20" fmla="*/ 3322424 w 3848648"/>
                <a:gd name="connsiteY20" fmla="*/ 1298085 h 3237989"/>
                <a:gd name="connsiteX21" fmla="*/ 3322424 w 3848648"/>
                <a:gd name="connsiteY21" fmla="*/ 1383265 h 3237989"/>
                <a:gd name="connsiteX22" fmla="*/ 3237371 w 3848648"/>
                <a:gd name="connsiteY22" fmla="*/ 1383265 h 3237989"/>
                <a:gd name="connsiteX23" fmla="*/ 1925119 w 3848648"/>
                <a:gd name="connsiteY23" fmla="*/ 838724 h 3237989"/>
                <a:gd name="connsiteX24" fmla="*/ 612866 w 3848648"/>
                <a:gd name="connsiteY24" fmla="*/ 1383265 h 3237989"/>
                <a:gd name="connsiteX25" fmla="*/ 570339 w 3848648"/>
                <a:gd name="connsiteY25" fmla="*/ 1401518 h 3237989"/>
                <a:gd name="connsiteX26" fmla="*/ 527813 w 3848648"/>
                <a:gd name="connsiteY26" fmla="*/ 1383265 h 3237989"/>
                <a:gd name="connsiteX27" fmla="*/ 527813 w 3848648"/>
                <a:gd name="connsiteY27" fmla="*/ 1298085 h 3237989"/>
                <a:gd name="connsiteX28" fmla="*/ 1925119 w 3848648"/>
                <a:gd name="connsiteY28" fmla="*/ 717039 h 3237989"/>
                <a:gd name="connsiteX29" fmla="*/ 1925843 w 3848648"/>
                <a:gd name="connsiteY29" fmla="*/ 0 h 3237989"/>
                <a:gd name="connsiteX30" fmla="*/ 3830423 w 3848648"/>
                <a:gd name="connsiteY30" fmla="*/ 790191 h 3237989"/>
                <a:gd name="connsiteX31" fmla="*/ 3830423 w 3848648"/>
                <a:gd name="connsiteY31" fmla="*/ 875288 h 3237989"/>
                <a:gd name="connsiteX32" fmla="*/ 3787897 w 3848648"/>
                <a:gd name="connsiteY32" fmla="*/ 893523 h 3237989"/>
                <a:gd name="connsiteX33" fmla="*/ 3745370 w 3848648"/>
                <a:gd name="connsiteY33" fmla="*/ 875288 h 3237989"/>
                <a:gd name="connsiteX34" fmla="*/ 103278 w 3848648"/>
                <a:gd name="connsiteY34" fmla="*/ 875288 h 3237989"/>
                <a:gd name="connsiteX35" fmla="*/ 18225 w 3848648"/>
                <a:gd name="connsiteY35" fmla="*/ 875288 h 3237989"/>
                <a:gd name="connsiteX36" fmla="*/ 18225 w 3848648"/>
                <a:gd name="connsiteY36" fmla="*/ 790191 h 3237989"/>
                <a:gd name="connsiteX37" fmla="*/ 1925843 w 3848648"/>
                <a:gd name="connsiteY37" fmla="*/ 0 h 32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48648" h="3237989">
                  <a:moveTo>
                    <a:pt x="1925912" y="2280727"/>
                  </a:moveTo>
                  <a:cubicBezTo>
                    <a:pt x="1694449" y="2280727"/>
                    <a:pt x="1506812" y="2467654"/>
                    <a:pt x="1506812" y="2698240"/>
                  </a:cubicBezTo>
                  <a:cubicBezTo>
                    <a:pt x="1506812" y="2928826"/>
                    <a:pt x="1694449" y="3115753"/>
                    <a:pt x="1925912" y="3115753"/>
                  </a:cubicBezTo>
                  <a:cubicBezTo>
                    <a:pt x="2157375" y="3115753"/>
                    <a:pt x="2345012" y="2928826"/>
                    <a:pt x="2345012" y="2698240"/>
                  </a:cubicBezTo>
                  <a:cubicBezTo>
                    <a:pt x="2345012" y="2467654"/>
                    <a:pt x="2157375" y="2280727"/>
                    <a:pt x="1925912" y="2280727"/>
                  </a:cubicBezTo>
                  <a:close/>
                  <a:moveTo>
                    <a:pt x="1925118" y="2158489"/>
                  </a:moveTo>
                  <a:cubicBezTo>
                    <a:pt x="2223652" y="2158489"/>
                    <a:pt x="2465662" y="2400143"/>
                    <a:pt x="2465662" y="2698239"/>
                  </a:cubicBezTo>
                  <a:cubicBezTo>
                    <a:pt x="2465662" y="2996335"/>
                    <a:pt x="2223652" y="3237989"/>
                    <a:pt x="1925118" y="3237989"/>
                  </a:cubicBezTo>
                  <a:cubicBezTo>
                    <a:pt x="1626584" y="3237989"/>
                    <a:pt x="1384574" y="2996335"/>
                    <a:pt x="1384574" y="2698239"/>
                  </a:cubicBezTo>
                  <a:cubicBezTo>
                    <a:pt x="1384574" y="2400143"/>
                    <a:pt x="1626584" y="2158489"/>
                    <a:pt x="1925118" y="2158489"/>
                  </a:cubicBezTo>
                  <a:close/>
                  <a:moveTo>
                    <a:pt x="1924773" y="1438131"/>
                  </a:moveTo>
                  <a:cubicBezTo>
                    <a:pt x="2247167" y="1438131"/>
                    <a:pt x="2569942" y="1560735"/>
                    <a:pt x="2816009" y="1805943"/>
                  </a:cubicBezTo>
                  <a:cubicBezTo>
                    <a:pt x="2840312" y="1830312"/>
                    <a:pt x="2840312" y="1869911"/>
                    <a:pt x="2816009" y="1894279"/>
                  </a:cubicBezTo>
                  <a:cubicBezTo>
                    <a:pt x="2791706" y="1915602"/>
                    <a:pt x="2752214" y="1915602"/>
                    <a:pt x="2727911" y="1894279"/>
                  </a:cubicBezTo>
                  <a:cubicBezTo>
                    <a:pt x="2287419" y="1449554"/>
                    <a:pt x="1564405" y="1449554"/>
                    <a:pt x="1120875" y="1894279"/>
                  </a:cubicBezTo>
                  <a:cubicBezTo>
                    <a:pt x="1108724" y="1903418"/>
                    <a:pt x="1093534" y="1909510"/>
                    <a:pt x="1078345" y="1909510"/>
                  </a:cubicBezTo>
                  <a:cubicBezTo>
                    <a:pt x="1063156" y="1909510"/>
                    <a:pt x="1047966" y="1903418"/>
                    <a:pt x="1035815" y="1894279"/>
                  </a:cubicBezTo>
                  <a:cubicBezTo>
                    <a:pt x="1011512" y="1869911"/>
                    <a:pt x="1011512" y="1830312"/>
                    <a:pt x="1035815" y="1805943"/>
                  </a:cubicBezTo>
                  <a:cubicBezTo>
                    <a:pt x="1280364" y="1560735"/>
                    <a:pt x="1602379" y="1438131"/>
                    <a:pt x="1924773" y="1438131"/>
                  </a:cubicBezTo>
                  <a:close/>
                  <a:moveTo>
                    <a:pt x="1925119" y="717039"/>
                  </a:moveTo>
                  <a:cubicBezTo>
                    <a:pt x="2453665" y="717039"/>
                    <a:pt x="2948797" y="923904"/>
                    <a:pt x="3322424" y="1298085"/>
                  </a:cubicBezTo>
                  <a:cubicBezTo>
                    <a:pt x="3346725" y="1322422"/>
                    <a:pt x="3346725" y="1358928"/>
                    <a:pt x="3322424" y="1383265"/>
                  </a:cubicBezTo>
                  <a:cubicBezTo>
                    <a:pt x="3298123" y="1407602"/>
                    <a:pt x="3261672" y="1407602"/>
                    <a:pt x="3237371" y="1383265"/>
                  </a:cubicBezTo>
                  <a:cubicBezTo>
                    <a:pt x="2885007" y="1033420"/>
                    <a:pt x="2420251" y="838724"/>
                    <a:pt x="1925119" y="838724"/>
                  </a:cubicBezTo>
                  <a:cubicBezTo>
                    <a:pt x="1429987" y="838724"/>
                    <a:pt x="962192" y="1033420"/>
                    <a:pt x="612866" y="1383265"/>
                  </a:cubicBezTo>
                  <a:cubicBezTo>
                    <a:pt x="600716" y="1395433"/>
                    <a:pt x="585528" y="1401518"/>
                    <a:pt x="570339" y="1401518"/>
                  </a:cubicBezTo>
                  <a:cubicBezTo>
                    <a:pt x="555151" y="1401518"/>
                    <a:pt x="536926" y="1395433"/>
                    <a:pt x="527813" y="1383265"/>
                  </a:cubicBezTo>
                  <a:cubicBezTo>
                    <a:pt x="503512" y="1358928"/>
                    <a:pt x="503512" y="1322422"/>
                    <a:pt x="527813" y="1298085"/>
                  </a:cubicBezTo>
                  <a:cubicBezTo>
                    <a:pt x="898402" y="923904"/>
                    <a:pt x="1396573" y="717039"/>
                    <a:pt x="1925119" y="717039"/>
                  </a:cubicBezTo>
                  <a:close/>
                  <a:moveTo>
                    <a:pt x="1925843" y="0"/>
                  </a:moveTo>
                  <a:cubicBezTo>
                    <a:pt x="2645756" y="0"/>
                    <a:pt x="3323143" y="279606"/>
                    <a:pt x="3830423" y="790191"/>
                  </a:cubicBezTo>
                  <a:cubicBezTo>
                    <a:pt x="3854724" y="814504"/>
                    <a:pt x="3854724" y="850975"/>
                    <a:pt x="3830423" y="875288"/>
                  </a:cubicBezTo>
                  <a:cubicBezTo>
                    <a:pt x="3818273" y="887445"/>
                    <a:pt x="3803085" y="893523"/>
                    <a:pt x="3787897" y="893523"/>
                  </a:cubicBezTo>
                  <a:cubicBezTo>
                    <a:pt x="3772709" y="893523"/>
                    <a:pt x="3757521" y="887445"/>
                    <a:pt x="3745370" y="875288"/>
                  </a:cubicBezTo>
                  <a:cubicBezTo>
                    <a:pt x="2742960" y="-127647"/>
                    <a:pt x="1108726" y="-130686"/>
                    <a:pt x="103278" y="875288"/>
                  </a:cubicBezTo>
                  <a:cubicBezTo>
                    <a:pt x="82014" y="899602"/>
                    <a:pt x="42525" y="899602"/>
                    <a:pt x="18225" y="875288"/>
                  </a:cubicBezTo>
                  <a:cubicBezTo>
                    <a:pt x="-6076" y="850975"/>
                    <a:pt x="-6076" y="811465"/>
                    <a:pt x="18225" y="790191"/>
                  </a:cubicBezTo>
                  <a:cubicBezTo>
                    <a:pt x="528543" y="279606"/>
                    <a:pt x="1205929" y="0"/>
                    <a:pt x="1925843" y="0"/>
                  </a:cubicBezTo>
                  <a:close/>
                </a:path>
              </a:pathLst>
            </a:custGeom>
            <a:grpFill/>
            <a:ln>
              <a:solidFill>
                <a:schemeClr val="accent1"/>
              </a:solidFill>
            </a:ln>
          </p:spPr>
          <p:txBody>
            <a:bodyPr vert="horz" wrap="square" lIns="91427" tIns="45713" rIns="91427" bIns="45713" numCol="1" anchor="t" anchorCtr="0" compatLnSpc="1">
              <a:prstTxWarp prst="textNoShape">
                <a:avLst/>
              </a:prstTxWarp>
              <a:noAutofit/>
            </a:bodyPr>
            <a:lstStyle/>
            <a:p>
              <a:pPr defTabSz="914224">
                <a:defRPr/>
              </a:pPr>
              <a:endParaRPr lang="en-US" sz="1800" kern="0" dirty="0">
                <a:solidFill>
                  <a:sysClr val="windowText" lastClr="000000"/>
                </a:solidFill>
              </a:endParaRPr>
            </a:p>
          </p:txBody>
        </p:sp>
        <p:grpSp>
          <p:nvGrpSpPr>
            <p:cNvPr id="391" name="Group 390"/>
            <p:cNvGrpSpPr/>
            <p:nvPr/>
          </p:nvGrpSpPr>
          <p:grpSpPr>
            <a:xfrm>
              <a:off x="3043964" y="4724257"/>
              <a:ext cx="357685" cy="357344"/>
              <a:chOff x="4432300" y="1766888"/>
              <a:chExt cx="3324225" cy="3321050"/>
            </a:xfrm>
            <a:grpFill/>
          </p:grpSpPr>
          <p:sp>
            <p:nvSpPr>
              <p:cNvPr id="392" name="Freeform 391"/>
              <p:cNvSpPr>
                <a:spLocks/>
              </p:cNvSpPr>
              <p:nvPr/>
            </p:nvSpPr>
            <p:spPr bwMode="auto">
              <a:xfrm>
                <a:off x="4432300" y="2167270"/>
                <a:ext cx="2257425" cy="2920668"/>
              </a:xfrm>
              <a:custGeom>
                <a:avLst/>
                <a:gdLst>
                  <a:gd name="connsiteX0" fmla="*/ 194437 w 2257425"/>
                  <a:gd name="connsiteY0" fmla="*/ 122771 h 2920668"/>
                  <a:gd name="connsiteX1" fmla="*/ 121523 w 2257425"/>
                  <a:gd name="connsiteY1" fmla="*/ 195680 h 2920668"/>
                  <a:gd name="connsiteX2" fmla="*/ 121523 w 2257425"/>
                  <a:gd name="connsiteY2" fmla="*/ 2726243 h 2920668"/>
                  <a:gd name="connsiteX3" fmla="*/ 194437 w 2257425"/>
                  <a:gd name="connsiteY3" fmla="*/ 2799152 h 2920668"/>
                  <a:gd name="connsiteX4" fmla="*/ 2059814 w 2257425"/>
                  <a:gd name="connsiteY4" fmla="*/ 2799152 h 2920668"/>
                  <a:gd name="connsiteX5" fmla="*/ 2132727 w 2257425"/>
                  <a:gd name="connsiteY5" fmla="*/ 2726243 h 2920668"/>
                  <a:gd name="connsiteX6" fmla="*/ 2132727 w 2257425"/>
                  <a:gd name="connsiteY6" fmla="*/ 1078413 h 2920668"/>
                  <a:gd name="connsiteX7" fmla="*/ 2132727 w 2257425"/>
                  <a:gd name="connsiteY7" fmla="*/ 1054761 h 2920668"/>
                  <a:gd name="connsiteX8" fmla="*/ 2129823 w 2257425"/>
                  <a:gd name="connsiteY8" fmla="*/ 1055355 h 2920668"/>
                  <a:gd name="connsiteX9" fmla="*/ 2126785 w 2257425"/>
                  <a:gd name="connsiteY9" fmla="*/ 1055355 h 2920668"/>
                  <a:gd name="connsiteX10" fmla="*/ 2123747 w 2257425"/>
                  <a:gd name="connsiteY10" fmla="*/ 1055355 h 2920668"/>
                  <a:gd name="connsiteX11" fmla="*/ 1327752 w 2257425"/>
                  <a:gd name="connsiteY11" fmla="*/ 1055355 h 2920668"/>
                  <a:gd name="connsiteX12" fmla="*/ 1200150 w 2257425"/>
                  <a:gd name="connsiteY12" fmla="*/ 927704 h 2920668"/>
                  <a:gd name="connsiteX13" fmla="*/ 1200150 w 2257425"/>
                  <a:gd name="connsiteY13" fmla="*/ 128364 h 2920668"/>
                  <a:gd name="connsiteX14" fmla="*/ 1200966 w 2257425"/>
                  <a:gd name="connsiteY14" fmla="*/ 122771 h 2920668"/>
                  <a:gd name="connsiteX15" fmla="*/ 1128166 w 2257425"/>
                  <a:gd name="connsiteY15" fmla="*/ 122771 h 2920668"/>
                  <a:gd name="connsiteX16" fmla="*/ 194437 w 2257425"/>
                  <a:gd name="connsiteY16" fmla="*/ 122771 h 2920668"/>
                  <a:gd name="connsiteX17" fmla="*/ 1331572 w 2257425"/>
                  <a:gd name="connsiteY17" fmla="*/ 121972 h 2920668"/>
                  <a:gd name="connsiteX18" fmla="*/ 1327638 w 2257425"/>
                  <a:gd name="connsiteY18" fmla="*/ 122771 h 2920668"/>
                  <a:gd name="connsiteX19" fmla="*/ 1324994 w 2257425"/>
                  <a:gd name="connsiteY19" fmla="*/ 122771 h 2920668"/>
                  <a:gd name="connsiteX20" fmla="*/ 1322388 w 2257425"/>
                  <a:gd name="connsiteY20" fmla="*/ 127982 h 2920668"/>
                  <a:gd name="connsiteX21" fmla="*/ 1322388 w 2257425"/>
                  <a:gd name="connsiteY21" fmla="*/ 927042 h 2920668"/>
                  <a:gd name="connsiteX22" fmla="*/ 1328466 w 2257425"/>
                  <a:gd name="connsiteY22" fmla="*/ 933118 h 2920668"/>
                  <a:gd name="connsiteX23" fmla="*/ 2130699 w 2257425"/>
                  <a:gd name="connsiteY23" fmla="*/ 933118 h 2920668"/>
                  <a:gd name="connsiteX24" fmla="*/ 2132727 w 2257425"/>
                  <a:gd name="connsiteY24" fmla="*/ 931091 h 2920668"/>
                  <a:gd name="connsiteX25" fmla="*/ 2132727 w 2257425"/>
                  <a:gd name="connsiteY25" fmla="*/ 927812 h 2920668"/>
                  <a:gd name="connsiteX26" fmla="*/ 2134009 w 2257425"/>
                  <a:gd name="connsiteY26" fmla="*/ 921508 h 2920668"/>
                  <a:gd name="connsiteX27" fmla="*/ 2133737 w 2257425"/>
                  <a:gd name="connsiteY27" fmla="*/ 920965 h 2920668"/>
                  <a:gd name="connsiteX28" fmla="*/ 2127660 w 2257425"/>
                  <a:gd name="connsiteY28" fmla="*/ 917927 h 2920668"/>
                  <a:gd name="connsiteX29" fmla="*/ 1333060 w 2257425"/>
                  <a:gd name="connsiteY29" fmla="*/ 123460 h 2920668"/>
                  <a:gd name="connsiteX30" fmla="*/ 1315932 w 2257425"/>
                  <a:gd name="connsiteY30" fmla="*/ 0 h 2920668"/>
                  <a:gd name="connsiteX31" fmla="*/ 1325803 w 2257425"/>
                  <a:gd name="connsiteY31" fmla="*/ 1255 h 2920668"/>
                  <a:gd name="connsiteX32" fmla="*/ 1327638 w 2257425"/>
                  <a:gd name="connsiteY32" fmla="*/ 1255 h 2920668"/>
                  <a:gd name="connsiteX33" fmla="*/ 1330705 w 2257425"/>
                  <a:gd name="connsiteY33" fmla="*/ 1878 h 2920668"/>
                  <a:gd name="connsiteX34" fmla="*/ 1370138 w 2257425"/>
                  <a:gd name="connsiteY34" fmla="*/ 6892 h 2920668"/>
                  <a:gd name="connsiteX35" fmla="*/ 1418897 w 2257425"/>
                  <a:gd name="connsiteY35" fmla="*/ 37184 h 2920668"/>
                  <a:gd name="connsiteX36" fmla="*/ 2205777 w 2257425"/>
                  <a:gd name="connsiteY36" fmla="*/ 827406 h 2920668"/>
                  <a:gd name="connsiteX37" fmla="*/ 2257425 w 2257425"/>
                  <a:gd name="connsiteY37" fmla="*/ 927704 h 2920668"/>
                  <a:gd name="connsiteX38" fmla="*/ 2254250 w 2257425"/>
                  <a:gd name="connsiteY38" fmla="*/ 943227 h 2920668"/>
                  <a:gd name="connsiteX39" fmla="*/ 2254250 w 2257425"/>
                  <a:gd name="connsiteY39" fmla="*/ 1091201 h 2920668"/>
                  <a:gd name="connsiteX40" fmla="*/ 2254250 w 2257425"/>
                  <a:gd name="connsiteY40" fmla="*/ 2726243 h 2920668"/>
                  <a:gd name="connsiteX41" fmla="*/ 2059814 w 2257425"/>
                  <a:gd name="connsiteY41" fmla="*/ 2920668 h 2920668"/>
                  <a:gd name="connsiteX42" fmla="*/ 194437 w 2257425"/>
                  <a:gd name="connsiteY42" fmla="*/ 2920668 h 2920668"/>
                  <a:gd name="connsiteX43" fmla="*/ 0 w 2257425"/>
                  <a:gd name="connsiteY43" fmla="*/ 2726243 h 2920668"/>
                  <a:gd name="connsiteX44" fmla="*/ 0 w 2257425"/>
                  <a:gd name="connsiteY44" fmla="*/ 195680 h 2920668"/>
                  <a:gd name="connsiteX45" fmla="*/ 194437 w 2257425"/>
                  <a:gd name="connsiteY45" fmla="*/ 1255 h 2920668"/>
                  <a:gd name="connsiteX46" fmla="*/ 1309932 w 2257425"/>
                  <a:gd name="connsiteY46" fmla="*/ 1255 h 2920668"/>
                  <a:gd name="connsiteX47" fmla="*/ 1311235 w 2257425"/>
                  <a:gd name="connsiteY47" fmla="*/ 1255 h 292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57425" h="2920668">
                    <a:moveTo>
                      <a:pt x="194437" y="122771"/>
                    </a:moveTo>
                    <a:cubicBezTo>
                      <a:pt x="154942" y="122771"/>
                      <a:pt x="121523" y="153150"/>
                      <a:pt x="121523" y="195680"/>
                    </a:cubicBezTo>
                    <a:cubicBezTo>
                      <a:pt x="121523" y="2726243"/>
                      <a:pt x="121523" y="2726243"/>
                      <a:pt x="121523" y="2726243"/>
                    </a:cubicBezTo>
                    <a:cubicBezTo>
                      <a:pt x="121523" y="2768774"/>
                      <a:pt x="154942" y="2799152"/>
                      <a:pt x="194437" y="2799152"/>
                    </a:cubicBezTo>
                    <a:cubicBezTo>
                      <a:pt x="2059814" y="2799152"/>
                      <a:pt x="2059814" y="2799152"/>
                      <a:pt x="2059814" y="2799152"/>
                    </a:cubicBezTo>
                    <a:cubicBezTo>
                      <a:pt x="2099308" y="2799152"/>
                      <a:pt x="2132727" y="2768774"/>
                      <a:pt x="2132727" y="2726243"/>
                    </a:cubicBezTo>
                    <a:cubicBezTo>
                      <a:pt x="2132727" y="1714626"/>
                      <a:pt x="2132727" y="1272043"/>
                      <a:pt x="2132727" y="1078413"/>
                    </a:cubicBezTo>
                    <a:lnTo>
                      <a:pt x="2132727" y="1054761"/>
                    </a:lnTo>
                    <a:lnTo>
                      <a:pt x="2129823" y="1055355"/>
                    </a:lnTo>
                    <a:lnTo>
                      <a:pt x="2126785" y="1055355"/>
                    </a:lnTo>
                    <a:cubicBezTo>
                      <a:pt x="2123747" y="1055355"/>
                      <a:pt x="2123747" y="1055355"/>
                      <a:pt x="2123747" y="1055355"/>
                    </a:cubicBezTo>
                    <a:cubicBezTo>
                      <a:pt x="1327752" y="1055355"/>
                      <a:pt x="1327752" y="1055355"/>
                      <a:pt x="1327752" y="1055355"/>
                    </a:cubicBezTo>
                    <a:cubicBezTo>
                      <a:pt x="1257875" y="1055355"/>
                      <a:pt x="1200150" y="997608"/>
                      <a:pt x="1200150" y="927704"/>
                    </a:cubicBezTo>
                    <a:cubicBezTo>
                      <a:pt x="1200150" y="128364"/>
                      <a:pt x="1200150" y="128364"/>
                      <a:pt x="1200150" y="128364"/>
                    </a:cubicBezTo>
                    <a:lnTo>
                      <a:pt x="1200966" y="122771"/>
                    </a:lnTo>
                    <a:lnTo>
                      <a:pt x="1128166" y="122771"/>
                    </a:lnTo>
                    <a:cubicBezTo>
                      <a:pt x="194437" y="122771"/>
                      <a:pt x="194437" y="122771"/>
                      <a:pt x="194437" y="122771"/>
                    </a:cubicBezTo>
                    <a:close/>
                    <a:moveTo>
                      <a:pt x="1331572" y="121972"/>
                    </a:moveTo>
                    <a:lnTo>
                      <a:pt x="1327638" y="122771"/>
                    </a:lnTo>
                    <a:lnTo>
                      <a:pt x="1324994" y="122771"/>
                    </a:lnTo>
                    <a:lnTo>
                      <a:pt x="1322388" y="127982"/>
                    </a:lnTo>
                    <a:cubicBezTo>
                      <a:pt x="1322388" y="927042"/>
                      <a:pt x="1322388" y="927042"/>
                      <a:pt x="1322388" y="927042"/>
                    </a:cubicBezTo>
                    <a:cubicBezTo>
                      <a:pt x="1322388" y="930080"/>
                      <a:pt x="1325427" y="933118"/>
                      <a:pt x="1328466" y="933118"/>
                    </a:cubicBezTo>
                    <a:cubicBezTo>
                      <a:pt x="2130699" y="933118"/>
                      <a:pt x="2130699" y="933118"/>
                      <a:pt x="2130699" y="933118"/>
                    </a:cubicBezTo>
                    <a:lnTo>
                      <a:pt x="2132727" y="931091"/>
                    </a:lnTo>
                    <a:lnTo>
                      <a:pt x="2132727" y="927812"/>
                    </a:lnTo>
                    <a:lnTo>
                      <a:pt x="2134009" y="921508"/>
                    </a:lnTo>
                    <a:lnTo>
                      <a:pt x="2133737" y="920965"/>
                    </a:lnTo>
                    <a:cubicBezTo>
                      <a:pt x="2127660" y="917927"/>
                      <a:pt x="2127660" y="917927"/>
                      <a:pt x="2127660" y="917927"/>
                    </a:cubicBezTo>
                    <a:cubicBezTo>
                      <a:pt x="1431025" y="221408"/>
                      <a:pt x="1343945" y="134343"/>
                      <a:pt x="1333060" y="123460"/>
                    </a:cubicBezTo>
                    <a:close/>
                    <a:moveTo>
                      <a:pt x="1315932" y="0"/>
                    </a:moveTo>
                    <a:lnTo>
                      <a:pt x="1325803" y="1255"/>
                    </a:lnTo>
                    <a:lnTo>
                      <a:pt x="1327638" y="1255"/>
                    </a:lnTo>
                    <a:lnTo>
                      <a:pt x="1330705" y="1878"/>
                    </a:lnTo>
                    <a:lnTo>
                      <a:pt x="1370138" y="6892"/>
                    </a:lnTo>
                    <a:cubicBezTo>
                      <a:pt x="1387566" y="13249"/>
                      <a:pt x="1404086" y="23507"/>
                      <a:pt x="1418897" y="37184"/>
                    </a:cubicBezTo>
                    <a:cubicBezTo>
                      <a:pt x="2205777" y="827406"/>
                      <a:pt x="2205777" y="827406"/>
                      <a:pt x="2205777" y="827406"/>
                    </a:cubicBezTo>
                    <a:cubicBezTo>
                      <a:pt x="2239196" y="851721"/>
                      <a:pt x="2257425" y="888193"/>
                      <a:pt x="2257425" y="927704"/>
                    </a:cubicBezTo>
                    <a:lnTo>
                      <a:pt x="2254250" y="943227"/>
                    </a:lnTo>
                    <a:lnTo>
                      <a:pt x="2254250" y="1091201"/>
                    </a:lnTo>
                    <a:cubicBezTo>
                      <a:pt x="2254250" y="2726243"/>
                      <a:pt x="2254250" y="2726243"/>
                      <a:pt x="2254250" y="2726243"/>
                    </a:cubicBezTo>
                    <a:cubicBezTo>
                      <a:pt x="2254250" y="2835607"/>
                      <a:pt x="2166146" y="2920668"/>
                      <a:pt x="2059814" y="2920668"/>
                    </a:cubicBezTo>
                    <a:cubicBezTo>
                      <a:pt x="194437" y="2920668"/>
                      <a:pt x="194437" y="2920668"/>
                      <a:pt x="194437" y="2920668"/>
                    </a:cubicBezTo>
                    <a:cubicBezTo>
                      <a:pt x="88104" y="2920668"/>
                      <a:pt x="0" y="2835607"/>
                      <a:pt x="0" y="2726243"/>
                    </a:cubicBezTo>
                    <a:cubicBezTo>
                      <a:pt x="0" y="195680"/>
                      <a:pt x="0" y="195680"/>
                      <a:pt x="0" y="195680"/>
                    </a:cubicBezTo>
                    <a:cubicBezTo>
                      <a:pt x="0" y="86316"/>
                      <a:pt x="88104" y="1255"/>
                      <a:pt x="194437" y="1255"/>
                    </a:cubicBezTo>
                    <a:cubicBezTo>
                      <a:pt x="1044338" y="1255"/>
                      <a:pt x="1256813" y="1255"/>
                      <a:pt x="1309932" y="1255"/>
                    </a:cubicBezTo>
                    <a:lnTo>
                      <a:pt x="1311235" y="125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noAutofit/>
              </a:bodyPr>
              <a:lstStyle/>
              <a:p>
                <a:pPr defTabSz="914224">
                  <a:defRPr/>
                </a:pPr>
                <a:endParaRPr lang="en-US" sz="1800" kern="0">
                  <a:solidFill>
                    <a:sysClr val="windowText" lastClr="000000"/>
                  </a:solidFill>
                </a:endParaRPr>
              </a:p>
            </p:txBody>
          </p:sp>
          <p:sp>
            <p:nvSpPr>
              <p:cNvPr id="393" name="Freeform 392"/>
              <p:cNvSpPr>
                <a:spLocks/>
              </p:cNvSpPr>
              <p:nvPr/>
            </p:nvSpPr>
            <p:spPr bwMode="auto">
              <a:xfrm>
                <a:off x="5499100" y="1766888"/>
                <a:ext cx="2257425" cy="2922588"/>
              </a:xfrm>
              <a:custGeom>
                <a:avLst/>
                <a:gdLst>
                  <a:gd name="connsiteX0" fmla="*/ 1323839 w 2257425"/>
                  <a:gd name="connsiteY0" fmla="*/ 122238 h 2922588"/>
                  <a:gd name="connsiteX1" fmla="*/ 1320800 w 2257425"/>
                  <a:gd name="connsiteY1" fmla="*/ 128315 h 2922588"/>
                  <a:gd name="connsiteX2" fmla="*/ 1320800 w 2257425"/>
                  <a:gd name="connsiteY2" fmla="*/ 927375 h 2922588"/>
                  <a:gd name="connsiteX3" fmla="*/ 1326878 w 2257425"/>
                  <a:gd name="connsiteY3" fmla="*/ 933451 h 2922588"/>
                  <a:gd name="connsiteX4" fmla="*/ 2129111 w 2257425"/>
                  <a:gd name="connsiteY4" fmla="*/ 933451 h 2922588"/>
                  <a:gd name="connsiteX5" fmla="*/ 2132699 w 2257425"/>
                  <a:gd name="connsiteY5" fmla="*/ 929864 h 2922588"/>
                  <a:gd name="connsiteX6" fmla="*/ 2132699 w 2257425"/>
                  <a:gd name="connsiteY6" fmla="*/ 927508 h 2922588"/>
                  <a:gd name="connsiteX7" fmla="*/ 2133142 w 2257425"/>
                  <a:gd name="connsiteY7" fmla="*/ 925329 h 2922588"/>
                  <a:gd name="connsiteX8" fmla="*/ 2132149 w 2257425"/>
                  <a:gd name="connsiteY8" fmla="*/ 924336 h 2922588"/>
                  <a:gd name="connsiteX9" fmla="*/ 2126072 w 2257425"/>
                  <a:gd name="connsiteY9" fmla="*/ 921298 h 2922588"/>
                  <a:gd name="connsiteX10" fmla="*/ 1329917 w 2257425"/>
                  <a:gd name="connsiteY10" fmla="*/ 125276 h 2922588"/>
                  <a:gd name="connsiteX11" fmla="*/ 1326878 w 2257425"/>
                  <a:gd name="connsiteY11" fmla="*/ 122238 h 2922588"/>
                  <a:gd name="connsiteX12" fmla="*/ 1323839 w 2257425"/>
                  <a:gd name="connsiteY12" fmla="*/ 122238 h 2922588"/>
                  <a:gd name="connsiteX13" fmla="*/ 194307 w 2257425"/>
                  <a:gd name="connsiteY13" fmla="*/ 0 h 2922588"/>
                  <a:gd name="connsiteX14" fmla="*/ 1326754 w 2257425"/>
                  <a:gd name="connsiteY14" fmla="*/ 0 h 2922588"/>
                  <a:gd name="connsiteX15" fmla="*/ 1342448 w 2257425"/>
                  <a:gd name="connsiteY15" fmla="*/ 3196 h 2922588"/>
                  <a:gd name="connsiteX16" fmla="*/ 1371473 w 2257425"/>
                  <a:gd name="connsiteY16" fmla="*/ 6572 h 2922588"/>
                  <a:gd name="connsiteX17" fmla="*/ 1418897 w 2257425"/>
                  <a:gd name="connsiteY17" fmla="*/ 36059 h 2922588"/>
                  <a:gd name="connsiteX18" fmla="*/ 2208815 w 2257425"/>
                  <a:gd name="connsiteY18" fmla="*/ 826181 h 2922588"/>
                  <a:gd name="connsiteX19" fmla="*/ 2257425 w 2257425"/>
                  <a:gd name="connsiteY19" fmla="*/ 926465 h 2922588"/>
                  <a:gd name="connsiteX20" fmla="*/ 2254250 w 2257425"/>
                  <a:gd name="connsiteY20" fmla="*/ 942060 h 2922588"/>
                  <a:gd name="connsiteX21" fmla="*/ 2254250 w 2257425"/>
                  <a:gd name="connsiteY21" fmla="*/ 1091106 h 2922588"/>
                  <a:gd name="connsiteX22" fmla="*/ 2254250 w 2257425"/>
                  <a:gd name="connsiteY22" fmla="*/ 2728242 h 2922588"/>
                  <a:gd name="connsiteX23" fmla="*/ 2059768 w 2257425"/>
                  <a:gd name="connsiteY23" fmla="*/ 2922588 h 2922588"/>
                  <a:gd name="connsiteX24" fmla="*/ 1394276 w 2257425"/>
                  <a:gd name="connsiteY24" fmla="*/ 2922588 h 2922588"/>
                  <a:gd name="connsiteX25" fmla="*/ 1333500 w 2257425"/>
                  <a:gd name="connsiteY25" fmla="*/ 2861855 h 2922588"/>
                  <a:gd name="connsiteX26" fmla="*/ 1394276 w 2257425"/>
                  <a:gd name="connsiteY26" fmla="*/ 2801122 h 2922588"/>
                  <a:gd name="connsiteX27" fmla="*/ 2059768 w 2257425"/>
                  <a:gd name="connsiteY27" fmla="*/ 2801122 h 2922588"/>
                  <a:gd name="connsiteX28" fmla="*/ 2132699 w 2257425"/>
                  <a:gd name="connsiteY28" fmla="*/ 2728242 h 2922588"/>
                  <a:gd name="connsiteX29" fmla="*/ 2132699 w 2257425"/>
                  <a:gd name="connsiteY29" fmla="*/ 1078302 h 2922588"/>
                  <a:gd name="connsiteX30" fmla="*/ 2132699 w 2257425"/>
                  <a:gd name="connsiteY30" fmla="*/ 1054100 h 2922588"/>
                  <a:gd name="connsiteX31" fmla="*/ 2129823 w 2257425"/>
                  <a:gd name="connsiteY31" fmla="*/ 1054100 h 2922588"/>
                  <a:gd name="connsiteX32" fmla="*/ 2126785 w 2257425"/>
                  <a:gd name="connsiteY32" fmla="*/ 1054100 h 2922588"/>
                  <a:gd name="connsiteX33" fmla="*/ 1327752 w 2257425"/>
                  <a:gd name="connsiteY33" fmla="*/ 1054100 h 2922588"/>
                  <a:gd name="connsiteX34" fmla="*/ 1200150 w 2257425"/>
                  <a:gd name="connsiteY34" fmla="*/ 926465 h 2922588"/>
                  <a:gd name="connsiteX35" fmla="*/ 1200150 w 2257425"/>
                  <a:gd name="connsiteY35" fmla="*/ 127227 h 2922588"/>
                  <a:gd name="connsiteX36" fmla="*/ 1201811 w 2257425"/>
                  <a:gd name="connsiteY36" fmla="*/ 121709 h 2922588"/>
                  <a:gd name="connsiteX37" fmla="*/ 1127415 w 2257425"/>
                  <a:gd name="connsiteY37" fmla="*/ 121709 h 2922588"/>
                  <a:gd name="connsiteX38" fmla="*/ 194307 w 2257425"/>
                  <a:gd name="connsiteY38" fmla="*/ 121709 h 2922588"/>
                  <a:gd name="connsiteX39" fmla="*/ 121442 w 2257425"/>
                  <a:gd name="connsiteY39" fmla="*/ 161264 h 2922588"/>
                  <a:gd name="connsiteX40" fmla="*/ 121442 w 2257425"/>
                  <a:gd name="connsiteY40" fmla="*/ 194734 h 2922588"/>
                  <a:gd name="connsiteX41" fmla="*/ 60721 w 2257425"/>
                  <a:gd name="connsiteY41" fmla="*/ 255588 h 2922588"/>
                  <a:gd name="connsiteX42" fmla="*/ 0 w 2257425"/>
                  <a:gd name="connsiteY42" fmla="*/ 194734 h 2922588"/>
                  <a:gd name="connsiteX43" fmla="*/ 0 w 2257425"/>
                  <a:gd name="connsiteY43" fmla="*/ 161264 h 2922588"/>
                  <a:gd name="connsiteX44" fmla="*/ 194307 w 2257425"/>
                  <a:gd name="connsiteY44" fmla="*/ 0 h 292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257425" h="2922588">
                    <a:moveTo>
                      <a:pt x="1323839" y="122238"/>
                    </a:moveTo>
                    <a:cubicBezTo>
                      <a:pt x="1320800" y="122238"/>
                      <a:pt x="1320800" y="125276"/>
                      <a:pt x="1320800" y="128315"/>
                    </a:cubicBezTo>
                    <a:cubicBezTo>
                      <a:pt x="1320800" y="927375"/>
                      <a:pt x="1320800" y="927375"/>
                      <a:pt x="1320800" y="927375"/>
                    </a:cubicBezTo>
                    <a:cubicBezTo>
                      <a:pt x="1320800" y="930413"/>
                      <a:pt x="1323839" y="933451"/>
                      <a:pt x="1326878" y="933451"/>
                    </a:cubicBezTo>
                    <a:cubicBezTo>
                      <a:pt x="2129111" y="933451"/>
                      <a:pt x="2129111" y="933451"/>
                      <a:pt x="2129111" y="933451"/>
                    </a:cubicBezTo>
                    <a:lnTo>
                      <a:pt x="2132699" y="929864"/>
                    </a:lnTo>
                    <a:lnTo>
                      <a:pt x="2132699" y="927508"/>
                    </a:lnTo>
                    <a:lnTo>
                      <a:pt x="2133142" y="925329"/>
                    </a:lnTo>
                    <a:lnTo>
                      <a:pt x="2132149" y="924336"/>
                    </a:lnTo>
                    <a:cubicBezTo>
                      <a:pt x="2126072" y="921298"/>
                      <a:pt x="2126072" y="921298"/>
                      <a:pt x="2126072" y="921298"/>
                    </a:cubicBezTo>
                    <a:cubicBezTo>
                      <a:pt x="1329917" y="125276"/>
                      <a:pt x="1329917" y="125276"/>
                      <a:pt x="1329917" y="125276"/>
                    </a:cubicBezTo>
                    <a:cubicBezTo>
                      <a:pt x="1329917" y="122238"/>
                      <a:pt x="1326878" y="122238"/>
                      <a:pt x="1326878" y="122238"/>
                    </a:cubicBezTo>
                    <a:cubicBezTo>
                      <a:pt x="1326878" y="122238"/>
                      <a:pt x="1323839" y="122238"/>
                      <a:pt x="1323839" y="122238"/>
                    </a:cubicBezTo>
                    <a:close/>
                    <a:moveTo>
                      <a:pt x="194307" y="0"/>
                    </a:moveTo>
                    <a:cubicBezTo>
                      <a:pt x="1326754" y="0"/>
                      <a:pt x="1326754" y="0"/>
                      <a:pt x="1326754" y="0"/>
                    </a:cubicBezTo>
                    <a:lnTo>
                      <a:pt x="1342448" y="3196"/>
                    </a:lnTo>
                    <a:lnTo>
                      <a:pt x="1371473" y="6572"/>
                    </a:lnTo>
                    <a:cubicBezTo>
                      <a:pt x="1388990" y="12555"/>
                      <a:pt x="1405226" y="22384"/>
                      <a:pt x="1418897" y="36059"/>
                    </a:cubicBezTo>
                    <a:cubicBezTo>
                      <a:pt x="2208815" y="826181"/>
                      <a:pt x="2208815" y="826181"/>
                      <a:pt x="2208815" y="826181"/>
                    </a:cubicBezTo>
                    <a:cubicBezTo>
                      <a:pt x="2239196" y="850492"/>
                      <a:pt x="2257425" y="886959"/>
                      <a:pt x="2257425" y="926465"/>
                    </a:cubicBezTo>
                    <a:lnTo>
                      <a:pt x="2254250" y="942060"/>
                    </a:lnTo>
                    <a:lnTo>
                      <a:pt x="2254250" y="1091106"/>
                    </a:lnTo>
                    <a:cubicBezTo>
                      <a:pt x="2254250" y="2728242"/>
                      <a:pt x="2254250" y="2728242"/>
                      <a:pt x="2254250" y="2728242"/>
                    </a:cubicBezTo>
                    <a:cubicBezTo>
                      <a:pt x="2254250" y="2834525"/>
                      <a:pt x="2169164" y="2922588"/>
                      <a:pt x="2059768" y="2922588"/>
                    </a:cubicBezTo>
                    <a:cubicBezTo>
                      <a:pt x="1394276" y="2922588"/>
                      <a:pt x="1394276" y="2922588"/>
                      <a:pt x="1394276" y="2922588"/>
                    </a:cubicBezTo>
                    <a:cubicBezTo>
                      <a:pt x="1360849" y="2922588"/>
                      <a:pt x="1333500" y="2895258"/>
                      <a:pt x="1333500" y="2861855"/>
                    </a:cubicBezTo>
                    <a:cubicBezTo>
                      <a:pt x="1333500" y="2828452"/>
                      <a:pt x="1360849" y="2801122"/>
                      <a:pt x="1394276" y="2801122"/>
                    </a:cubicBezTo>
                    <a:cubicBezTo>
                      <a:pt x="2059768" y="2801122"/>
                      <a:pt x="2059768" y="2801122"/>
                      <a:pt x="2059768" y="2801122"/>
                    </a:cubicBezTo>
                    <a:cubicBezTo>
                      <a:pt x="2102311" y="2801122"/>
                      <a:pt x="2132699" y="2767719"/>
                      <a:pt x="2132699" y="2728242"/>
                    </a:cubicBezTo>
                    <a:cubicBezTo>
                      <a:pt x="2132699" y="1715329"/>
                      <a:pt x="2132699" y="1272180"/>
                      <a:pt x="2132699" y="1078302"/>
                    </a:cubicBezTo>
                    <a:lnTo>
                      <a:pt x="2132699" y="1054100"/>
                    </a:lnTo>
                    <a:lnTo>
                      <a:pt x="2129823" y="1054100"/>
                    </a:lnTo>
                    <a:cubicBezTo>
                      <a:pt x="2126785" y="1054100"/>
                      <a:pt x="2126785" y="1054100"/>
                      <a:pt x="2126785" y="1054100"/>
                    </a:cubicBezTo>
                    <a:cubicBezTo>
                      <a:pt x="1327752" y="1054100"/>
                      <a:pt x="1327752" y="1054100"/>
                      <a:pt x="1327752" y="1054100"/>
                    </a:cubicBezTo>
                    <a:cubicBezTo>
                      <a:pt x="1257875" y="1054100"/>
                      <a:pt x="1200150" y="996361"/>
                      <a:pt x="1200150" y="926465"/>
                    </a:cubicBezTo>
                    <a:cubicBezTo>
                      <a:pt x="1200150" y="127227"/>
                      <a:pt x="1200150" y="127227"/>
                      <a:pt x="1200150" y="127227"/>
                    </a:cubicBezTo>
                    <a:lnTo>
                      <a:pt x="1201811" y="121709"/>
                    </a:lnTo>
                    <a:lnTo>
                      <a:pt x="1127415" y="121709"/>
                    </a:lnTo>
                    <a:cubicBezTo>
                      <a:pt x="194307" y="121709"/>
                      <a:pt x="194307" y="121709"/>
                      <a:pt x="194307" y="121709"/>
                    </a:cubicBezTo>
                    <a:cubicBezTo>
                      <a:pt x="154839" y="121709"/>
                      <a:pt x="121442" y="139965"/>
                      <a:pt x="121442" y="161264"/>
                    </a:cubicBezTo>
                    <a:cubicBezTo>
                      <a:pt x="121442" y="194734"/>
                      <a:pt x="121442" y="194734"/>
                      <a:pt x="121442" y="194734"/>
                    </a:cubicBezTo>
                    <a:cubicBezTo>
                      <a:pt x="121442" y="228204"/>
                      <a:pt x="94118" y="255588"/>
                      <a:pt x="60721" y="255588"/>
                    </a:cubicBezTo>
                    <a:cubicBezTo>
                      <a:pt x="27325" y="255588"/>
                      <a:pt x="0" y="228204"/>
                      <a:pt x="0" y="194734"/>
                    </a:cubicBezTo>
                    <a:cubicBezTo>
                      <a:pt x="0" y="161264"/>
                      <a:pt x="0" y="161264"/>
                      <a:pt x="0" y="161264"/>
                    </a:cubicBezTo>
                    <a:cubicBezTo>
                      <a:pt x="0" y="69982"/>
                      <a:pt x="81974" y="0"/>
                      <a:pt x="19430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noAutofit/>
              </a:bodyPr>
              <a:lstStyle/>
              <a:p>
                <a:pPr defTabSz="914224">
                  <a:defRPr/>
                </a:pPr>
                <a:endParaRPr lang="en-US" sz="1800" kern="0">
                  <a:solidFill>
                    <a:sysClr val="windowText" lastClr="000000"/>
                  </a:solidFill>
                </a:endParaRPr>
              </a:p>
            </p:txBody>
          </p:sp>
        </p:grpSp>
        <p:grpSp>
          <p:nvGrpSpPr>
            <p:cNvPr id="394" name="Group 393"/>
            <p:cNvGrpSpPr/>
            <p:nvPr/>
          </p:nvGrpSpPr>
          <p:grpSpPr>
            <a:xfrm>
              <a:off x="7075105" y="4038206"/>
              <a:ext cx="606426" cy="569913"/>
              <a:chOff x="7116768" y="3441704"/>
              <a:chExt cx="606426" cy="569913"/>
            </a:xfrm>
            <a:grpFill/>
          </p:grpSpPr>
          <p:sp>
            <p:nvSpPr>
              <p:cNvPr id="395" name="Freeform 394"/>
              <p:cNvSpPr>
                <a:spLocks/>
              </p:cNvSpPr>
              <p:nvPr/>
            </p:nvSpPr>
            <p:spPr bwMode="auto">
              <a:xfrm>
                <a:off x="7335843" y="3906842"/>
                <a:ext cx="169863" cy="63500"/>
              </a:xfrm>
              <a:custGeom>
                <a:avLst/>
                <a:gdLst>
                  <a:gd name="connsiteX0" fmla="*/ 23813 w 169863"/>
                  <a:gd name="connsiteY0" fmla="*/ 25400 h 63500"/>
                  <a:gd name="connsiteX1" fmla="*/ 23813 w 169863"/>
                  <a:gd name="connsiteY1" fmla="*/ 27922 h 63500"/>
                  <a:gd name="connsiteX2" fmla="*/ 25535 w 169863"/>
                  <a:gd name="connsiteY2" fmla="*/ 39688 h 63500"/>
                  <a:gd name="connsiteX3" fmla="*/ 144330 w 169863"/>
                  <a:gd name="connsiteY3" fmla="*/ 39688 h 63500"/>
                  <a:gd name="connsiteX4" fmla="*/ 146051 w 169863"/>
                  <a:gd name="connsiteY4" fmla="*/ 27922 h 63500"/>
                  <a:gd name="connsiteX5" fmla="*/ 146051 w 169863"/>
                  <a:gd name="connsiteY5" fmla="*/ 25400 h 63500"/>
                  <a:gd name="connsiteX6" fmla="*/ 23813 w 169863"/>
                  <a:gd name="connsiteY6" fmla="*/ 25400 h 63500"/>
                  <a:gd name="connsiteX7" fmla="*/ 12011 w 169863"/>
                  <a:gd name="connsiteY7" fmla="*/ 0 h 63500"/>
                  <a:gd name="connsiteX8" fmla="*/ 157853 w 169863"/>
                  <a:gd name="connsiteY8" fmla="*/ 0 h 63500"/>
                  <a:gd name="connsiteX9" fmla="*/ 169863 w 169863"/>
                  <a:gd name="connsiteY9" fmla="*/ 12178 h 63500"/>
                  <a:gd name="connsiteX10" fmla="*/ 169863 w 169863"/>
                  <a:gd name="connsiteY10" fmla="*/ 26966 h 63500"/>
                  <a:gd name="connsiteX11" fmla="*/ 150990 w 169863"/>
                  <a:gd name="connsiteY11" fmla="*/ 63500 h 63500"/>
                  <a:gd name="connsiteX12" fmla="*/ 18874 w 169863"/>
                  <a:gd name="connsiteY12" fmla="*/ 63500 h 63500"/>
                  <a:gd name="connsiteX13" fmla="*/ 0 w 169863"/>
                  <a:gd name="connsiteY13" fmla="*/ 26966 h 63500"/>
                  <a:gd name="connsiteX14" fmla="*/ 0 w 169863"/>
                  <a:gd name="connsiteY14" fmla="*/ 12178 h 63500"/>
                  <a:gd name="connsiteX15" fmla="*/ 12011 w 169863"/>
                  <a:gd name="connsiteY15" fmla="*/ 0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863" h="63500">
                    <a:moveTo>
                      <a:pt x="23813" y="25400"/>
                    </a:moveTo>
                    <a:cubicBezTo>
                      <a:pt x="23813" y="27922"/>
                      <a:pt x="23813" y="27922"/>
                      <a:pt x="23813" y="27922"/>
                    </a:cubicBezTo>
                    <a:cubicBezTo>
                      <a:pt x="23813" y="32964"/>
                      <a:pt x="24674" y="37167"/>
                      <a:pt x="25535" y="39688"/>
                    </a:cubicBezTo>
                    <a:cubicBezTo>
                      <a:pt x="144330" y="39688"/>
                      <a:pt x="144330" y="39688"/>
                      <a:pt x="144330" y="39688"/>
                    </a:cubicBezTo>
                    <a:cubicBezTo>
                      <a:pt x="145190" y="37167"/>
                      <a:pt x="146051" y="32964"/>
                      <a:pt x="146051" y="27922"/>
                    </a:cubicBezTo>
                    <a:cubicBezTo>
                      <a:pt x="146051" y="25400"/>
                      <a:pt x="146051" y="25400"/>
                      <a:pt x="146051" y="25400"/>
                    </a:cubicBezTo>
                    <a:cubicBezTo>
                      <a:pt x="23813" y="25400"/>
                      <a:pt x="23813" y="25400"/>
                      <a:pt x="23813" y="25400"/>
                    </a:cubicBezTo>
                    <a:close/>
                    <a:moveTo>
                      <a:pt x="12011" y="0"/>
                    </a:moveTo>
                    <a:cubicBezTo>
                      <a:pt x="157853" y="0"/>
                      <a:pt x="157853" y="0"/>
                      <a:pt x="157853" y="0"/>
                    </a:cubicBezTo>
                    <a:cubicBezTo>
                      <a:pt x="163858" y="0"/>
                      <a:pt x="169863" y="5219"/>
                      <a:pt x="169863" y="12178"/>
                    </a:cubicBezTo>
                    <a:cubicBezTo>
                      <a:pt x="169863" y="26966"/>
                      <a:pt x="169863" y="26966"/>
                      <a:pt x="169863" y="26966"/>
                    </a:cubicBezTo>
                    <a:cubicBezTo>
                      <a:pt x="169863" y="40884"/>
                      <a:pt x="167290" y="63500"/>
                      <a:pt x="150990" y="63500"/>
                    </a:cubicBezTo>
                    <a:cubicBezTo>
                      <a:pt x="18874" y="63500"/>
                      <a:pt x="18874" y="63500"/>
                      <a:pt x="18874" y="63500"/>
                    </a:cubicBezTo>
                    <a:cubicBezTo>
                      <a:pt x="2574" y="63500"/>
                      <a:pt x="0" y="40884"/>
                      <a:pt x="0" y="26966"/>
                    </a:cubicBezTo>
                    <a:cubicBezTo>
                      <a:pt x="0" y="12178"/>
                      <a:pt x="0" y="12178"/>
                      <a:pt x="0" y="12178"/>
                    </a:cubicBezTo>
                    <a:cubicBezTo>
                      <a:pt x="0" y="5219"/>
                      <a:pt x="6006" y="0"/>
                      <a:pt x="1201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noAutofit/>
              </a:bodyPr>
              <a:lstStyle/>
              <a:p>
                <a:pPr defTabSz="914224">
                  <a:defRPr/>
                </a:pPr>
                <a:endParaRPr lang="en-US" sz="1800" kern="0">
                  <a:solidFill>
                    <a:sysClr val="windowText" lastClr="000000"/>
                  </a:solidFill>
                </a:endParaRPr>
              </a:p>
            </p:txBody>
          </p:sp>
          <p:sp>
            <p:nvSpPr>
              <p:cNvPr id="396" name="Freeform 395"/>
              <p:cNvSpPr>
                <a:spLocks/>
              </p:cNvSpPr>
              <p:nvPr/>
            </p:nvSpPr>
            <p:spPr bwMode="auto">
              <a:xfrm>
                <a:off x="7116768" y="3441704"/>
                <a:ext cx="606426" cy="569913"/>
              </a:xfrm>
              <a:custGeom>
                <a:avLst/>
                <a:gdLst>
                  <a:gd name="connsiteX0" fmla="*/ 65358 w 606426"/>
                  <a:gd name="connsiteY0" fmla="*/ 371618 h 569913"/>
                  <a:gd name="connsiteX1" fmla="*/ 52475 w 606426"/>
                  <a:gd name="connsiteY1" fmla="*/ 409255 h 569913"/>
                  <a:gd name="connsiteX2" fmla="*/ 25400 w 606426"/>
                  <a:gd name="connsiteY2" fmla="*/ 488356 h 569913"/>
                  <a:gd name="connsiteX3" fmla="*/ 25400 w 606426"/>
                  <a:gd name="connsiteY3" fmla="*/ 489218 h 569913"/>
                  <a:gd name="connsiteX4" fmla="*/ 26260 w 606426"/>
                  <a:gd name="connsiteY4" fmla="*/ 490080 h 569913"/>
                  <a:gd name="connsiteX5" fmla="*/ 26260 w 606426"/>
                  <a:gd name="connsiteY5" fmla="*/ 491804 h 569913"/>
                  <a:gd name="connsiteX6" fmla="*/ 25400 w 606426"/>
                  <a:gd name="connsiteY6" fmla="*/ 496113 h 569913"/>
                  <a:gd name="connsiteX7" fmla="*/ 25400 w 606426"/>
                  <a:gd name="connsiteY7" fmla="*/ 512489 h 569913"/>
                  <a:gd name="connsiteX8" fmla="*/ 58936 w 606426"/>
                  <a:gd name="connsiteY8" fmla="*/ 546101 h 569913"/>
                  <a:gd name="connsiteX9" fmla="*/ 549077 w 606426"/>
                  <a:gd name="connsiteY9" fmla="*/ 546101 h 569913"/>
                  <a:gd name="connsiteX10" fmla="*/ 582613 w 606426"/>
                  <a:gd name="connsiteY10" fmla="*/ 512489 h 569913"/>
                  <a:gd name="connsiteX11" fmla="*/ 582613 w 606426"/>
                  <a:gd name="connsiteY11" fmla="*/ 496113 h 569913"/>
                  <a:gd name="connsiteX12" fmla="*/ 580034 w 606426"/>
                  <a:gd name="connsiteY12" fmla="*/ 494389 h 569913"/>
                  <a:gd name="connsiteX13" fmla="*/ 580034 w 606426"/>
                  <a:gd name="connsiteY13" fmla="*/ 489218 h 569913"/>
                  <a:gd name="connsiteX14" fmla="*/ 580034 w 606426"/>
                  <a:gd name="connsiteY14" fmla="*/ 488356 h 569913"/>
                  <a:gd name="connsiteX15" fmla="*/ 541661 w 606426"/>
                  <a:gd name="connsiteY15" fmla="*/ 379762 h 569913"/>
                  <a:gd name="connsiteX16" fmla="*/ 539187 w 606426"/>
                  <a:gd name="connsiteY16" fmla="*/ 372761 h 569913"/>
                  <a:gd name="connsiteX17" fmla="*/ 534517 w 606426"/>
                  <a:gd name="connsiteY17" fmla="*/ 374651 h 569913"/>
                  <a:gd name="connsiteX18" fmla="*/ 72638 w 606426"/>
                  <a:gd name="connsiteY18" fmla="*/ 374651 h 569913"/>
                  <a:gd name="connsiteX19" fmla="*/ 94192 w 606426"/>
                  <a:gd name="connsiteY19" fmla="*/ 23813 h 569913"/>
                  <a:gd name="connsiteX20" fmla="*/ 60656 w 606426"/>
                  <a:gd name="connsiteY20" fmla="*/ 57426 h 569913"/>
                  <a:gd name="connsiteX21" fmla="*/ 60656 w 606426"/>
                  <a:gd name="connsiteY21" fmla="*/ 334850 h 569913"/>
                  <a:gd name="connsiteX22" fmla="*/ 60656 w 606426"/>
                  <a:gd name="connsiteY22" fmla="*/ 338299 h 569913"/>
                  <a:gd name="connsiteX23" fmla="*/ 64037 w 606426"/>
                  <a:gd name="connsiteY23" fmla="*/ 347372 h 569913"/>
                  <a:gd name="connsiteX24" fmla="*/ 72638 w 606426"/>
                  <a:gd name="connsiteY24" fmla="*/ 350875 h 569913"/>
                  <a:gd name="connsiteX25" fmla="*/ 534517 w 606426"/>
                  <a:gd name="connsiteY25" fmla="*/ 350875 h 569913"/>
                  <a:gd name="connsiteX26" fmla="*/ 543870 w 606426"/>
                  <a:gd name="connsiteY26" fmla="*/ 347372 h 569913"/>
                  <a:gd name="connsiteX27" fmla="*/ 547357 w 606426"/>
                  <a:gd name="connsiteY27" fmla="*/ 338297 h 569913"/>
                  <a:gd name="connsiteX28" fmla="*/ 547357 w 606426"/>
                  <a:gd name="connsiteY28" fmla="*/ 246229 h 569913"/>
                  <a:gd name="connsiteX29" fmla="*/ 547357 w 606426"/>
                  <a:gd name="connsiteY29" fmla="*/ 57426 h 569913"/>
                  <a:gd name="connsiteX30" fmla="*/ 513822 w 606426"/>
                  <a:gd name="connsiteY30" fmla="*/ 23813 h 569913"/>
                  <a:gd name="connsiteX31" fmla="*/ 94192 w 606426"/>
                  <a:gd name="connsiteY31" fmla="*/ 23813 h 569913"/>
                  <a:gd name="connsiteX32" fmla="*/ 93032 w 606426"/>
                  <a:gd name="connsiteY32" fmla="*/ 0 h 569913"/>
                  <a:gd name="connsiteX33" fmla="*/ 513395 w 606426"/>
                  <a:gd name="connsiteY33" fmla="*/ 0 h 569913"/>
                  <a:gd name="connsiteX34" fmla="*/ 571109 w 606426"/>
                  <a:gd name="connsiteY34" fmla="*/ 57680 h 569913"/>
                  <a:gd name="connsiteX35" fmla="*/ 571109 w 606426"/>
                  <a:gd name="connsiteY35" fmla="*/ 334794 h 569913"/>
                  <a:gd name="connsiteX36" fmla="*/ 571109 w 606426"/>
                  <a:gd name="connsiteY36" fmla="*/ 338138 h 569913"/>
                  <a:gd name="connsiteX37" fmla="*/ 571501 w 606426"/>
                  <a:gd name="connsiteY37" fmla="*/ 338138 h 569913"/>
                  <a:gd name="connsiteX38" fmla="*/ 571109 w 606426"/>
                  <a:gd name="connsiteY38" fmla="*/ 339082 h 569913"/>
                  <a:gd name="connsiteX39" fmla="*/ 571109 w 606426"/>
                  <a:gd name="connsiteY39" fmla="*/ 339193 h 569913"/>
                  <a:gd name="connsiteX40" fmla="*/ 562495 w 606426"/>
                  <a:gd name="connsiteY40" fmla="*/ 368464 h 569913"/>
                  <a:gd name="connsiteX41" fmla="*/ 602981 w 606426"/>
                  <a:gd name="connsiteY41" fmla="*/ 480380 h 569913"/>
                  <a:gd name="connsiteX42" fmla="*/ 603842 w 606426"/>
                  <a:gd name="connsiteY42" fmla="*/ 484684 h 569913"/>
                  <a:gd name="connsiteX43" fmla="*/ 606426 w 606426"/>
                  <a:gd name="connsiteY43" fmla="*/ 495015 h 569913"/>
                  <a:gd name="connsiteX44" fmla="*/ 606426 w 606426"/>
                  <a:gd name="connsiteY44" fmla="*/ 512233 h 569913"/>
                  <a:gd name="connsiteX45" fmla="*/ 548712 w 606426"/>
                  <a:gd name="connsiteY45" fmla="*/ 569913 h 569913"/>
                  <a:gd name="connsiteX46" fmla="*/ 57714 w 606426"/>
                  <a:gd name="connsiteY46" fmla="*/ 569913 h 569913"/>
                  <a:gd name="connsiteX47" fmla="*/ 0 w 606426"/>
                  <a:gd name="connsiteY47" fmla="*/ 512233 h 569913"/>
                  <a:gd name="connsiteX48" fmla="*/ 0 w 606426"/>
                  <a:gd name="connsiteY48" fmla="*/ 495015 h 569913"/>
                  <a:gd name="connsiteX49" fmla="*/ 0 w 606426"/>
                  <a:gd name="connsiteY49" fmla="*/ 491572 h 569913"/>
                  <a:gd name="connsiteX50" fmla="*/ 862 w 606426"/>
                  <a:gd name="connsiteY50" fmla="*/ 482102 h 569913"/>
                  <a:gd name="connsiteX51" fmla="*/ 862 w 606426"/>
                  <a:gd name="connsiteY51" fmla="*/ 481241 h 569913"/>
                  <a:gd name="connsiteX52" fmla="*/ 41347 w 606426"/>
                  <a:gd name="connsiteY52" fmla="*/ 364159 h 569913"/>
                  <a:gd name="connsiteX53" fmla="*/ 35318 w 606426"/>
                  <a:gd name="connsiteY53" fmla="*/ 339193 h 569913"/>
                  <a:gd name="connsiteX54" fmla="*/ 35318 w 606426"/>
                  <a:gd name="connsiteY54" fmla="*/ 57680 h 569913"/>
                  <a:gd name="connsiteX55" fmla="*/ 93032 w 606426"/>
                  <a:gd name="connsiteY55" fmla="*/ 0 h 56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6426" h="569913">
                    <a:moveTo>
                      <a:pt x="65358" y="371618"/>
                    </a:moveTo>
                    <a:lnTo>
                      <a:pt x="52475" y="409255"/>
                    </a:lnTo>
                    <a:cubicBezTo>
                      <a:pt x="25400" y="488356"/>
                      <a:pt x="25400" y="488356"/>
                      <a:pt x="25400" y="488356"/>
                    </a:cubicBezTo>
                    <a:cubicBezTo>
                      <a:pt x="25400" y="488356"/>
                      <a:pt x="25400" y="488356"/>
                      <a:pt x="25400" y="489218"/>
                    </a:cubicBezTo>
                    <a:cubicBezTo>
                      <a:pt x="26260" y="490080"/>
                      <a:pt x="26260" y="490080"/>
                      <a:pt x="26260" y="490080"/>
                    </a:cubicBezTo>
                    <a:cubicBezTo>
                      <a:pt x="26260" y="491804"/>
                      <a:pt x="26260" y="491804"/>
                      <a:pt x="26260" y="491804"/>
                    </a:cubicBezTo>
                    <a:cubicBezTo>
                      <a:pt x="26260" y="493528"/>
                      <a:pt x="25400" y="495251"/>
                      <a:pt x="25400" y="496113"/>
                    </a:cubicBezTo>
                    <a:cubicBezTo>
                      <a:pt x="25400" y="512489"/>
                      <a:pt x="25400" y="512489"/>
                      <a:pt x="25400" y="512489"/>
                    </a:cubicBezTo>
                    <a:cubicBezTo>
                      <a:pt x="25400" y="530588"/>
                      <a:pt x="40878" y="546101"/>
                      <a:pt x="58936" y="546101"/>
                    </a:cubicBezTo>
                    <a:cubicBezTo>
                      <a:pt x="549077" y="546101"/>
                      <a:pt x="549077" y="546101"/>
                      <a:pt x="549077" y="546101"/>
                    </a:cubicBezTo>
                    <a:cubicBezTo>
                      <a:pt x="567135" y="546101"/>
                      <a:pt x="582613" y="530588"/>
                      <a:pt x="582613" y="512489"/>
                    </a:cubicBezTo>
                    <a:cubicBezTo>
                      <a:pt x="582613" y="496113"/>
                      <a:pt x="582613" y="496113"/>
                      <a:pt x="582613" y="496113"/>
                    </a:cubicBezTo>
                    <a:cubicBezTo>
                      <a:pt x="580034" y="494389"/>
                      <a:pt x="580034" y="494389"/>
                      <a:pt x="580034" y="494389"/>
                    </a:cubicBezTo>
                    <a:cubicBezTo>
                      <a:pt x="580034" y="489218"/>
                      <a:pt x="580034" y="489218"/>
                      <a:pt x="580034" y="489218"/>
                    </a:cubicBezTo>
                    <a:cubicBezTo>
                      <a:pt x="580034" y="489218"/>
                      <a:pt x="580034" y="488356"/>
                      <a:pt x="580034" y="488356"/>
                    </a:cubicBezTo>
                    <a:cubicBezTo>
                      <a:pt x="558107" y="426302"/>
                      <a:pt x="547143" y="395275"/>
                      <a:pt x="541661" y="379762"/>
                    </a:cubicBezTo>
                    <a:lnTo>
                      <a:pt x="539187" y="372761"/>
                    </a:lnTo>
                    <a:lnTo>
                      <a:pt x="534517" y="374651"/>
                    </a:lnTo>
                    <a:cubicBezTo>
                      <a:pt x="72638" y="374651"/>
                      <a:pt x="72638" y="374651"/>
                      <a:pt x="72638" y="374651"/>
                    </a:cubicBezTo>
                    <a:close/>
                    <a:moveTo>
                      <a:pt x="94192" y="23813"/>
                    </a:moveTo>
                    <a:cubicBezTo>
                      <a:pt x="75274" y="23813"/>
                      <a:pt x="60656" y="39327"/>
                      <a:pt x="60656" y="57426"/>
                    </a:cubicBezTo>
                    <a:cubicBezTo>
                      <a:pt x="60656" y="268797"/>
                      <a:pt x="60656" y="321640"/>
                      <a:pt x="60656" y="334850"/>
                    </a:cubicBezTo>
                    <a:lnTo>
                      <a:pt x="60656" y="338299"/>
                    </a:lnTo>
                    <a:lnTo>
                      <a:pt x="64037" y="347372"/>
                    </a:lnTo>
                    <a:cubicBezTo>
                      <a:pt x="66187" y="349601"/>
                      <a:pt x="69197" y="350875"/>
                      <a:pt x="72638" y="350875"/>
                    </a:cubicBezTo>
                    <a:cubicBezTo>
                      <a:pt x="534517" y="350875"/>
                      <a:pt x="534517" y="350875"/>
                      <a:pt x="534517" y="350875"/>
                    </a:cubicBezTo>
                    <a:cubicBezTo>
                      <a:pt x="538387" y="350875"/>
                      <a:pt x="541613" y="349601"/>
                      <a:pt x="543870" y="347372"/>
                    </a:cubicBezTo>
                    <a:lnTo>
                      <a:pt x="547357" y="338297"/>
                    </a:lnTo>
                    <a:lnTo>
                      <a:pt x="547357" y="246229"/>
                    </a:lnTo>
                    <a:cubicBezTo>
                      <a:pt x="547357" y="57426"/>
                      <a:pt x="547357" y="57426"/>
                      <a:pt x="547357" y="57426"/>
                    </a:cubicBezTo>
                    <a:cubicBezTo>
                      <a:pt x="547357" y="39327"/>
                      <a:pt x="532739" y="23813"/>
                      <a:pt x="513822" y="23813"/>
                    </a:cubicBezTo>
                    <a:cubicBezTo>
                      <a:pt x="94192" y="23813"/>
                      <a:pt x="94192" y="23813"/>
                      <a:pt x="94192" y="23813"/>
                    </a:cubicBezTo>
                    <a:close/>
                    <a:moveTo>
                      <a:pt x="93032" y="0"/>
                    </a:moveTo>
                    <a:cubicBezTo>
                      <a:pt x="513395" y="0"/>
                      <a:pt x="513395" y="0"/>
                      <a:pt x="513395" y="0"/>
                    </a:cubicBezTo>
                    <a:cubicBezTo>
                      <a:pt x="545267" y="0"/>
                      <a:pt x="571109" y="25827"/>
                      <a:pt x="571109" y="57680"/>
                    </a:cubicBezTo>
                    <a:cubicBezTo>
                      <a:pt x="571109" y="268815"/>
                      <a:pt x="571109" y="321598"/>
                      <a:pt x="571109" y="334794"/>
                    </a:cubicBezTo>
                    <a:lnTo>
                      <a:pt x="571109" y="338138"/>
                    </a:lnTo>
                    <a:lnTo>
                      <a:pt x="571501" y="338138"/>
                    </a:lnTo>
                    <a:lnTo>
                      <a:pt x="571109" y="339082"/>
                    </a:lnTo>
                    <a:lnTo>
                      <a:pt x="571109" y="339193"/>
                    </a:lnTo>
                    <a:cubicBezTo>
                      <a:pt x="571109" y="349524"/>
                      <a:pt x="568525" y="359855"/>
                      <a:pt x="562495" y="368464"/>
                    </a:cubicBezTo>
                    <a:cubicBezTo>
                      <a:pt x="602981" y="480380"/>
                      <a:pt x="602981" y="480380"/>
                      <a:pt x="602981" y="480380"/>
                    </a:cubicBezTo>
                    <a:cubicBezTo>
                      <a:pt x="603842" y="482102"/>
                      <a:pt x="603842" y="483824"/>
                      <a:pt x="603842" y="484684"/>
                    </a:cubicBezTo>
                    <a:cubicBezTo>
                      <a:pt x="605565" y="488128"/>
                      <a:pt x="606426" y="491572"/>
                      <a:pt x="606426" y="495015"/>
                    </a:cubicBezTo>
                    <a:cubicBezTo>
                      <a:pt x="606426" y="512233"/>
                      <a:pt x="606426" y="512233"/>
                      <a:pt x="606426" y="512233"/>
                    </a:cubicBezTo>
                    <a:cubicBezTo>
                      <a:pt x="606426" y="544086"/>
                      <a:pt x="580584" y="569913"/>
                      <a:pt x="548712" y="569913"/>
                    </a:cubicBezTo>
                    <a:cubicBezTo>
                      <a:pt x="57714" y="569913"/>
                      <a:pt x="57714" y="569913"/>
                      <a:pt x="57714" y="569913"/>
                    </a:cubicBezTo>
                    <a:cubicBezTo>
                      <a:pt x="25842" y="569913"/>
                      <a:pt x="0" y="544086"/>
                      <a:pt x="0" y="512233"/>
                    </a:cubicBezTo>
                    <a:cubicBezTo>
                      <a:pt x="0" y="495015"/>
                      <a:pt x="0" y="495015"/>
                      <a:pt x="0" y="495015"/>
                    </a:cubicBezTo>
                    <a:cubicBezTo>
                      <a:pt x="0" y="493293"/>
                      <a:pt x="0" y="492433"/>
                      <a:pt x="0" y="491572"/>
                    </a:cubicBezTo>
                    <a:cubicBezTo>
                      <a:pt x="0" y="488128"/>
                      <a:pt x="0" y="484684"/>
                      <a:pt x="862" y="482102"/>
                    </a:cubicBezTo>
                    <a:cubicBezTo>
                      <a:pt x="862" y="481241"/>
                      <a:pt x="862" y="481241"/>
                      <a:pt x="862" y="481241"/>
                    </a:cubicBezTo>
                    <a:cubicBezTo>
                      <a:pt x="41347" y="364159"/>
                      <a:pt x="41347" y="364159"/>
                      <a:pt x="41347" y="364159"/>
                    </a:cubicBezTo>
                    <a:cubicBezTo>
                      <a:pt x="37040" y="356411"/>
                      <a:pt x="35318" y="346941"/>
                      <a:pt x="35318" y="339193"/>
                    </a:cubicBezTo>
                    <a:cubicBezTo>
                      <a:pt x="35318" y="57680"/>
                      <a:pt x="35318" y="57680"/>
                      <a:pt x="35318" y="57680"/>
                    </a:cubicBezTo>
                    <a:cubicBezTo>
                      <a:pt x="35318" y="25827"/>
                      <a:pt x="61160" y="0"/>
                      <a:pt x="9303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noAutofit/>
              </a:bodyPr>
              <a:lstStyle/>
              <a:p>
                <a:pPr defTabSz="914224">
                  <a:defRPr/>
                </a:pPr>
                <a:endParaRPr lang="en-US" sz="1800" kern="0">
                  <a:solidFill>
                    <a:sysClr val="windowText" lastClr="000000"/>
                  </a:solidFill>
                </a:endParaRPr>
              </a:p>
            </p:txBody>
          </p:sp>
        </p:grpSp>
        <p:sp>
          <p:nvSpPr>
            <p:cNvPr id="397" name="TextBox 396"/>
            <p:cNvSpPr txBox="1"/>
            <p:nvPr/>
          </p:nvSpPr>
          <p:spPr>
            <a:xfrm>
              <a:off x="2402371" y="3237774"/>
              <a:ext cx="5760720" cy="440118"/>
            </a:xfrm>
            <a:prstGeom prst="rect">
              <a:avLst/>
            </a:prstGeom>
            <a:noFill/>
            <a:ln w="19050">
              <a:solidFill>
                <a:schemeClr val="accent1"/>
              </a:solidFill>
            </a:ln>
          </p:spPr>
          <p:txBody>
            <a:bodyPr wrap="none" lIns="0" tIns="0" rIns="0" bIns="0" rtlCol="0" anchor="ctr">
              <a:noAutofit/>
            </a:bodyPr>
            <a:lstStyle/>
            <a:p>
              <a:pPr algn="ctr" defTabSz="914224">
                <a:spcAft>
                  <a:spcPts val="600"/>
                </a:spcAft>
                <a:defRPr/>
              </a:pPr>
              <a:r>
                <a:rPr lang="en-US" sz="1199" kern="0" dirty="0">
                  <a:solidFill>
                    <a:srgbClr val="0078D7"/>
                  </a:solidFill>
                </a:rPr>
                <a:t>DATA SOURCES</a:t>
              </a:r>
            </a:p>
          </p:txBody>
        </p:sp>
        <p:sp>
          <p:nvSpPr>
            <p:cNvPr id="398" name="Freeform 397"/>
            <p:cNvSpPr>
              <a:spLocks/>
            </p:cNvSpPr>
            <p:nvPr/>
          </p:nvSpPr>
          <p:spPr bwMode="auto">
            <a:xfrm>
              <a:off x="4912167" y="4187429"/>
              <a:ext cx="382073" cy="342630"/>
            </a:xfrm>
            <a:custGeom>
              <a:avLst/>
              <a:gdLst>
                <a:gd name="connsiteX0" fmla="*/ 3516568 w 3629025"/>
                <a:gd name="connsiteY0" fmla="*/ 3138886 h 3254390"/>
                <a:gd name="connsiteX1" fmla="*/ 3513902 w 3629025"/>
                <a:gd name="connsiteY1" fmla="*/ 3141552 h 3254390"/>
                <a:gd name="connsiteX2" fmla="*/ 3516568 w 3629025"/>
                <a:gd name="connsiteY2" fmla="*/ 3141552 h 3254390"/>
                <a:gd name="connsiteX3" fmla="*/ 3516568 w 3629025"/>
                <a:gd name="connsiteY3" fmla="*/ 3140691 h 3254390"/>
                <a:gd name="connsiteX4" fmla="*/ 3516568 w 3629025"/>
                <a:gd name="connsiteY4" fmla="*/ 3138886 h 3254390"/>
                <a:gd name="connsiteX5" fmla="*/ 1814513 w 3629025"/>
                <a:gd name="connsiteY5" fmla="*/ 2087188 h 3254390"/>
                <a:gd name="connsiteX6" fmla="*/ 610916 w 3629025"/>
                <a:gd name="connsiteY6" fmla="*/ 2397227 h 3254390"/>
                <a:gd name="connsiteX7" fmla="*/ 145036 w 3629025"/>
                <a:gd name="connsiteY7" fmla="*/ 2934094 h 3254390"/>
                <a:gd name="connsiteX8" fmla="*/ 112994 w 3629025"/>
                <a:gd name="connsiteY8" fmla="*/ 3138502 h 3254390"/>
                <a:gd name="connsiteX9" fmla="*/ 711667 w 3629025"/>
                <a:gd name="connsiteY9" fmla="*/ 3138502 h 3254390"/>
                <a:gd name="connsiteX10" fmla="*/ 3509920 w 3629025"/>
                <a:gd name="connsiteY10" fmla="*/ 3138502 h 3254390"/>
                <a:gd name="connsiteX11" fmla="*/ 3512992 w 3629025"/>
                <a:gd name="connsiteY11" fmla="*/ 3138502 h 3254390"/>
                <a:gd name="connsiteX12" fmla="*/ 3480950 w 3629025"/>
                <a:gd name="connsiteY12" fmla="*/ 2934094 h 3254390"/>
                <a:gd name="connsiteX13" fmla="*/ 3015069 w 3629025"/>
                <a:gd name="connsiteY13" fmla="*/ 2397227 h 3254390"/>
                <a:gd name="connsiteX14" fmla="*/ 1814513 w 3629025"/>
                <a:gd name="connsiteY14" fmla="*/ 2087188 h 3254390"/>
                <a:gd name="connsiteX15" fmla="*/ 1814513 w 3629025"/>
                <a:gd name="connsiteY15" fmla="*/ 1971684 h 3254390"/>
                <a:gd name="connsiteX16" fmla="*/ 3075857 w 3629025"/>
                <a:gd name="connsiteY16" fmla="*/ 2296920 h 3254390"/>
                <a:gd name="connsiteX17" fmla="*/ 3592600 w 3629025"/>
                <a:gd name="connsiteY17" fmla="*/ 2905170 h 3254390"/>
                <a:gd name="connsiteX18" fmla="*/ 3628968 w 3629025"/>
                <a:gd name="connsiteY18" fmla="*/ 3141552 h 3254390"/>
                <a:gd name="connsiteX19" fmla="*/ 3629025 w 3629025"/>
                <a:gd name="connsiteY19" fmla="*/ 3141552 h 3254390"/>
                <a:gd name="connsiteX20" fmla="*/ 3628992 w 3629025"/>
                <a:gd name="connsiteY20" fmla="*/ 3141711 h 3254390"/>
                <a:gd name="connsiteX21" fmla="*/ 3629025 w 3629025"/>
                <a:gd name="connsiteY21" fmla="*/ 3141925 h 3254390"/>
                <a:gd name="connsiteX22" fmla="*/ 3516568 w 3629025"/>
                <a:gd name="connsiteY22" fmla="*/ 3254390 h 3254390"/>
                <a:gd name="connsiteX23" fmla="*/ 112457 w 3629025"/>
                <a:gd name="connsiteY23" fmla="*/ 3254390 h 3254390"/>
                <a:gd name="connsiteX24" fmla="*/ 8596 w 3629025"/>
                <a:gd name="connsiteY24" fmla="*/ 3184915 h 3254390"/>
                <a:gd name="connsiteX25" fmla="*/ 74 w 3629025"/>
                <a:gd name="connsiteY25" fmla="*/ 3141925 h 3254390"/>
                <a:gd name="connsiteX26" fmla="*/ 0 w 3629025"/>
                <a:gd name="connsiteY26" fmla="*/ 3141925 h 3254390"/>
                <a:gd name="connsiteX27" fmla="*/ 32 w 3629025"/>
                <a:gd name="connsiteY27" fmla="*/ 3141714 h 3254390"/>
                <a:gd name="connsiteX28" fmla="*/ 0 w 3629025"/>
                <a:gd name="connsiteY28" fmla="*/ 3141552 h 3254390"/>
                <a:gd name="connsiteX29" fmla="*/ 57 w 3629025"/>
                <a:gd name="connsiteY29" fmla="*/ 3141552 h 3254390"/>
                <a:gd name="connsiteX30" fmla="*/ 35950 w 3629025"/>
                <a:gd name="connsiteY30" fmla="*/ 2905170 h 3254390"/>
                <a:gd name="connsiteX31" fmla="*/ 550129 w 3629025"/>
                <a:gd name="connsiteY31" fmla="*/ 2296920 h 3254390"/>
                <a:gd name="connsiteX32" fmla="*/ 1814513 w 3629025"/>
                <a:gd name="connsiteY32" fmla="*/ 1971684 h 3254390"/>
                <a:gd name="connsiteX33" fmla="*/ 1746250 w 3629025"/>
                <a:gd name="connsiteY33" fmla="*/ 115888 h 3254390"/>
                <a:gd name="connsiteX34" fmla="*/ 973137 w 3629025"/>
                <a:gd name="connsiteY34" fmla="*/ 887417 h 3254390"/>
                <a:gd name="connsiteX35" fmla="*/ 1746250 w 3629025"/>
                <a:gd name="connsiteY35" fmla="*/ 1658946 h 3254390"/>
                <a:gd name="connsiteX36" fmla="*/ 2519363 w 3629025"/>
                <a:gd name="connsiteY36" fmla="*/ 887417 h 3254390"/>
                <a:gd name="connsiteX37" fmla="*/ 1746250 w 3629025"/>
                <a:gd name="connsiteY37" fmla="*/ 115888 h 3254390"/>
                <a:gd name="connsiteX38" fmla="*/ 1747837 w 3629025"/>
                <a:gd name="connsiteY38" fmla="*/ 0 h 3254390"/>
                <a:gd name="connsiteX39" fmla="*/ 2635250 w 3629025"/>
                <a:gd name="connsiteY39" fmla="*/ 887417 h 3254390"/>
                <a:gd name="connsiteX40" fmla="*/ 1747837 w 3629025"/>
                <a:gd name="connsiteY40" fmla="*/ 1774834 h 3254390"/>
                <a:gd name="connsiteX41" fmla="*/ 860424 w 3629025"/>
                <a:gd name="connsiteY41" fmla="*/ 887417 h 3254390"/>
                <a:gd name="connsiteX42" fmla="*/ 1747837 w 3629025"/>
                <a:gd name="connsiteY42" fmla="*/ 0 h 3254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629025" h="3254390">
                  <a:moveTo>
                    <a:pt x="3516568" y="3138886"/>
                  </a:moveTo>
                  <a:lnTo>
                    <a:pt x="3513902" y="3141552"/>
                  </a:lnTo>
                  <a:lnTo>
                    <a:pt x="3516568" y="3141552"/>
                  </a:lnTo>
                  <a:lnTo>
                    <a:pt x="3516568" y="3140691"/>
                  </a:lnTo>
                  <a:cubicBezTo>
                    <a:pt x="3516568" y="3138886"/>
                    <a:pt x="3516568" y="3138886"/>
                    <a:pt x="3516568" y="3138886"/>
                  </a:cubicBezTo>
                  <a:close/>
                  <a:moveTo>
                    <a:pt x="1814513" y="2087188"/>
                  </a:moveTo>
                  <a:cubicBezTo>
                    <a:pt x="1358605" y="2087188"/>
                    <a:pt x="933091" y="2196614"/>
                    <a:pt x="610916" y="2397227"/>
                  </a:cubicBezTo>
                  <a:cubicBezTo>
                    <a:pt x="369285" y="2545407"/>
                    <a:pt x="209718" y="2731201"/>
                    <a:pt x="145036" y="2934094"/>
                  </a:cubicBezTo>
                  <a:lnTo>
                    <a:pt x="112994" y="3138502"/>
                  </a:lnTo>
                  <a:lnTo>
                    <a:pt x="711667" y="3138502"/>
                  </a:lnTo>
                  <a:cubicBezTo>
                    <a:pt x="3142581" y="3138502"/>
                    <a:pt x="3466703" y="3138502"/>
                    <a:pt x="3509920" y="3138502"/>
                  </a:cubicBezTo>
                  <a:lnTo>
                    <a:pt x="3512992" y="3138502"/>
                  </a:lnTo>
                  <a:lnTo>
                    <a:pt x="3480950" y="2934094"/>
                  </a:lnTo>
                  <a:cubicBezTo>
                    <a:pt x="3416268" y="2731201"/>
                    <a:pt x="3256701" y="2545407"/>
                    <a:pt x="3015069" y="2397227"/>
                  </a:cubicBezTo>
                  <a:cubicBezTo>
                    <a:pt x="2695934" y="2196614"/>
                    <a:pt x="2267381" y="2087188"/>
                    <a:pt x="1814513" y="2087188"/>
                  </a:cubicBezTo>
                  <a:close/>
                  <a:moveTo>
                    <a:pt x="1814513" y="1971684"/>
                  </a:moveTo>
                  <a:cubicBezTo>
                    <a:pt x="2288657" y="1971684"/>
                    <a:pt x="2738485" y="2087188"/>
                    <a:pt x="3075857" y="2296920"/>
                  </a:cubicBezTo>
                  <a:cubicBezTo>
                    <a:pt x="3342563" y="2463338"/>
                    <a:pt x="3520367" y="2674209"/>
                    <a:pt x="3592600" y="2905170"/>
                  </a:cubicBezTo>
                  <a:lnTo>
                    <a:pt x="3628968" y="3141552"/>
                  </a:lnTo>
                  <a:lnTo>
                    <a:pt x="3629025" y="3141552"/>
                  </a:lnTo>
                  <a:lnTo>
                    <a:pt x="3628992" y="3141711"/>
                  </a:lnTo>
                  <a:lnTo>
                    <a:pt x="3629025" y="3141925"/>
                  </a:lnTo>
                  <a:cubicBezTo>
                    <a:pt x="3629025" y="3202717"/>
                    <a:pt x="3577356" y="3254390"/>
                    <a:pt x="3516568" y="3254390"/>
                  </a:cubicBezTo>
                  <a:cubicBezTo>
                    <a:pt x="112457" y="3254390"/>
                    <a:pt x="112457" y="3254390"/>
                    <a:pt x="112457" y="3254390"/>
                  </a:cubicBezTo>
                  <a:cubicBezTo>
                    <a:pt x="64587" y="3254390"/>
                    <a:pt x="25265" y="3225228"/>
                    <a:pt x="8596" y="3184915"/>
                  </a:cubicBezTo>
                  <a:lnTo>
                    <a:pt x="74" y="3141925"/>
                  </a:lnTo>
                  <a:lnTo>
                    <a:pt x="0" y="3141925"/>
                  </a:lnTo>
                  <a:lnTo>
                    <a:pt x="32" y="3141714"/>
                  </a:lnTo>
                  <a:lnTo>
                    <a:pt x="0" y="3141552"/>
                  </a:lnTo>
                  <a:lnTo>
                    <a:pt x="57" y="3141552"/>
                  </a:lnTo>
                  <a:lnTo>
                    <a:pt x="35950" y="2905170"/>
                  </a:lnTo>
                  <a:cubicBezTo>
                    <a:pt x="107329" y="2674209"/>
                    <a:pt x="283423" y="2463338"/>
                    <a:pt x="550129" y="2296920"/>
                  </a:cubicBezTo>
                  <a:cubicBezTo>
                    <a:pt x="890540" y="2087188"/>
                    <a:pt x="1337329" y="1971684"/>
                    <a:pt x="1814513" y="1971684"/>
                  </a:cubicBezTo>
                  <a:close/>
                  <a:moveTo>
                    <a:pt x="1746250" y="115888"/>
                  </a:moveTo>
                  <a:cubicBezTo>
                    <a:pt x="1319271" y="115888"/>
                    <a:pt x="973137" y="461313"/>
                    <a:pt x="973137" y="887417"/>
                  </a:cubicBezTo>
                  <a:cubicBezTo>
                    <a:pt x="973137" y="1313521"/>
                    <a:pt x="1319271" y="1658946"/>
                    <a:pt x="1746250" y="1658946"/>
                  </a:cubicBezTo>
                  <a:cubicBezTo>
                    <a:pt x="2173229" y="1658946"/>
                    <a:pt x="2519363" y="1313521"/>
                    <a:pt x="2519363" y="887417"/>
                  </a:cubicBezTo>
                  <a:cubicBezTo>
                    <a:pt x="2519363" y="461313"/>
                    <a:pt x="2173229" y="115888"/>
                    <a:pt x="1746250" y="115888"/>
                  </a:cubicBezTo>
                  <a:close/>
                  <a:moveTo>
                    <a:pt x="1747837" y="0"/>
                  </a:moveTo>
                  <a:cubicBezTo>
                    <a:pt x="2237942" y="0"/>
                    <a:pt x="2635250" y="397310"/>
                    <a:pt x="2635250" y="887417"/>
                  </a:cubicBezTo>
                  <a:cubicBezTo>
                    <a:pt x="2635250" y="1377524"/>
                    <a:pt x="2237942" y="1774834"/>
                    <a:pt x="1747837" y="1774834"/>
                  </a:cubicBezTo>
                  <a:cubicBezTo>
                    <a:pt x="1257732" y="1774834"/>
                    <a:pt x="860424" y="1377524"/>
                    <a:pt x="860424" y="887417"/>
                  </a:cubicBezTo>
                  <a:cubicBezTo>
                    <a:pt x="860424" y="397310"/>
                    <a:pt x="1257732" y="0"/>
                    <a:pt x="1747837" y="0"/>
                  </a:cubicBezTo>
                  <a:close/>
                </a:path>
              </a:pathLst>
            </a:custGeom>
            <a:solidFill>
              <a:schemeClr val="accent1"/>
            </a:solidFill>
            <a:ln>
              <a:noFill/>
            </a:ln>
          </p:spPr>
          <p:txBody>
            <a:bodyPr vert="horz" wrap="square" lIns="91427" tIns="45713" rIns="91427" bIns="45713" numCol="1" anchor="t" anchorCtr="0" compatLnSpc="1">
              <a:prstTxWarp prst="textNoShape">
                <a:avLst/>
              </a:prstTxWarp>
              <a:noAutofit/>
            </a:bodyPr>
            <a:lstStyle/>
            <a:p>
              <a:pPr defTabSz="914224">
                <a:defRPr/>
              </a:pPr>
              <a:endParaRPr lang="en-US" sz="1800" kern="0">
                <a:solidFill>
                  <a:sysClr val="windowText" lastClr="000000"/>
                </a:solidFill>
              </a:endParaRPr>
            </a:p>
          </p:txBody>
        </p:sp>
        <p:sp>
          <p:nvSpPr>
            <p:cNvPr id="399" name="Freeform 398"/>
            <p:cNvSpPr>
              <a:spLocks/>
            </p:cNvSpPr>
            <p:nvPr/>
          </p:nvSpPr>
          <p:spPr bwMode="auto">
            <a:xfrm>
              <a:off x="7224021" y="4685823"/>
              <a:ext cx="323850" cy="417957"/>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solidFill>
              <a:schemeClr val="accent1"/>
            </a:solidFill>
            <a:ln>
              <a:noFill/>
            </a:ln>
          </p:spPr>
          <p:txBody>
            <a:bodyPr vert="horz" wrap="square" lIns="91427" tIns="164568" rIns="91427" bIns="45713" numCol="1" anchor="t" anchorCtr="0" compatLnSpc="1">
              <a:prstTxWarp prst="textNoShape">
                <a:avLst/>
              </a:prstTxWarp>
              <a:noAutofit/>
            </a:bodyPr>
            <a:lstStyle/>
            <a:p>
              <a:pPr defTabSz="914224">
                <a:defRPr/>
              </a:pPr>
              <a:r>
                <a:rPr lang="en-US" sz="1199" kern="0" dirty="0">
                  <a:solidFill>
                    <a:srgbClr val="0078D7"/>
                  </a:solidFill>
                </a:rPr>
                <a:t>{ }</a:t>
              </a:r>
            </a:p>
          </p:txBody>
        </p:sp>
        <p:grpSp>
          <p:nvGrpSpPr>
            <p:cNvPr id="400" name="Group 399"/>
            <p:cNvGrpSpPr/>
            <p:nvPr/>
          </p:nvGrpSpPr>
          <p:grpSpPr>
            <a:xfrm>
              <a:off x="6969691" y="2490605"/>
              <a:ext cx="336047" cy="448062"/>
              <a:chOff x="6972300" y="1333337"/>
              <a:chExt cx="2946149" cy="3928201"/>
            </a:xfrm>
            <a:grpFill/>
          </p:grpSpPr>
          <p:sp>
            <p:nvSpPr>
              <p:cNvPr id="401" name="Freeform 400"/>
              <p:cNvSpPr>
                <a:spLocks/>
              </p:cNvSpPr>
              <p:nvPr/>
            </p:nvSpPr>
            <p:spPr bwMode="auto">
              <a:xfrm>
                <a:off x="6972300" y="1333337"/>
                <a:ext cx="2946149" cy="3928201"/>
              </a:xfrm>
              <a:custGeom>
                <a:avLst/>
                <a:gdLst>
                  <a:gd name="connsiteX0" fmla="*/ 1293813 w 2524125"/>
                  <a:gd name="connsiteY0" fmla="*/ 2986088 h 3365500"/>
                  <a:gd name="connsiteX1" fmla="*/ 1404938 w 2524125"/>
                  <a:gd name="connsiteY1" fmla="*/ 3095626 h 3365500"/>
                  <a:gd name="connsiteX2" fmla="*/ 1293813 w 2524125"/>
                  <a:gd name="connsiteY2" fmla="*/ 3205164 h 3365500"/>
                  <a:gd name="connsiteX3" fmla="*/ 1182688 w 2524125"/>
                  <a:gd name="connsiteY3" fmla="*/ 3095626 h 3365500"/>
                  <a:gd name="connsiteX4" fmla="*/ 1293813 w 2524125"/>
                  <a:gd name="connsiteY4" fmla="*/ 2986088 h 3365500"/>
                  <a:gd name="connsiteX5" fmla="*/ 368300 w 2524125"/>
                  <a:gd name="connsiteY5" fmla="*/ 368300 h 3365500"/>
                  <a:gd name="connsiteX6" fmla="*/ 368300 w 2524125"/>
                  <a:gd name="connsiteY6" fmla="*/ 2833688 h 3365500"/>
                  <a:gd name="connsiteX7" fmla="*/ 2155825 w 2524125"/>
                  <a:gd name="connsiteY7" fmla="*/ 2833688 h 3365500"/>
                  <a:gd name="connsiteX8" fmla="*/ 2155825 w 2524125"/>
                  <a:gd name="connsiteY8" fmla="*/ 368300 h 3365500"/>
                  <a:gd name="connsiteX9" fmla="*/ 306902 w 2524125"/>
                  <a:gd name="connsiteY9" fmla="*/ 246063 h 3365500"/>
                  <a:gd name="connsiteX10" fmla="*/ 2217225 w 2524125"/>
                  <a:gd name="connsiteY10" fmla="*/ 246063 h 3365500"/>
                  <a:gd name="connsiteX11" fmla="*/ 2278063 w 2524125"/>
                  <a:gd name="connsiteY11" fmla="*/ 306855 h 3365500"/>
                  <a:gd name="connsiteX12" fmla="*/ 2278063 w 2524125"/>
                  <a:gd name="connsiteY12" fmla="*/ 2893546 h 3365500"/>
                  <a:gd name="connsiteX13" fmla="*/ 2217225 w 2524125"/>
                  <a:gd name="connsiteY13" fmla="*/ 2954338 h 3365500"/>
                  <a:gd name="connsiteX14" fmla="*/ 306902 w 2524125"/>
                  <a:gd name="connsiteY14" fmla="*/ 2954338 h 3365500"/>
                  <a:gd name="connsiteX15" fmla="*/ 246063 w 2524125"/>
                  <a:gd name="connsiteY15" fmla="*/ 2893546 h 3365500"/>
                  <a:gd name="connsiteX16" fmla="*/ 246063 w 2524125"/>
                  <a:gd name="connsiteY16" fmla="*/ 306855 h 3365500"/>
                  <a:gd name="connsiteX17" fmla="*/ 306902 w 2524125"/>
                  <a:gd name="connsiteY17" fmla="*/ 246063 h 3365500"/>
                  <a:gd name="connsiteX18" fmla="*/ 195187 w 2524125"/>
                  <a:gd name="connsiteY18" fmla="*/ 122238 h 3365500"/>
                  <a:gd name="connsiteX19" fmla="*/ 122238 w 2524125"/>
                  <a:gd name="connsiteY19" fmla="*/ 195173 h 3365500"/>
                  <a:gd name="connsiteX20" fmla="*/ 122238 w 2524125"/>
                  <a:gd name="connsiteY20" fmla="*/ 3170328 h 3365500"/>
                  <a:gd name="connsiteX21" fmla="*/ 195187 w 2524125"/>
                  <a:gd name="connsiteY21" fmla="*/ 3243263 h 3365500"/>
                  <a:gd name="connsiteX22" fmla="*/ 2328939 w 2524125"/>
                  <a:gd name="connsiteY22" fmla="*/ 3243263 h 3365500"/>
                  <a:gd name="connsiteX23" fmla="*/ 2401888 w 2524125"/>
                  <a:gd name="connsiteY23" fmla="*/ 3170328 h 3365500"/>
                  <a:gd name="connsiteX24" fmla="*/ 2401888 w 2524125"/>
                  <a:gd name="connsiteY24" fmla="*/ 195173 h 3365500"/>
                  <a:gd name="connsiteX25" fmla="*/ 2328939 w 2524125"/>
                  <a:gd name="connsiteY25" fmla="*/ 122238 h 3365500"/>
                  <a:gd name="connsiteX26" fmla="*/ 194632 w 2524125"/>
                  <a:gd name="connsiteY26" fmla="*/ 0 h 3365500"/>
                  <a:gd name="connsiteX27" fmla="*/ 2329494 w 2524125"/>
                  <a:gd name="connsiteY27" fmla="*/ 0 h 3365500"/>
                  <a:gd name="connsiteX28" fmla="*/ 2524125 w 2524125"/>
                  <a:gd name="connsiteY28" fmla="*/ 194573 h 3365500"/>
                  <a:gd name="connsiteX29" fmla="*/ 2524125 w 2524125"/>
                  <a:gd name="connsiteY29" fmla="*/ 3170927 h 3365500"/>
                  <a:gd name="connsiteX30" fmla="*/ 2329494 w 2524125"/>
                  <a:gd name="connsiteY30" fmla="*/ 3365500 h 3365500"/>
                  <a:gd name="connsiteX31" fmla="*/ 194632 w 2524125"/>
                  <a:gd name="connsiteY31" fmla="*/ 3365500 h 3365500"/>
                  <a:gd name="connsiteX32" fmla="*/ 0 w 2524125"/>
                  <a:gd name="connsiteY32" fmla="*/ 3170927 h 3365500"/>
                  <a:gd name="connsiteX33" fmla="*/ 0 w 2524125"/>
                  <a:gd name="connsiteY33" fmla="*/ 194573 h 3365500"/>
                  <a:gd name="connsiteX34" fmla="*/ 194632 w 2524125"/>
                  <a:gd name="connsiteY34" fmla="*/ 0 h 336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524125" h="3365500">
                    <a:moveTo>
                      <a:pt x="1293813" y="2986088"/>
                    </a:moveTo>
                    <a:cubicBezTo>
                      <a:pt x="1355186" y="2986088"/>
                      <a:pt x="1404938" y="3035130"/>
                      <a:pt x="1404938" y="3095626"/>
                    </a:cubicBezTo>
                    <a:cubicBezTo>
                      <a:pt x="1404938" y="3156122"/>
                      <a:pt x="1355186" y="3205164"/>
                      <a:pt x="1293813" y="3205164"/>
                    </a:cubicBezTo>
                    <a:cubicBezTo>
                      <a:pt x="1232440" y="3205164"/>
                      <a:pt x="1182688" y="3156122"/>
                      <a:pt x="1182688" y="3095626"/>
                    </a:cubicBezTo>
                    <a:cubicBezTo>
                      <a:pt x="1182688" y="3035130"/>
                      <a:pt x="1232440" y="2986088"/>
                      <a:pt x="1293813" y="2986088"/>
                    </a:cubicBezTo>
                    <a:close/>
                    <a:moveTo>
                      <a:pt x="368300" y="368300"/>
                    </a:moveTo>
                    <a:lnTo>
                      <a:pt x="368300" y="2833688"/>
                    </a:lnTo>
                    <a:lnTo>
                      <a:pt x="2155825" y="2833688"/>
                    </a:lnTo>
                    <a:lnTo>
                      <a:pt x="2155825" y="368300"/>
                    </a:lnTo>
                    <a:close/>
                    <a:moveTo>
                      <a:pt x="306902" y="246063"/>
                    </a:moveTo>
                    <a:cubicBezTo>
                      <a:pt x="2217225" y="246063"/>
                      <a:pt x="2217225" y="246063"/>
                      <a:pt x="2217225" y="246063"/>
                    </a:cubicBezTo>
                    <a:cubicBezTo>
                      <a:pt x="2250686" y="246063"/>
                      <a:pt x="2278063" y="273419"/>
                      <a:pt x="2278063" y="306855"/>
                    </a:cubicBezTo>
                    <a:cubicBezTo>
                      <a:pt x="2278063" y="2893546"/>
                      <a:pt x="2278063" y="2893546"/>
                      <a:pt x="2278063" y="2893546"/>
                    </a:cubicBezTo>
                    <a:cubicBezTo>
                      <a:pt x="2278063" y="2926982"/>
                      <a:pt x="2250686" y="2954338"/>
                      <a:pt x="2217225" y="2954338"/>
                    </a:cubicBezTo>
                    <a:cubicBezTo>
                      <a:pt x="306902" y="2954338"/>
                      <a:pt x="306902" y="2954338"/>
                      <a:pt x="306902" y="2954338"/>
                    </a:cubicBezTo>
                    <a:cubicBezTo>
                      <a:pt x="273440" y="2954338"/>
                      <a:pt x="246063" y="2926982"/>
                      <a:pt x="246063" y="2893546"/>
                    </a:cubicBezTo>
                    <a:cubicBezTo>
                      <a:pt x="246063" y="306855"/>
                      <a:pt x="246063" y="306855"/>
                      <a:pt x="246063" y="306855"/>
                    </a:cubicBezTo>
                    <a:cubicBezTo>
                      <a:pt x="246063" y="273419"/>
                      <a:pt x="273440" y="246063"/>
                      <a:pt x="306902" y="246063"/>
                    </a:cubicBezTo>
                    <a:close/>
                    <a:moveTo>
                      <a:pt x="195187" y="122238"/>
                    </a:moveTo>
                    <a:cubicBezTo>
                      <a:pt x="155673" y="122238"/>
                      <a:pt x="122238" y="155667"/>
                      <a:pt x="122238" y="195173"/>
                    </a:cubicBezTo>
                    <a:cubicBezTo>
                      <a:pt x="122238" y="3170328"/>
                      <a:pt x="122238" y="3170328"/>
                      <a:pt x="122238" y="3170328"/>
                    </a:cubicBezTo>
                    <a:cubicBezTo>
                      <a:pt x="122238" y="3209834"/>
                      <a:pt x="155673" y="3243263"/>
                      <a:pt x="195187" y="3243263"/>
                    </a:cubicBezTo>
                    <a:cubicBezTo>
                      <a:pt x="2328939" y="3243263"/>
                      <a:pt x="2328939" y="3243263"/>
                      <a:pt x="2328939" y="3243263"/>
                    </a:cubicBezTo>
                    <a:cubicBezTo>
                      <a:pt x="2371493" y="3243263"/>
                      <a:pt x="2401888" y="3209834"/>
                      <a:pt x="2401888" y="3170328"/>
                    </a:cubicBezTo>
                    <a:cubicBezTo>
                      <a:pt x="2401888" y="195173"/>
                      <a:pt x="2401888" y="195173"/>
                      <a:pt x="2401888" y="195173"/>
                    </a:cubicBezTo>
                    <a:cubicBezTo>
                      <a:pt x="2401888" y="155667"/>
                      <a:pt x="2371493" y="122238"/>
                      <a:pt x="2328939" y="122238"/>
                    </a:cubicBezTo>
                    <a:close/>
                    <a:moveTo>
                      <a:pt x="194632" y="0"/>
                    </a:moveTo>
                    <a:cubicBezTo>
                      <a:pt x="2329494" y="0"/>
                      <a:pt x="2329494" y="0"/>
                      <a:pt x="2329494" y="0"/>
                    </a:cubicBezTo>
                    <a:cubicBezTo>
                      <a:pt x="2438974" y="0"/>
                      <a:pt x="2524125" y="88166"/>
                      <a:pt x="2524125" y="194573"/>
                    </a:cubicBezTo>
                    <a:cubicBezTo>
                      <a:pt x="2524125" y="3170927"/>
                      <a:pt x="2524125" y="3170927"/>
                      <a:pt x="2524125" y="3170927"/>
                    </a:cubicBezTo>
                    <a:cubicBezTo>
                      <a:pt x="2524125" y="3277334"/>
                      <a:pt x="2438974" y="3365500"/>
                      <a:pt x="2329494" y="3365500"/>
                    </a:cubicBezTo>
                    <a:cubicBezTo>
                      <a:pt x="194632" y="3365500"/>
                      <a:pt x="194632" y="3365500"/>
                      <a:pt x="194632" y="3365500"/>
                    </a:cubicBezTo>
                    <a:cubicBezTo>
                      <a:pt x="88193" y="3365500"/>
                      <a:pt x="0" y="3277334"/>
                      <a:pt x="0" y="3170927"/>
                    </a:cubicBezTo>
                    <a:cubicBezTo>
                      <a:pt x="0" y="194573"/>
                      <a:pt x="0" y="194573"/>
                      <a:pt x="0" y="194573"/>
                    </a:cubicBezTo>
                    <a:cubicBezTo>
                      <a:pt x="0" y="88166"/>
                      <a:pt x="88193" y="0"/>
                      <a:pt x="194632" y="0"/>
                    </a:cubicBezTo>
                    <a:close/>
                  </a:path>
                </a:pathLst>
              </a:custGeom>
              <a:solidFill>
                <a:schemeClr val="accent1"/>
              </a:solidFill>
              <a:ln>
                <a:noFill/>
              </a:ln>
            </p:spPr>
            <p:txBody>
              <a:bodyPr vert="horz" wrap="square" lIns="91427" tIns="45713" rIns="91427" bIns="45713" numCol="1" anchor="t" anchorCtr="0" compatLnSpc="1">
                <a:prstTxWarp prst="textNoShape">
                  <a:avLst/>
                </a:prstTxWarp>
                <a:noAutofit/>
              </a:bodyPr>
              <a:lstStyle/>
              <a:p>
                <a:pPr defTabSz="914224">
                  <a:defRPr/>
                </a:pPr>
                <a:endParaRPr lang="en-US" sz="1800" kern="0">
                  <a:solidFill>
                    <a:sysClr val="windowText" lastClr="000000"/>
                  </a:solidFill>
                </a:endParaRPr>
              </a:p>
            </p:txBody>
          </p:sp>
          <p:sp>
            <p:nvSpPr>
              <p:cNvPr id="402" name="Flowchart: Decision 183"/>
              <p:cNvSpPr/>
              <p:nvPr/>
            </p:nvSpPr>
            <p:spPr bwMode="auto">
              <a:xfrm>
                <a:off x="7862612" y="2650736"/>
                <a:ext cx="1165523" cy="1112815"/>
              </a:xfrm>
              <a:custGeom>
                <a:avLst/>
                <a:gdLst/>
                <a:ahLst/>
                <a:cxnLst/>
                <a:rect l="l" t="t" r="r" b="b"/>
                <a:pathLst>
                  <a:path w="665897" h="635783">
                    <a:moveTo>
                      <a:pt x="0" y="287388"/>
                    </a:moveTo>
                    <a:lnTo>
                      <a:pt x="6431" y="291748"/>
                    </a:lnTo>
                    <a:lnTo>
                      <a:pt x="212" y="295965"/>
                    </a:lnTo>
                    <a:close/>
                    <a:moveTo>
                      <a:pt x="665897" y="137457"/>
                    </a:moveTo>
                    <a:lnTo>
                      <a:pt x="665897" y="515370"/>
                    </a:lnTo>
                    <a:lnTo>
                      <a:pt x="350969" y="635783"/>
                    </a:lnTo>
                    <a:lnTo>
                      <a:pt x="349117" y="254165"/>
                    </a:lnTo>
                    <a:close/>
                    <a:moveTo>
                      <a:pt x="19370" y="137457"/>
                    </a:moveTo>
                    <a:lnTo>
                      <a:pt x="330592" y="252313"/>
                    </a:lnTo>
                    <a:lnTo>
                      <a:pt x="330592" y="630225"/>
                    </a:lnTo>
                    <a:lnTo>
                      <a:pt x="19370" y="515370"/>
                    </a:lnTo>
                    <a:close/>
                    <a:moveTo>
                      <a:pt x="343560" y="0"/>
                    </a:moveTo>
                    <a:lnTo>
                      <a:pt x="665897" y="116894"/>
                    </a:lnTo>
                    <a:lnTo>
                      <a:pt x="343560" y="233788"/>
                    </a:lnTo>
                    <a:lnTo>
                      <a:pt x="21222" y="116894"/>
                    </a:lnTo>
                    <a:close/>
                  </a:path>
                </a:pathLst>
              </a:custGeom>
              <a:solidFill>
                <a:schemeClr val="accent1"/>
              </a:solidFill>
              <a:ln>
                <a:solidFill>
                  <a:schemeClr val="accent1"/>
                </a:solidFill>
              </a:ln>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14224">
                  <a:defRPr/>
                </a:pPr>
                <a:endParaRPr lang="en-US" sz="1800" kern="0">
                  <a:solidFill>
                    <a:sysClr val="windowText" lastClr="000000"/>
                  </a:solidFill>
                </a:endParaRPr>
              </a:p>
            </p:txBody>
          </p:sp>
        </p:grpSp>
        <p:grpSp>
          <p:nvGrpSpPr>
            <p:cNvPr id="403" name="Group 402"/>
            <p:cNvGrpSpPr/>
            <p:nvPr/>
          </p:nvGrpSpPr>
          <p:grpSpPr>
            <a:xfrm flipH="1">
              <a:off x="7039461" y="1664005"/>
              <a:ext cx="208668" cy="390479"/>
              <a:chOff x="4428034" y="2663776"/>
              <a:chExt cx="1294586" cy="2422549"/>
            </a:xfrm>
            <a:grpFill/>
          </p:grpSpPr>
          <p:sp>
            <p:nvSpPr>
              <p:cNvPr id="404" name="Rounded Rectangle 16"/>
              <p:cNvSpPr/>
              <p:nvPr/>
            </p:nvSpPr>
            <p:spPr>
              <a:xfrm>
                <a:off x="4428034" y="2971800"/>
                <a:ext cx="1294586" cy="2114525"/>
              </a:xfrm>
              <a:custGeom>
                <a:avLst/>
                <a:gdLst/>
                <a:ahLst/>
                <a:cxnLst/>
                <a:rect l="l" t="t" r="r" b="b"/>
                <a:pathLst>
                  <a:path w="943814" h="1541591">
                    <a:moveTo>
                      <a:pt x="736899" y="969127"/>
                    </a:moveTo>
                    <a:lnTo>
                      <a:pt x="679817" y="1021413"/>
                    </a:lnTo>
                    <a:lnTo>
                      <a:pt x="792148" y="1132781"/>
                    </a:lnTo>
                    <a:close/>
                    <a:moveTo>
                      <a:pt x="207265" y="968092"/>
                    </a:moveTo>
                    <a:lnTo>
                      <a:pt x="153857" y="1126290"/>
                    </a:lnTo>
                    <a:lnTo>
                      <a:pt x="262444" y="1018635"/>
                    </a:lnTo>
                    <a:close/>
                    <a:moveTo>
                      <a:pt x="503411" y="910899"/>
                    </a:moveTo>
                    <a:lnTo>
                      <a:pt x="503411" y="1120999"/>
                    </a:lnTo>
                    <a:lnTo>
                      <a:pt x="613560" y="1020104"/>
                    </a:lnTo>
                    <a:close/>
                    <a:moveTo>
                      <a:pt x="441498" y="905495"/>
                    </a:moveTo>
                    <a:lnTo>
                      <a:pt x="328701" y="1017325"/>
                    </a:lnTo>
                    <a:lnTo>
                      <a:pt x="441499" y="1120647"/>
                    </a:lnTo>
                    <a:close/>
                    <a:moveTo>
                      <a:pt x="635043" y="713610"/>
                    </a:moveTo>
                    <a:lnTo>
                      <a:pt x="503410" y="844114"/>
                    </a:lnTo>
                    <a:lnTo>
                      <a:pt x="503411" y="846520"/>
                    </a:lnTo>
                    <a:lnTo>
                      <a:pt x="647312" y="989187"/>
                    </a:lnTo>
                    <a:lnTo>
                      <a:pt x="720911" y="921771"/>
                    </a:lnTo>
                    <a:lnTo>
                      <a:pt x="658481" y="736848"/>
                    </a:lnTo>
                    <a:close/>
                    <a:moveTo>
                      <a:pt x="304414" y="713610"/>
                    </a:moveTo>
                    <a:lnTo>
                      <a:pt x="287524" y="730357"/>
                    </a:lnTo>
                    <a:lnTo>
                      <a:pt x="223252" y="920736"/>
                    </a:lnTo>
                    <a:lnTo>
                      <a:pt x="294949" y="986409"/>
                    </a:lnTo>
                    <a:lnTo>
                      <a:pt x="437261" y="845317"/>
                    </a:lnTo>
                    <a:close/>
                    <a:moveTo>
                      <a:pt x="503411" y="583107"/>
                    </a:moveTo>
                    <a:lnTo>
                      <a:pt x="503410" y="779733"/>
                    </a:lnTo>
                    <a:lnTo>
                      <a:pt x="602574" y="681421"/>
                    </a:lnTo>
                    <a:close/>
                    <a:moveTo>
                      <a:pt x="441499" y="577703"/>
                    </a:moveTo>
                    <a:lnTo>
                      <a:pt x="336883" y="681420"/>
                    </a:lnTo>
                    <a:lnTo>
                      <a:pt x="441499" y="785139"/>
                    </a:lnTo>
                    <a:close/>
                    <a:moveTo>
                      <a:pt x="378907" y="459672"/>
                    </a:moveTo>
                    <a:lnTo>
                      <a:pt x="320193" y="633588"/>
                    </a:lnTo>
                    <a:lnTo>
                      <a:pt x="437260" y="517525"/>
                    </a:lnTo>
                    <a:close/>
                    <a:moveTo>
                      <a:pt x="563814" y="456436"/>
                    </a:moveTo>
                    <a:lnTo>
                      <a:pt x="503411" y="516322"/>
                    </a:lnTo>
                    <a:lnTo>
                      <a:pt x="503410" y="518728"/>
                    </a:lnTo>
                    <a:lnTo>
                      <a:pt x="625812" y="640079"/>
                    </a:lnTo>
                    <a:close/>
                    <a:moveTo>
                      <a:pt x="503411" y="277517"/>
                    </a:moveTo>
                    <a:lnTo>
                      <a:pt x="503411" y="451941"/>
                    </a:lnTo>
                    <a:lnTo>
                      <a:pt x="547530" y="408201"/>
                    </a:lnTo>
                    <a:close/>
                    <a:moveTo>
                      <a:pt x="441498" y="274270"/>
                    </a:moveTo>
                    <a:lnTo>
                      <a:pt x="395191" y="411437"/>
                    </a:lnTo>
                    <a:lnTo>
                      <a:pt x="441499" y="457347"/>
                    </a:lnTo>
                    <a:close/>
                    <a:moveTo>
                      <a:pt x="471906" y="0"/>
                    </a:moveTo>
                    <a:cubicBezTo>
                      <a:pt x="491186" y="0"/>
                      <a:pt x="506817" y="15630"/>
                      <a:pt x="506817" y="34910"/>
                    </a:cubicBezTo>
                    <a:cubicBezTo>
                      <a:pt x="506816" y="49090"/>
                      <a:pt x="498363" y="61295"/>
                      <a:pt x="485132" y="64342"/>
                    </a:cubicBezTo>
                    <a:cubicBezTo>
                      <a:pt x="491821" y="64772"/>
                      <a:pt x="496693" y="69512"/>
                      <a:pt x="498695" y="76196"/>
                    </a:cubicBezTo>
                    <a:cubicBezTo>
                      <a:pt x="498749" y="76214"/>
                      <a:pt x="498767" y="76250"/>
                      <a:pt x="498776" y="76290"/>
                    </a:cubicBezTo>
                    <a:cubicBezTo>
                      <a:pt x="500921" y="76999"/>
                      <a:pt x="501573" y="78515"/>
                      <a:pt x="502109" y="80103"/>
                    </a:cubicBezTo>
                    <a:lnTo>
                      <a:pt x="942180" y="1383632"/>
                    </a:lnTo>
                    <a:cubicBezTo>
                      <a:pt x="947649" y="1399831"/>
                      <a:pt x="938951" y="1417395"/>
                      <a:pt x="922752" y="1422863"/>
                    </a:cubicBezTo>
                    <a:cubicBezTo>
                      <a:pt x="906553" y="1428332"/>
                      <a:pt x="888989" y="1419634"/>
                      <a:pt x="883520" y="1403435"/>
                    </a:cubicBezTo>
                    <a:lnTo>
                      <a:pt x="824817" y="1229549"/>
                    </a:lnTo>
                    <a:lnTo>
                      <a:pt x="646065" y="1052330"/>
                    </a:lnTo>
                    <a:lnTo>
                      <a:pt x="503411" y="1183000"/>
                    </a:lnTo>
                    <a:lnTo>
                      <a:pt x="503410" y="1510636"/>
                    </a:lnTo>
                    <a:cubicBezTo>
                      <a:pt x="503411" y="1527733"/>
                      <a:pt x="489552" y="1541592"/>
                      <a:pt x="472455" y="1541591"/>
                    </a:cubicBezTo>
                    <a:cubicBezTo>
                      <a:pt x="455357" y="1541591"/>
                      <a:pt x="441498" y="1527733"/>
                      <a:pt x="441499" y="1510636"/>
                    </a:cubicBezTo>
                    <a:lnTo>
                      <a:pt x="441499" y="1182647"/>
                    </a:lnTo>
                    <a:lnTo>
                      <a:pt x="296196" y="1049552"/>
                    </a:lnTo>
                    <a:lnTo>
                      <a:pt x="121188" y="1223058"/>
                    </a:lnTo>
                    <a:lnTo>
                      <a:pt x="60293" y="1403435"/>
                    </a:lnTo>
                    <a:cubicBezTo>
                      <a:pt x="54824" y="1419634"/>
                      <a:pt x="37260" y="1428332"/>
                      <a:pt x="21061" y="1422863"/>
                    </a:cubicBezTo>
                    <a:cubicBezTo>
                      <a:pt x="4863" y="1417394"/>
                      <a:pt x="-3835" y="1399830"/>
                      <a:pt x="1634" y="1383632"/>
                    </a:cubicBezTo>
                    <a:lnTo>
                      <a:pt x="441704" y="80103"/>
                    </a:lnTo>
                    <a:cubicBezTo>
                      <a:pt x="442240" y="78514"/>
                      <a:pt x="442893" y="76998"/>
                      <a:pt x="445037" y="76290"/>
                    </a:cubicBezTo>
                    <a:cubicBezTo>
                      <a:pt x="445047" y="76250"/>
                      <a:pt x="445064" y="76214"/>
                      <a:pt x="445119" y="76195"/>
                    </a:cubicBezTo>
                    <a:lnTo>
                      <a:pt x="458681" y="64342"/>
                    </a:lnTo>
                    <a:cubicBezTo>
                      <a:pt x="445450" y="61294"/>
                      <a:pt x="436997" y="49089"/>
                      <a:pt x="436997" y="34910"/>
                    </a:cubicBezTo>
                    <a:cubicBezTo>
                      <a:pt x="436997" y="15630"/>
                      <a:pt x="452626" y="0"/>
                      <a:pt x="4719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defRPr/>
                </a:pPr>
                <a:endParaRPr lang="en-US" sz="1800" kern="0" dirty="0">
                  <a:solidFill>
                    <a:schemeClr val="tx1"/>
                  </a:solidFill>
                </a:endParaRPr>
              </a:p>
            </p:txBody>
          </p:sp>
          <p:grpSp>
            <p:nvGrpSpPr>
              <p:cNvPr id="405" name="Group 404"/>
              <p:cNvGrpSpPr/>
              <p:nvPr/>
            </p:nvGrpSpPr>
            <p:grpSpPr>
              <a:xfrm>
                <a:off x="4577514" y="2663776"/>
                <a:ext cx="986039" cy="708121"/>
                <a:chOff x="4577514" y="2663776"/>
                <a:chExt cx="986039" cy="708121"/>
              </a:xfrm>
              <a:grpFill/>
            </p:grpSpPr>
            <p:sp>
              <p:nvSpPr>
                <p:cNvPr id="406" name="Freeform 405"/>
                <p:cNvSpPr>
                  <a:spLocks noChangeArrowheads="1"/>
                </p:cNvSpPr>
                <p:nvPr/>
              </p:nvSpPr>
              <p:spPr bwMode="auto">
                <a:xfrm rot="5400000" flipH="1">
                  <a:off x="4912926" y="2721270"/>
                  <a:ext cx="706692" cy="594562"/>
                </a:xfrm>
                <a:custGeom>
                  <a:avLst/>
                  <a:gdLst>
                    <a:gd name="connsiteX0" fmla="*/ 1925912 w 3848648"/>
                    <a:gd name="connsiteY0" fmla="*/ 2280727 h 3237989"/>
                    <a:gd name="connsiteX1" fmla="*/ 1506812 w 3848648"/>
                    <a:gd name="connsiteY1" fmla="*/ 2698240 h 3237989"/>
                    <a:gd name="connsiteX2" fmla="*/ 1925912 w 3848648"/>
                    <a:gd name="connsiteY2" fmla="*/ 3115753 h 3237989"/>
                    <a:gd name="connsiteX3" fmla="*/ 2345012 w 3848648"/>
                    <a:gd name="connsiteY3" fmla="*/ 2698240 h 3237989"/>
                    <a:gd name="connsiteX4" fmla="*/ 1925912 w 3848648"/>
                    <a:gd name="connsiteY4" fmla="*/ 2280727 h 3237989"/>
                    <a:gd name="connsiteX5" fmla="*/ 1925118 w 3848648"/>
                    <a:gd name="connsiteY5" fmla="*/ 2158489 h 3237989"/>
                    <a:gd name="connsiteX6" fmla="*/ 2465662 w 3848648"/>
                    <a:gd name="connsiteY6" fmla="*/ 2698239 h 3237989"/>
                    <a:gd name="connsiteX7" fmla="*/ 1925118 w 3848648"/>
                    <a:gd name="connsiteY7" fmla="*/ 3237989 h 3237989"/>
                    <a:gd name="connsiteX8" fmla="*/ 1384574 w 3848648"/>
                    <a:gd name="connsiteY8" fmla="*/ 2698239 h 3237989"/>
                    <a:gd name="connsiteX9" fmla="*/ 1925118 w 3848648"/>
                    <a:gd name="connsiteY9" fmla="*/ 2158489 h 3237989"/>
                    <a:gd name="connsiteX10" fmla="*/ 1924773 w 3848648"/>
                    <a:gd name="connsiteY10" fmla="*/ 1438131 h 3237989"/>
                    <a:gd name="connsiteX11" fmla="*/ 2816009 w 3848648"/>
                    <a:gd name="connsiteY11" fmla="*/ 1805943 h 3237989"/>
                    <a:gd name="connsiteX12" fmla="*/ 2816009 w 3848648"/>
                    <a:gd name="connsiteY12" fmla="*/ 1894279 h 3237989"/>
                    <a:gd name="connsiteX13" fmla="*/ 2727911 w 3848648"/>
                    <a:gd name="connsiteY13" fmla="*/ 1894279 h 3237989"/>
                    <a:gd name="connsiteX14" fmla="*/ 1120875 w 3848648"/>
                    <a:gd name="connsiteY14" fmla="*/ 1894279 h 3237989"/>
                    <a:gd name="connsiteX15" fmla="*/ 1078345 w 3848648"/>
                    <a:gd name="connsiteY15" fmla="*/ 1909510 h 3237989"/>
                    <a:gd name="connsiteX16" fmla="*/ 1035815 w 3848648"/>
                    <a:gd name="connsiteY16" fmla="*/ 1894279 h 3237989"/>
                    <a:gd name="connsiteX17" fmla="*/ 1035815 w 3848648"/>
                    <a:gd name="connsiteY17" fmla="*/ 1805943 h 3237989"/>
                    <a:gd name="connsiteX18" fmla="*/ 1924773 w 3848648"/>
                    <a:gd name="connsiteY18" fmla="*/ 1438131 h 3237989"/>
                    <a:gd name="connsiteX19" fmla="*/ 1925119 w 3848648"/>
                    <a:gd name="connsiteY19" fmla="*/ 717039 h 3237989"/>
                    <a:gd name="connsiteX20" fmla="*/ 3322424 w 3848648"/>
                    <a:gd name="connsiteY20" fmla="*/ 1298085 h 3237989"/>
                    <a:gd name="connsiteX21" fmla="*/ 3322424 w 3848648"/>
                    <a:gd name="connsiteY21" fmla="*/ 1383265 h 3237989"/>
                    <a:gd name="connsiteX22" fmla="*/ 3237371 w 3848648"/>
                    <a:gd name="connsiteY22" fmla="*/ 1383265 h 3237989"/>
                    <a:gd name="connsiteX23" fmla="*/ 1925119 w 3848648"/>
                    <a:gd name="connsiteY23" fmla="*/ 838724 h 3237989"/>
                    <a:gd name="connsiteX24" fmla="*/ 612866 w 3848648"/>
                    <a:gd name="connsiteY24" fmla="*/ 1383265 h 3237989"/>
                    <a:gd name="connsiteX25" fmla="*/ 570339 w 3848648"/>
                    <a:gd name="connsiteY25" fmla="*/ 1401518 h 3237989"/>
                    <a:gd name="connsiteX26" fmla="*/ 527813 w 3848648"/>
                    <a:gd name="connsiteY26" fmla="*/ 1383265 h 3237989"/>
                    <a:gd name="connsiteX27" fmla="*/ 527813 w 3848648"/>
                    <a:gd name="connsiteY27" fmla="*/ 1298085 h 3237989"/>
                    <a:gd name="connsiteX28" fmla="*/ 1925119 w 3848648"/>
                    <a:gd name="connsiteY28" fmla="*/ 717039 h 3237989"/>
                    <a:gd name="connsiteX29" fmla="*/ 1925843 w 3848648"/>
                    <a:gd name="connsiteY29" fmla="*/ 0 h 3237989"/>
                    <a:gd name="connsiteX30" fmla="*/ 3830423 w 3848648"/>
                    <a:gd name="connsiteY30" fmla="*/ 790191 h 3237989"/>
                    <a:gd name="connsiteX31" fmla="*/ 3830423 w 3848648"/>
                    <a:gd name="connsiteY31" fmla="*/ 875288 h 3237989"/>
                    <a:gd name="connsiteX32" fmla="*/ 3787897 w 3848648"/>
                    <a:gd name="connsiteY32" fmla="*/ 893523 h 3237989"/>
                    <a:gd name="connsiteX33" fmla="*/ 3745370 w 3848648"/>
                    <a:gd name="connsiteY33" fmla="*/ 875288 h 3237989"/>
                    <a:gd name="connsiteX34" fmla="*/ 103278 w 3848648"/>
                    <a:gd name="connsiteY34" fmla="*/ 875288 h 3237989"/>
                    <a:gd name="connsiteX35" fmla="*/ 18225 w 3848648"/>
                    <a:gd name="connsiteY35" fmla="*/ 875288 h 3237989"/>
                    <a:gd name="connsiteX36" fmla="*/ 18225 w 3848648"/>
                    <a:gd name="connsiteY36" fmla="*/ 790191 h 3237989"/>
                    <a:gd name="connsiteX37" fmla="*/ 1925843 w 3848648"/>
                    <a:gd name="connsiteY37" fmla="*/ 0 h 32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48648" h="3237989">
                      <a:moveTo>
                        <a:pt x="1925912" y="2280727"/>
                      </a:moveTo>
                      <a:cubicBezTo>
                        <a:pt x="1694449" y="2280727"/>
                        <a:pt x="1506812" y="2467654"/>
                        <a:pt x="1506812" y="2698240"/>
                      </a:cubicBezTo>
                      <a:cubicBezTo>
                        <a:pt x="1506812" y="2928826"/>
                        <a:pt x="1694449" y="3115753"/>
                        <a:pt x="1925912" y="3115753"/>
                      </a:cubicBezTo>
                      <a:cubicBezTo>
                        <a:pt x="2157375" y="3115753"/>
                        <a:pt x="2345012" y="2928826"/>
                        <a:pt x="2345012" y="2698240"/>
                      </a:cubicBezTo>
                      <a:cubicBezTo>
                        <a:pt x="2345012" y="2467654"/>
                        <a:pt x="2157375" y="2280727"/>
                        <a:pt x="1925912" y="2280727"/>
                      </a:cubicBezTo>
                      <a:close/>
                      <a:moveTo>
                        <a:pt x="1925118" y="2158489"/>
                      </a:moveTo>
                      <a:cubicBezTo>
                        <a:pt x="2223652" y="2158489"/>
                        <a:pt x="2465662" y="2400143"/>
                        <a:pt x="2465662" y="2698239"/>
                      </a:cubicBezTo>
                      <a:cubicBezTo>
                        <a:pt x="2465662" y="2996335"/>
                        <a:pt x="2223652" y="3237989"/>
                        <a:pt x="1925118" y="3237989"/>
                      </a:cubicBezTo>
                      <a:cubicBezTo>
                        <a:pt x="1626584" y="3237989"/>
                        <a:pt x="1384574" y="2996335"/>
                        <a:pt x="1384574" y="2698239"/>
                      </a:cubicBezTo>
                      <a:cubicBezTo>
                        <a:pt x="1384574" y="2400143"/>
                        <a:pt x="1626584" y="2158489"/>
                        <a:pt x="1925118" y="2158489"/>
                      </a:cubicBezTo>
                      <a:close/>
                      <a:moveTo>
                        <a:pt x="1924773" y="1438131"/>
                      </a:moveTo>
                      <a:cubicBezTo>
                        <a:pt x="2247167" y="1438131"/>
                        <a:pt x="2569942" y="1560735"/>
                        <a:pt x="2816009" y="1805943"/>
                      </a:cubicBezTo>
                      <a:cubicBezTo>
                        <a:pt x="2840312" y="1830312"/>
                        <a:pt x="2840312" y="1869911"/>
                        <a:pt x="2816009" y="1894279"/>
                      </a:cubicBezTo>
                      <a:cubicBezTo>
                        <a:pt x="2791706" y="1915602"/>
                        <a:pt x="2752214" y="1915602"/>
                        <a:pt x="2727911" y="1894279"/>
                      </a:cubicBezTo>
                      <a:cubicBezTo>
                        <a:pt x="2287419" y="1449554"/>
                        <a:pt x="1564405" y="1449554"/>
                        <a:pt x="1120875" y="1894279"/>
                      </a:cubicBezTo>
                      <a:cubicBezTo>
                        <a:pt x="1108724" y="1903418"/>
                        <a:pt x="1093534" y="1909510"/>
                        <a:pt x="1078345" y="1909510"/>
                      </a:cubicBezTo>
                      <a:cubicBezTo>
                        <a:pt x="1063156" y="1909510"/>
                        <a:pt x="1047966" y="1903418"/>
                        <a:pt x="1035815" y="1894279"/>
                      </a:cubicBezTo>
                      <a:cubicBezTo>
                        <a:pt x="1011512" y="1869911"/>
                        <a:pt x="1011512" y="1830312"/>
                        <a:pt x="1035815" y="1805943"/>
                      </a:cubicBezTo>
                      <a:cubicBezTo>
                        <a:pt x="1280364" y="1560735"/>
                        <a:pt x="1602379" y="1438131"/>
                        <a:pt x="1924773" y="1438131"/>
                      </a:cubicBezTo>
                      <a:close/>
                      <a:moveTo>
                        <a:pt x="1925119" y="717039"/>
                      </a:moveTo>
                      <a:cubicBezTo>
                        <a:pt x="2453665" y="717039"/>
                        <a:pt x="2948797" y="923904"/>
                        <a:pt x="3322424" y="1298085"/>
                      </a:cubicBezTo>
                      <a:cubicBezTo>
                        <a:pt x="3346725" y="1322422"/>
                        <a:pt x="3346725" y="1358928"/>
                        <a:pt x="3322424" y="1383265"/>
                      </a:cubicBezTo>
                      <a:cubicBezTo>
                        <a:pt x="3298123" y="1407602"/>
                        <a:pt x="3261672" y="1407602"/>
                        <a:pt x="3237371" y="1383265"/>
                      </a:cubicBezTo>
                      <a:cubicBezTo>
                        <a:pt x="2885007" y="1033420"/>
                        <a:pt x="2420251" y="838724"/>
                        <a:pt x="1925119" y="838724"/>
                      </a:cubicBezTo>
                      <a:cubicBezTo>
                        <a:pt x="1429987" y="838724"/>
                        <a:pt x="962192" y="1033420"/>
                        <a:pt x="612866" y="1383265"/>
                      </a:cubicBezTo>
                      <a:cubicBezTo>
                        <a:pt x="600716" y="1395433"/>
                        <a:pt x="585528" y="1401518"/>
                        <a:pt x="570339" y="1401518"/>
                      </a:cubicBezTo>
                      <a:cubicBezTo>
                        <a:pt x="555151" y="1401518"/>
                        <a:pt x="536926" y="1395433"/>
                        <a:pt x="527813" y="1383265"/>
                      </a:cubicBezTo>
                      <a:cubicBezTo>
                        <a:pt x="503512" y="1358928"/>
                        <a:pt x="503512" y="1322422"/>
                        <a:pt x="527813" y="1298085"/>
                      </a:cubicBezTo>
                      <a:cubicBezTo>
                        <a:pt x="898402" y="923904"/>
                        <a:pt x="1396573" y="717039"/>
                        <a:pt x="1925119" y="717039"/>
                      </a:cubicBezTo>
                      <a:close/>
                      <a:moveTo>
                        <a:pt x="1925843" y="0"/>
                      </a:moveTo>
                      <a:cubicBezTo>
                        <a:pt x="2645756" y="0"/>
                        <a:pt x="3323143" y="279606"/>
                        <a:pt x="3830423" y="790191"/>
                      </a:cubicBezTo>
                      <a:cubicBezTo>
                        <a:pt x="3854724" y="814504"/>
                        <a:pt x="3854724" y="850975"/>
                        <a:pt x="3830423" y="875288"/>
                      </a:cubicBezTo>
                      <a:cubicBezTo>
                        <a:pt x="3818273" y="887445"/>
                        <a:pt x="3803085" y="893523"/>
                        <a:pt x="3787897" y="893523"/>
                      </a:cubicBezTo>
                      <a:cubicBezTo>
                        <a:pt x="3772709" y="893523"/>
                        <a:pt x="3757521" y="887445"/>
                        <a:pt x="3745370" y="875288"/>
                      </a:cubicBezTo>
                      <a:cubicBezTo>
                        <a:pt x="2742960" y="-127647"/>
                        <a:pt x="1108726" y="-130686"/>
                        <a:pt x="103278" y="875288"/>
                      </a:cubicBezTo>
                      <a:cubicBezTo>
                        <a:pt x="82014" y="899602"/>
                        <a:pt x="42525" y="899602"/>
                        <a:pt x="18225" y="875288"/>
                      </a:cubicBezTo>
                      <a:cubicBezTo>
                        <a:pt x="-6076" y="850975"/>
                        <a:pt x="-6076" y="811465"/>
                        <a:pt x="18225" y="790191"/>
                      </a:cubicBezTo>
                      <a:cubicBezTo>
                        <a:pt x="528543" y="279606"/>
                        <a:pt x="1205929" y="0"/>
                        <a:pt x="1925843" y="0"/>
                      </a:cubicBezTo>
                      <a:close/>
                    </a:path>
                  </a:pathLst>
                </a:custGeom>
                <a:grpFill/>
                <a:ln>
                  <a:noFill/>
                </a:ln>
              </p:spPr>
              <p:txBody>
                <a:bodyPr vert="horz" wrap="square" lIns="91427" tIns="45713" rIns="91427" bIns="45713" numCol="1" anchor="t" anchorCtr="0" compatLnSpc="1">
                  <a:prstTxWarp prst="textNoShape">
                    <a:avLst/>
                  </a:prstTxWarp>
                  <a:noAutofit/>
                </a:bodyPr>
                <a:lstStyle/>
                <a:p>
                  <a:pPr defTabSz="914224">
                    <a:defRPr/>
                  </a:pPr>
                  <a:endParaRPr lang="en-US" sz="1800" kern="0" dirty="0">
                    <a:solidFill>
                      <a:sysClr val="windowText" lastClr="000000"/>
                    </a:solidFill>
                  </a:endParaRPr>
                </a:p>
              </p:txBody>
            </p:sp>
            <p:sp>
              <p:nvSpPr>
                <p:cNvPr id="407" name="Freeform 406"/>
                <p:cNvSpPr>
                  <a:spLocks noChangeArrowheads="1"/>
                </p:cNvSpPr>
                <p:nvPr/>
              </p:nvSpPr>
              <p:spPr bwMode="auto">
                <a:xfrm rot="16200000" flipH="1">
                  <a:off x="4521449" y="2719841"/>
                  <a:ext cx="706692" cy="594562"/>
                </a:xfrm>
                <a:custGeom>
                  <a:avLst/>
                  <a:gdLst>
                    <a:gd name="connsiteX0" fmla="*/ 1925912 w 3848648"/>
                    <a:gd name="connsiteY0" fmla="*/ 2280727 h 3237989"/>
                    <a:gd name="connsiteX1" fmla="*/ 1506812 w 3848648"/>
                    <a:gd name="connsiteY1" fmla="*/ 2698240 h 3237989"/>
                    <a:gd name="connsiteX2" fmla="*/ 1925912 w 3848648"/>
                    <a:gd name="connsiteY2" fmla="*/ 3115753 h 3237989"/>
                    <a:gd name="connsiteX3" fmla="*/ 2345012 w 3848648"/>
                    <a:gd name="connsiteY3" fmla="*/ 2698240 h 3237989"/>
                    <a:gd name="connsiteX4" fmla="*/ 1925912 w 3848648"/>
                    <a:gd name="connsiteY4" fmla="*/ 2280727 h 3237989"/>
                    <a:gd name="connsiteX5" fmla="*/ 1925118 w 3848648"/>
                    <a:gd name="connsiteY5" fmla="*/ 2158489 h 3237989"/>
                    <a:gd name="connsiteX6" fmla="*/ 2465662 w 3848648"/>
                    <a:gd name="connsiteY6" fmla="*/ 2698239 h 3237989"/>
                    <a:gd name="connsiteX7" fmla="*/ 1925118 w 3848648"/>
                    <a:gd name="connsiteY7" fmla="*/ 3237989 h 3237989"/>
                    <a:gd name="connsiteX8" fmla="*/ 1384574 w 3848648"/>
                    <a:gd name="connsiteY8" fmla="*/ 2698239 h 3237989"/>
                    <a:gd name="connsiteX9" fmla="*/ 1925118 w 3848648"/>
                    <a:gd name="connsiteY9" fmla="*/ 2158489 h 3237989"/>
                    <a:gd name="connsiteX10" fmla="*/ 1924773 w 3848648"/>
                    <a:gd name="connsiteY10" fmla="*/ 1438131 h 3237989"/>
                    <a:gd name="connsiteX11" fmla="*/ 2816009 w 3848648"/>
                    <a:gd name="connsiteY11" fmla="*/ 1805943 h 3237989"/>
                    <a:gd name="connsiteX12" fmla="*/ 2816009 w 3848648"/>
                    <a:gd name="connsiteY12" fmla="*/ 1894279 h 3237989"/>
                    <a:gd name="connsiteX13" fmla="*/ 2727911 w 3848648"/>
                    <a:gd name="connsiteY13" fmla="*/ 1894279 h 3237989"/>
                    <a:gd name="connsiteX14" fmla="*/ 1120875 w 3848648"/>
                    <a:gd name="connsiteY14" fmla="*/ 1894279 h 3237989"/>
                    <a:gd name="connsiteX15" fmla="*/ 1078345 w 3848648"/>
                    <a:gd name="connsiteY15" fmla="*/ 1909510 h 3237989"/>
                    <a:gd name="connsiteX16" fmla="*/ 1035815 w 3848648"/>
                    <a:gd name="connsiteY16" fmla="*/ 1894279 h 3237989"/>
                    <a:gd name="connsiteX17" fmla="*/ 1035815 w 3848648"/>
                    <a:gd name="connsiteY17" fmla="*/ 1805943 h 3237989"/>
                    <a:gd name="connsiteX18" fmla="*/ 1924773 w 3848648"/>
                    <a:gd name="connsiteY18" fmla="*/ 1438131 h 3237989"/>
                    <a:gd name="connsiteX19" fmla="*/ 1925119 w 3848648"/>
                    <a:gd name="connsiteY19" fmla="*/ 717039 h 3237989"/>
                    <a:gd name="connsiteX20" fmla="*/ 3322424 w 3848648"/>
                    <a:gd name="connsiteY20" fmla="*/ 1298085 h 3237989"/>
                    <a:gd name="connsiteX21" fmla="*/ 3322424 w 3848648"/>
                    <a:gd name="connsiteY21" fmla="*/ 1383265 h 3237989"/>
                    <a:gd name="connsiteX22" fmla="*/ 3237371 w 3848648"/>
                    <a:gd name="connsiteY22" fmla="*/ 1383265 h 3237989"/>
                    <a:gd name="connsiteX23" fmla="*/ 1925119 w 3848648"/>
                    <a:gd name="connsiteY23" fmla="*/ 838724 h 3237989"/>
                    <a:gd name="connsiteX24" fmla="*/ 612866 w 3848648"/>
                    <a:gd name="connsiteY24" fmla="*/ 1383265 h 3237989"/>
                    <a:gd name="connsiteX25" fmla="*/ 570339 w 3848648"/>
                    <a:gd name="connsiteY25" fmla="*/ 1401518 h 3237989"/>
                    <a:gd name="connsiteX26" fmla="*/ 527813 w 3848648"/>
                    <a:gd name="connsiteY26" fmla="*/ 1383265 h 3237989"/>
                    <a:gd name="connsiteX27" fmla="*/ 527813 w 3848648"/>
                    <a:gd name="connsiteY27" fmla="*/ 1298085 h 3237989"/>
                    <a:gd name="connsiteX28" fmla="*/ 1925119 w 3848648"/>
                    <a:gd name="connsiteY28" fmla="*/ 717039 h 3237989"/>
                    <a:gd name="connsiteX29" fmla="*/ 1925843 w 3848648"/>
                    <a:gd name="connsiteY29" fmla="*/ 0 h 3237989"/>
                    <a:gd name="connsiteX30" fmla="*/ 3830423 w 3848648"/>
                    <a:gd name="connsiteY30" fmla="*/ 790191 h 3237989"/>
                    <a:gd name="connsiteX31" fmla="*/ 3830423 w 3848648"/>
                    <a:gd name="connsiteY31" fmla="*/ 875288 h 3237989"/>
                    <a:gd name="connsiteX32" fmla="*/ 3787897 w 3848648"/>
                    <a:gd name="connsiteY32" fmla="*/ 893523 h 3237989"/>
                    <a:gd name="connsiteX33" fmla="*/ 3745370 w 3848648"/>
                    <a:gd name="connsiteY33" fmla="*/ 875288 h 3237989"/>
                    <a:gd name="connsiteX34" fmla="*/ 103278 w 3848648"/>
                    <a:gd name="connsiteY34" fmla="*/ 875288 h 3237989"/>
                    <a:gd name="connsiteX35" fmla="*/ 18225 w 3848648"/>
                    <a:gd name="connsiteY35" fmla="*/ 875288 h 3237989"/>
                    <a:gd name="connsiteX36" fmla="*/ 18225 w 3848648"/>
                    <a:gd name="connsiteY36" fmla="*/ 790191 h 3237989"/>
                    <a:gd name="connsiteX37" fmla="*/ 1925843 w 3848648"/>
                    <a:gd name="connsiteY37" fmla="*/ 0 h 32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48648" h="3237989">
                      <a:moveTo>
                        <a:pt x="1925912" y="2280727"/>
                      </a:moveTo>
                      <a:cubicBezTo>
                        <a:pt x="1694449" y="2280727"/>
                        <a:pt x="1506812" y="2467654"/>
                        <a:pt x="1506812" y="2698240"/>
                      </a:cubicBezTo>
                      <a:cubicBezTo>
                        <a:pt x="1506812" y="2928826"/>
                        <a:pt x="1694449" y="3115753"/>
                        <a:pt x="1925912" y="3115753"/>
                      </a:cubicBezTo>
                      <a:cubicBezTo>
                        <a:pt x="2157375" y="3115753"/>
                        <a:pt x="2345012" y="2928826"/>
                        <a:pt x="2345012" y="2698240"/>
                      </a:cubicBezTo>
                      <a:cubicBezTo>
                        <a:pt x="2345012" y="2467654"/>
                        <a:pt x="2157375" y="2280727"/>
                        <a:pt x="1925912" y="2280727"/>
                      </a:cubicBezTo>
                      <a:close/>
                      <a:moveTo>
                        <a:pt x="1925118" y="2158489"/>
                      </a:moveTo>
                      <a:cubicBezTo>
                        <a:pt x="2223652" y="2158489"/>
                        <a:pt x="2465662" y="2400143"/>
                        <a:pt x="2465662" y="2698239"/>
                      </a:cubicBezTo>
                      <a:cubicBezTo>
                        <a:pt x="2465662" y="2996335"/>
                        <a:pt x="2223652" y="3237989"/>
                        <a:pt x="1925118" y="3237989"/>
                      </a:cubicBezTo>
                      <a:cubicBezTo>
                        <a:pt x="1626584" y="3237989"/>
                        <a:pt x="1384574" y="2996335"/>
                        <a:pt x="1384574" y="2698239"/>
                      </a:cubicBezTo>
                      <a:cubicBezTo>
                        <a:pt x="1384574" y="2400143"/>
                        <a:pt x="1626584" y="2158489"/>
                        <a:pt x="1925118" y="2158489"/>
                      </a:cubicBezTo>
                      <a:close/>
                      <a:moveTo>
                        <a:pt x="1924773" y="1438131"/>
                      </a:moveTo>
                      <a:cubicBezTo>
                        <a:pt x="2247167" y="1438131"/>
                        <a:pt x="2569942" y="1560735"/>
                        <a:pt x="2816009" y="1805943"/>
                      </a:cubicBezTo>
                      <a:cubicBezTo>
                        <a:pt x="2840312" y="1830312"/>
                        <a:pt x="2840312" y="1869911"/>
                        <a:pt x="2816009" y="1894279"/>
                      </a:cubicBezTo>
                      <a:cubicBezTo>
                        <a:pt x="2791706" y="1915602"/>
                        <a:pt x="2752214" y="1915602"/>
                        <a:pt x="2727911" y="1894279"/>
                      </a:cubicBezTo>
                      <a:cubicBezTo>
                        <a:pt x="2287419" y="1449554"/>
                        <a:pt x="1564405" y="1449554"/>
                        <a:pt x="1120875" y="1894279"/>
                      </a:cubicBezTo>
                      <a:cubicBezTo>
                        <a:pt x="1108724" y="1903418"/>
                        <a:pt x="1093534" y="1909510"/>
                        <a:pt x="1078345" y="1909510"/>
                      </a:cubicBezTo>
                      <a:cubicBezTo>
                        <a:pt x="1063156" y="1909510"/>
                        <a:pt x="1047966" y="1903418"/>
                        <a:pt x="1035815" y="1894279"/>
                      </a:cubicBezTo>
                      <a:cubicBezTo>
                        <a:pt x="1011512" y="1869911"/>
                        <a:pt x="1011512" y="1830312"/>
                        <a:pt x="1035815" y="1805943"/>
                      </a:cubicBezTo>
                      <a:cubicBezTo>
                        <a:pt x="1280364" y="1560735"/>
                        <a:pt x="1602379" y="1438131"/>
                        <a:pt x="1924773" y="1438131"/>
                      </a:cubicBezTo>
                      <a:close/>
                      <a:moveTo>
                        <a:pt x="1925119" y="717039"/>
                      </a:moveTo>
                      <a:cubicBezTo>
                        <a:pt x="2453665" y="717039"/>
                        <a:pt x="2948797" y="923904"/>
                        <a:pt x="3322424" y="1298085"/>
                      </a:cubicBezTo>
                      <a:cubicBezTo>
                        <a:pt x="3346725" y="1322422"/>
                        <a:pt x="3346725" y="1358928"/>
                        <a:pt x="3322424" y="1383265"/>
                      </a:cubicBezTo>
                      <a:cubicBezTo>
                        <a:pt x="3298123" y="1407602"/>
                        <a:pt x="3261672" y="1407602"/>
                        <a:pt x="3237371" y="1383265"/>
                      </a:cubicBezTo>
                      <a:cubicBezTo>
                        <a:pt x="2885007" y="1033420"/>
                        <a:pt x="2420251" y="838724"/>
                        <a:pt x="1925119" y="838724"/>
                      </a:cubicBezTo>
                      <a:cubicBezTo>
                        <a:pt x="1429987" y="838724"/>
                        <a:pt x="962192" y="1033420"/>
                        <a:pt x="612866" y="1383265"/>
                      </a:cubicBezTo>
                      <a:cubicBezTo>
                        <a:pt x="600716" y="1395433"/>
                        <a:pt x="585528" y="1401518"/>
                        <a:pt x="570339" y="1401518"/>
                      </a:cubicBezTo>
                      <a:cubicBezTo>
                        <a:pt x="555151" y="1401518"/>
                        <a:pt x="536926" y="1395433"/>
                        <a:pt x="527813" y="1383265"/>
                      </a:cubicBezTo>
                      <a:cubicBezTo>
                        <a:pt x="503512" y="1358928"/>
                        <a:pt x="503512" y="1322422"/>
                        <a:pt x="527813" y="1298085"/>
                      </a:cubicBezTo>
                      <a:cubicBezTo>
                        <a:pt x="898402" y="923904"/>
                        <a:pt x="1396573" y="717039"/>
                        <a:pt x="1925119" y="717039"/>
                      </a:cubicBezTo>
                      <a:close/>
                      <a:moveTo>
                        <a:pt x="1925843" y="0"/>
                      </a:moveTo>
                      <a:cubicBezTo>
                        <a:pt x="2645756" y="0"/>
                        <a:pt x="3323143" y="279606"/>
                        <a:pt x="3830423" y="790191"/>
                      </a:cubicBezTo>
                      <a:cubicBezTo>
                        <a:pt x="3854724" y="814504"/>
                        <a:pt x="3854724" y="850975"/>
                        <a:pt x="3830423" y="875288"/>
                      </a:cubicBezTo>
                      <a:cubicBezTo>
                        <a:pt x="3818273" y="887445"/>
                        <a:pt x="3803085" y="893523"/>
                        <a:pt x="3787897" y="893523"/>
                      </a:cubicBezTo>
                      <a:cubicBezTo>
                        <a:pt x="3772709" y="893523"/>
                        <a:pt x="3757521" y="887445"/>
                        <a:pt x="3745370" y="875288"/>
                      </a:cubicBezTo>
                      <a:cubicBezTo>
                        <a:pt x="2742960" y="-127647"/>
                        <a:pt x="1108726" y="-130686"/>
                        <a:pt x="103278" y="875288"/>
                      </a:cubicBezTo>
                      <a:cubicBezTo>
                        <a:pt x="82014" y="899602"/>
                        <a:pt x="42525" y="899602"/>
                        <a:pt x="18225" y="875288"/>
                      </a:cubicBezTo>
                      <a:cubicBezTo>
                        <a:pt x="-6076" y="850975"/>
                        <a:pt x="-6076" y="811465"/>
                        <a:pt x="18225" y="790191"/>
                      </a:cubicBezTo>
                      <a:cubicBezTo>
                        <a:pt x="528543" y="279606"/>
                        <a:pt x="1205929" y="0"/>
                        <a:pt x="1925843" y="0"/>
                      </a:cubicBezTo>
                      <a:close/>
                    </a:path>
                  </a:pathLst>
                </a:custGeom>
                <a:grpFill/>
                <a:ln>
                  <a:noFill/>
                </a:ln>
              </p:spPr>
              <p:txBody>
                <a:bodyPr vert="horz" wrap="square" lIns="91427" tIns="45713" rIns="91427" bIns="45713" numCol="1" anchor="t" anchorCtr="0" compatLnSpc="1">
                  <a:prstTxWarp prst="textNoShape">
                    <a:avLst/>
                  </a:prstTxWarp>
                  <a:noAutofit/>
                </a:bodyPr>
                <a:lstStyle/>
                <a:p>
                  <a:pPr defTabSz="914224">
                    <a:defRPr/>
                  </a:pPr>
                  <a:endParaRPr lang="en-US" sz="1800" kern="0" dirty="0">
                    <a:solidFill>
                      <a:sysClr val="windowText" lastClr="000000"/>
                    </a:solidFill>
                  </a:endParaRPr>
                </a:p>
              </p:txBody>
            </p:sp>
          </p:grpSp>
        </p:grpSp>
        <p:sp>
          <p:nvSpPr>
            <p:cNvPr id="408" name="Freeform 407"/>
            <p:cNvSpPr>
              <a:spLocks/>
            </p:cNvSpPr>
            <p:nvPr/>
          </p:nvSpPr>
          <p:spPr bwMode="auto">
            <a:xfrm>
              <a:off x="4602268" y="2704331"/>
              <a:ext cx="419729" cy="238955"/>
            </a:xfrm>
            <a:custGeom>
              <a:avLst/>
              <a:gdLst>
                <a:gd name="connsiteX0" fmla="*/ 1624088 w 3848100"/>
                <a:gd name="connsiteY0" fmla="*/ 122238 h 2190750"/>
                <a:gd name="connsiteX1" fmla="*/ 861739 w 3848100"/>
                <a:gd name="connsiteY1" fmla="*/ 624012 h 2190750"/>
                <a:gd name="connsiteX2" fmla="*/ 816180 w 3848100"/>
                <a:gd name="connsiteY2" fmla="*/ 769983 h 2190750"/>
                <a:gd name="connsiteX3" fmla="*/ 755435 w 3848100"/>
                <a:gd name="connsiteY3" fmla="*/ 812558 h 2190750"/>
                <a:gd name="connsiteX4" fmla="*/ 749360 w 3848100"/>
                <a:gd name="connsiteY4" fmla="*/ 812558 h 2190750"/>
                <a:gd name="connsiteX5" fmla="*/ 120650 w 3848100"/>
                <a:gd name="connsiteY5" fmla="*/ 1442056 h 2190750"/>
                <a:gd name="connsiteX6" fmla="*/ 685578 w 3848100"/>
                <a:gd name="connsiteY6" fmla="*/ 2065472 h 2190750"/>
                <a:gd name="connsiteX7" fmla="*/ 740249 w 3848100"/>
                <a:gd name="connsiteY7" fmla="*/ 2068513 h 2190750"/>
                <a:gd name="connsiteX8" fmla="*/ 746323 w 3848100"/>
                <a:gd name="connsiteY8" fmla="*/ 2068513 h 2190750"/>
                <a:gd name="connsiteX9" fmla="*/ 3343170 w 3848100"/>
                <a:gd name="connsiteY9" fmla="*/ 2068513 h 2190750"/>
                <a:gd name="connsiteX10" fmla="*/ 3349244 w 3848100"/>
                <a:gd name="connsiteY10" fmla="*/ 2068513 h 2190750"/>
                <a:gd name="connsiteX11" fmla="*/ 3422138 w 3848100"/>
                <a:gd name="connsiteY11" fmla="*/ 2062431 h 2190750"/>
                <a:gd name="connsiteX12" fmla="*/ 3725863 w 3848100"/>
                <a:gd name="connsiteY12" fmla="*/ 1685340 h 2190750"/>
                <a:gd name="connsiteX13" fmla="*/ 3422138 w 3848100"/>
                <a:gd name="connsiteY13" fmla="*/ 1311291 h 2190750"/>
                <a:gd name="connsiteX14" fmla="*/ 3382654 w 3848100"/>
                <a:gd name="connsiteY14" fmla="*/ 1308250 h 2190750"/>
                <a:gd name="connsiteX15" fmla="*/ 3327984 w 3848100"/>
                <a:gd name="connsiteY15" fmla="*/ 1253511 h 2190750"/>
                <a:gd name="connsiteX16" fmla="*/ 3324946 w 3848100"/>
                <a:gd name="connsiteY16" fmla="*/ 1207895 h 2190750"/>
                <a:gd name="connsiteX17" fmla="*/ 2720534 w 3848100"/>
                <a:gd name="connsiteY17" fmla="*/ 718285 h 2190750"/>
                <a:gd name="connsiteX18" fmla="*/ 2538299 w 3848100"/>
                <a:gd name="connsiteY18" fmla="*/ 745654 h 2190750"/>
                <a:gd name="connsiteX19" fmla="*/ 2495778 w 3848100"/>
                <a:gd name="connsiteY19" fmla="*/ 760860 h 2190750"/>
                <a:gd name="connsiteX20" fmla="*/ 2447182 w 3848100"/>
                <a:gd name="connsiteY20" fmla="*/ 760860 h 2190750"/>
                <a:gd name="connsiteX21" fmla="*/ 2416809 w 3848100"/>
                <a:gd name="connsiteY21" fmla="*/ 724367 h 2190750"/>
                <a:gd name="connsiteX22" fmla="*/ 2386437 w 3848100"/>
                <a:gd name="connsiteY22" fmla="*/ 624012 h 2190750"/>
                <a:gd name="connsiteX23" fmla="*/ 1624088 w 3848100"/>
                <a:gd name="connsiteY23" fmla="*/ 122238 h 2190750"/>
                <a:gd name="connsiteX24" fmla="*/ 1624889 w 3848100"/>
                <a:gd name="connsiteY24" fmla="*/ 0 h 2190750"/>
                <a:gd name="connsiteX25" fmla="*/ 2499595 w 3848100"/>
                <a:gd name="connsiteY25" fmla="*/ 581157 h 2190750"/>
                <a:gd name="connsiteX26" fmla="*/ 2499595 w 3848100"/>
                <a:gd name="connsiteY26" fmla="*/ 587243 h 2190750"/>
                <a:gd name="connsiteX27" fmla="*/ 2514781 w 3848100"/>
                <a:gd name="connsiteY27" fmla="*/ 626798 h 2190750"/>
                <a:gd name="connsiteX28" fmla="*/ 2721308 w 3848100"/>
                <a:gd name="connsiteY28" fmla="*/ 596371 h 2190750"/>
                <a:gd name="connsiteX29" fmla="*/ 3444156 w 3848100"/>
                <a:gd name="connsiteY29" fmla="*/ 1186656 h 2190750"/>
                <a:gd name="connsiteX30" fmla="*/ 3447193 w 3848100"/>
                <a:gd name="connsiteY30" fmla="*/ 1192742 h 2190750"/>
                <a:gd name="connsiteX31" fmla="*/ 3848100 w 3848100"/>
                <a:gd name="connsiteY31" fmla="*/ 1685661 h 2190750"/>
                <a:gd name="connsiteX32" fmla="*/ 3444156 w 3848100"/>
                <a:gd name="connsiteY32" fmla="*/ 2181622 h 2190750"/>
                <a:gd name="connsiteX33" fmla="*/ 3438082 w 3848100"/>
                <a:gd name="connsiteY33" fmla="*/ 2181622 h 2190750"/>
                <a:gd name="connsiteX34" fmla="*/ 3374301 w 3848100"/>
                <a:gd name="connsiteY34" fmla="*/ 2187707 h 2190750"/>
                <a:gd name="connsiteX35" fmla="*/ 3356078 w 3848100"/>
                <a:gd name="connsiteY35" fmla="*/ 2190750 h 2190750"/>
                <a:gd name="connsiteX36" fmla="*/ 738034 w 3848100"/>
                <a:gd name="connsiteY36" fmla="*/ 2190750 h 2190750"/>
                <a:gd name="connsiteX37" fmla="*/ 722848 w 3848100"/>
                <a:gd name="connsiteY37" fmla="*/ 2190750 h 2190750"/>
                <a:gd name="connsiteX38" fmla="*/ 677290 w 3848100"/>
                <a:gd name="connsiteY38" fmla="*/ 2187707 h 2190750"/>
                <a:gd name="connsiteX39" fmla="*/ 674253 w 3848100"/>
                <a:gd name="connsiteY39" fmla="*/ 2187707 h 2190750"/>
                <a:gd name="connsiteX40" fmla="*/ 0 w 3848100"/>
                <a:gd name="connsiteY40" fmla="*/ 1442244 h 2190750"/>
                <a:gd name="connsiteX41" fmla="*/ 716773 w 3848100"/>
                <a:gd name="connsiteY41" fmla="*/ 690695 h 2190750"/>
                <a:gd name="connsiteX42" fmla="*/ 747145 w 3848100"/>
                <a:gd name="connsiteY42" fmla="*/ 587243 h 2190750"/>
                <a:gd name="connsiteX43" fmla="*/ 750182 w 3848100"/>
                <a:gd name="connsiteY43" fmla="*/ 581157 h 2190750"/>
                <a:gd name="connsiteX44" fmla="*/ 1624889 w 3848100"/>
                <a:gd name="connsiteY44" fmla="*/ 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848100" h="2190750">
                  <a:moveTo>
                    <a:pt x="1624088" y="122238"/>
                  </a:moveTo>
                  <a:cubicBezTo>
                    <a:pt x="1293028" y="122238"/>
                    <a:pt x="992340" y="319907"/>
                    <a:pt x="861739" y="624012"/>
                  </a:cubicBezTo>
                  <a:cubicBezTo>
                    <a:pt x="816180" y="769983"/>
                    <a:pt x="816180" y="769983"/>
                    <a:pt x="816180" y="769983"/>
                  </a:cubicBezTo>
                  <a:cubicBezTo>
                    <a:pt x="810105" y="797352"/>
                    <a:pt x="782770" y="815599"/>
                    <a:pt x="755435" y="812558"/>
                  </a:cubicBezTo>
                  <a:cubicBezTo>
                    <a:pt x="749360" y="812558"/>
                    <a:pt x="749360" y="812558"/>
                    <a:pt x="749360" y="812558"/>
                  </a:cubicBezTo>
                  <a:cubicBezTo>
                    <a:pt x="403114" y="812558"/>
                    <a:pt x="120650" y="1095376"/>
                    <a:pt x="120650" y="1442056"/>
                  </a:cubicBezTo>
                  <a:cubicBezTo>
                    <a:pt x="120650" y="1764408"/>
                    <a:pt x="363630" y="2032021"/>
                    <a:pt x="685578" y="2065472"/>
                  </a:cubicBezTo>
                  <a:cubicBezTo>
                    <a:pt x="740249" y="2068513"/>
                    <a:pt x="740249" y="2068513"/>
                    <a:pt x="740249" y="2068513"/>
                  </a:cubicBezTo>
                  <a:cubicBezTo>
                    <a:pt x="740249" y="2068513"/>
                    <a:pt x="743286" y="2068513"/>
                    <a:pt x="746323" y="2068513"/>
                  </a:cubicBezTo>
                  <a:cubicBezTo>
                    <a:pt x="3343170" y="2068513"/>
                    <a:pt x="3343170" y="2068513"/>
                    <a:pt x="3343170" y="2068513"/>
                  </a:cubicBezTo>
                  <a:cubicBezTo>
                    <a:pt x="3346207" y="2068513"/>
                    <a:pt x="3346207" y="2068513"/>
                    <a:pt x="3349244" y="2068513"/>
                  </a:cubicBezTo>
                  <a:cubicBezTo>
                    <a:pt x="3422138" y="2062431"/>
                    <a:pt x="3422138" y="2062431"/>
                    <a:pt x="3422138" y="2062431"/>
                  </a:cubicBezTo>
                  <a:cubicBezTo>
                    <a:pt x="3598299" y="2022897"/>
                    <a:pt x="3725863" y="1867804"/>
                    <a:pt x="3725863" y="1685340"/>
                  </a:cubicBezTo>
                  <a:cubicBezTo>
                    <a:pt x="3725863" y="1505918"/>
                    <a:pt x="3598299" y="1350824"/>
                    <a:pt x="3422138" y="1311291"/>
                  </a:cubicBezTo>
                  <a:cubicBezTo>
                    <a:pt x="3382654" y="1308250"/>
                    <a:pt x="3382654" y="1308250"/>
                    <a:pt x="3382654" y="1308250"/>
                  </a:cubicBezTo>
                  <a:cubicBezTo>
                    <a:pt x="3355319" y="1305208"/>
                    <a:pt x="3331021" y="1283921"/>
                    <a:pt x="3327984" y="1253511"/>
                  </a:cubicBezTo>
                  <a:cubicBezTo>
                    <a:pt x="3324946" y="1207895"/>
                    <a:pt x="3324946" y="1207895"/>
                    <a:pt x="3324946" y="1207895"/>
                  </a:cubicBezTo>
                  <a:cubicBezTo>
                    <a:pt x="3264201" y="925077"/>
                    <a:pt x="3012110" y="718285"/>
                    <a:pt x="2720534" y="718285"/>
                  </a:cubicBezTo>
                  <a:cubicBezTo>
                    <a:pt x="2659789" y="718285"/>
                    <a:pt x="2596007" y="727408"/>
                    <a:pt x="2538299" y="745654"/>
                  </a:cubicBezTo>
                  <a:cubicBezTo>
                    <a:pt x="2495778" y="760860"/>
                    <a:pt x="2495778" y="760860"/>
                    <a:pt x="2495778" y="760860"/>
                  </a:cubicBezTo>
                  <a:cubicBezTo>
                    <a:pt x="2477554" y="766942"/>
                    <a:pt x="2462368" y="766942"/>
                    <a:pt x="2447182" y="760860"/>
                  </a:cubicBezTo>
                  <a:cubicBezTo>
                    <a:pt x="2431996" y="751736"/>
                    <a:pt x="2419847" y="739572"/>
                    <a:pt x="2416809" y="724367"/>
                  </a:cubicBezTo>
                  <a:cubicBezTo>
                    <a:pt x="2386437" y="624012"/>
                    <a:pt x="2386437" y="624012"/>
                    <a:pt x="2386437" y="624012"/>
                  </a:cubicBezTo>
                  <a:cubicBezTo>
                    <a:pt x="2255835" y="319907"/>
                    <a:pt x="1955148" y="122238"/>
                    <a:pt x="1624088" y="122238"/>
                  </a:cubicBezTo>
                  <a:close/>
                  <a:moveTo>
                    <a:pt x="1624889" y="0"/>
                  </a:moveTo>
                  <a:cubicBezTo>
                    <a:pt x="2007572" y="0"/>
                    <a:pt x="2350773" y="228203"/>
                    <a:pt x="2499595" y="581157"/>
                  </a:cubicBezTo>
                  <a:cubicBezTo>
                    <a:pt x="2499595" y="581157"/>
                    <a:pt x="2499595" y="584200"/>
                    <a:pt x="2499595" y="587243"/>
                  </a:cubicBezTo>
                  <a:cubicBezTo>
                    <a:pt x="2514781" y="626798"/>
                    <a:pt x="2514781" y="626798"/>
                    <a:pt x="2514781" y="626798"/>
                  </a:cubicBezTo>
                  <a:cubicBezTo>
                    <a:pt x="2581598" y="605499"/>
                    <a:pt x="2651453" y="596371"/>
                    <a:pt x="2721308" y="596371"/>
                  </a:cubicBezTo>
                  <a:cubicBezTo>
                    <a:pt x="3070583" y="596371"/>
                    <a:pt x="3374301" y="845873"/>
                    <a:pt x="3444156" y="1186656"/>
                  </a:cubicBezTo>
                  <a:cubicBezTo>
                    <a:pt x="3444156" y="1186656"/>
                    <a:pt x="3447193" y="1189699"/>
                    <a:pt x="3447193" y="1192742"/>
                  </a:cubicBezTo>
                  <a:cubicBezTo>
                    <a:pt x="3678018" y="1241425"/>
                    <a:pt x="3848100" y="1448329"/>
                    <a:pt x="3848100" y="1685661"/>
                  </a:cubicBezTo>
                  <a:cubicBezTo>
                    <a:pt x="3848100" y="1926035"/>
                    <a:pt x="3678018" y="2132939"/>
                    <a:pt x="3444156" y="2181622"/>
                  </a:cubicBezTo>
                  <a:cubicBezTo>
                    <a:pt x="3444156" y="2181622"/>
                    <a:pt x="3441119" y="2181622"/>
                    <a:pt x="3438082" y="2181622"/>
                  </a:cubicBezTo>
                  <a:cubicBezTo>
                    <a:pt x="3374301" y="2187707"/>
                    <a:pt x="3374301" y="2187707"/>
                    <a:pt x="3374301" y="2187707"/>
                  </a:cubicBezTo>
                  <a:cubicBezTo>
                    <a:pt x="3368227" y="2190750"/>
                    <a:pt x="3362152" y="2190750"/>
                    <a:pt x="3356078" y="2190750"/>
                  </a:cubicBezTo>
                  <a:cubicBezTo>
                    <a:pt x="738034" y="2190750"/>
                    <a:pt x="738034" y="2190750"/>
                    <a:pt x="738034" y="2190750"/>
                  </a:cubicBezTo>
                  <a:cubicBezTo>
                    <a:pt x="731959" y="2190750"/>
                    <a:pt x="728922" y="2190750"/>
                    <a:pt x="722848" y="2190750"/>
                  </a:cubicBezTo>
                  <a:cubicBezTo>
                    <a:pt x="677290" y="2187707"/>
                    <a:pt x="677290" y="2187707"/>
                    <a:pt x="677290" y="2187707"/>
                  </a:cubicBezTo>
                  <a:cubicBezTo>
                    <a:pt x="677290" y="2187707"/>
                    <a:pt x="677290" y="2187707"/>
                    <a:pt x="674253" y="2187707"/>
                  </a:cubicBezTo>
                  <a:cubicBezTo>
                    <a:pt x="291569" y="2148152"/>
                    <a:pt x="0" y="1828668"/>
                    <a:pt x="0" y="1442244"/>
                  </a:cubicBezTo>
                  <a:cubicBezTo>
                    <a:pt x="0" y="1040606"/>
                    <a:pt x="318904" y="711994"/>
                    <a:pt x="716773" y="690695"/>
                  </a:cubicBezTo>
                  <a:cubicBezTo>
                    <a:pt x="747145" y="587243"/>
                    <a:pt x="747145" y="587243"/>
                    <a:pt x="747145" y="587243"/>
                  </a:cubicBezTo>
                  <a:cubicBezTo>
                    <a:pt x="750182" y="584200"/>
                    <a:pt x="750182" y="581157"/>
                    <a:pt x="750182" y="581157"/>
                  </a:cubicBezTo>
                  <a:cubicBezTo>
                    <a:pt x="899004" y="228203"/>
                    <a:pt x="1242205" y="0"/>
                    <a:pt x="1624889" y="0"/>
                  </a:cubicBezTo>
                  <a:close/>
                </a:path>
              </a:pathLst>
            </a:custGeom>
            <a:solidFill>
              <a:schemeClr val="accent1"/>
            </a:solidFill>
            <a:ln>
              <a:noFill/>
            </a:ln>
          </p:spPr>
          <p:txBody>
            <a:bodyPr vert="horz" wrap="square" lIns="91427" tIns="45713" rIns="91427" bIns="45713" numCol="1" anchor="t" anchorCtr="0" compatLnSpc="1">
              <a:prstTxWarp prst="textNoShape">
                <a:avLst/>
              </a:prstTxWarp>
              <a:noAutofit/>
            </a:bodyPr>
            <a:lstStyle/>
            <a:p>
              <a:pPr defTabSz="914224">
                <a:defRPr/>
              </a:pPr>
              <a:endParaRPr lang="en-US" sz="1800" kern="0" dirty="0">
                <a:solidFill>
                  <a:sysClr val="windowText" lastClr="000000"/>
                </a:solidFill>
              </a:endParaRPr>
            </a:p>
          </p:txBody>
        </p:sp>
        <p:sp>
          <p:nvSpPr>
            <p:cNvPr id="409" name="Freeform 408"/>
            <p:cNvSpPr>
              <a:spLocks/>
            </p:cNvSpPr>
            <p:nvPr/>
          </p:nvSpPr>
          <p:spPr bwMode="auto">
            <a:xfrm>
              <a:off x="5698628" y="1913756"/>
              <a:ext cx="609187" cy="346815"/>
            </a:xfrm>
            <a:custGeom>
              <a:avLst/>
              <a:gdLst>
                <a:gd name="connsiteX0" fmla="*/ 257234 w 609187"/>
                <a:gd name="connsiteY0" fmla="*/ 0 h 346815"/>
                <a:gd name="connsiteX1" fmla="*/ 395707 w 609187"/>
                <a:gd name="connsiteY1" fmla="*/ 92002 h 346815"/>
                <a:gd name="connsiteX2" fmla="*/ 395707 w 609187"/>
                <a:gd name="connsiteY2" fmla="*/ 92966 h 346815"/>
                <a:gd name="connsiteX3" fmla="*/ 398111 w 609187"/>
                <a:gd name="connsiteY3" fmla="*/ 99228 h 346815"/>
                <a:gd name="connsiteX4" fmla="*/ 430806 w 609187"/>
                <a:gd name="connsiteY4" fmla="*/ 94411 h 346815"/>
                <a:gd name="connsiteX5" fmla="*/ 545239 w 609187"/>
                <a:gd name="connsiteY5" fmla="*/ 187858 h 346815"/>
                <a:gd name="connsiteX6" fmla="*/ 545720 w 609187"/>
                <a:gd name="connsiteY6" fmla="*/ 188822 h 346815"/>
                <a:gd name="connsiteX7" fmla="*/ 609187 w 609187"/>
                <a:gd name="connsiteY7" fmla="*/ 266855 h 346815"/>
                <a:gd name="connsiteX8" fmla="*/ 545239 w 609187"/>
                <a:gd name="connsiteY8" fmla="*/ 345370 h 346815"/>
                <a:gd name="connsiteX9" fmla="*/ 544278 w 609187"/>
                <a:gd name="connsiteY9" fmla="*/ 345370 h 346815"/>
                <a:gd name="connsiteX10" fmla="*/ 534181 w 609187"/>
                <a:gd name="connsiteY10" fmla="*/ 346333 h 346815"/>
                <a:gd name="connsiteX11" fmla="*/ 531296 w 609187"/>
                <a:gd name="connsiteY11" fmla="*/ 346815 h 346815"/>
                <a:gd name="connsiteX12" fmla="*/ 476414 w 609187"/>
                <a:gd name="connsiteY12" fmla="*/ 346815 h 346815"/>
                <a:gd name="connsiteX13" fmla="*/ 476414 w 609187"/>
                <a:gd name="connsiteY13" fmla="*/ 327464 h 346815"/>
                <a:gd name="connsiteX14" fmla="*/ 477864 w 609187"/>
                <a:gd name="connsiteY14" fmla="*/ 327464 h 346815"/>
                <a:gd name="connsiteX15" fmla="*/ 529252 w 609187"/>
                <a:gd name="connsiteY15" fmla="*/ 327464 h 346815"/>
                <a:gd name="connsiteX16" fmla="*/ 530214 w 609187"/>
                <a:gd name="connsiteY16" fmla="*/ 327464 h 346815"/>
                <a:gd name="connsiteX17" fmla="*/ 541754 w 609187"/>
                <a:gd name="connsiteY17" fmla="*/ 326501 h 346815"/>
                <a:gd name="connsiteX18" fmla="*/ 589836 w 609187"/>
                <a:gd name="connsiteY18" fmla="*/ 266804 h 346815"/>
                <a:gd name="connsiteX19" fmla="*/ 541754 w 609187"/>
                <a:gd name="connsiteY19" fmla="*/ 207589 h 346815"/>
                <a:gd name="connsiteX20" fmla="*/ 535503 w 609187"/>
                <a:gd name="connsiteY20" fmla="*/ 207108 h 346815"/>
                <a:gd name="connsiteX21" fmla="*/ 526848 w 609187"/>
                <a:gd name="connsiteY21" fmla="*/ 198442 h 346815"/>
                <a:gd name="connsiteX22" fmla="*/ 526367 w 609187"/>
                <a:gd name="connsiteY22" fmla="*/ 191220 h 346815"/>
                <a:gd name="connsiteX23" fmla="*/ 430684 w 609187"/>
                <a:gd name="connsiteY23" fmla="*/ 113711 h 346815"/>
                <a:gd name="connsiteX24" fmla="*/ 401834 w 609187"/>
                <a:gd name="connsiteY24" fmla="*/ 118044 h 346815"/>
                <a:gd name="connsiteX25" fmla="*/ 395103 w 609187"/>
                <a:gd name="connsiteY25" fmla="*/ 120451 h 346815"/>
                <a:gd name="connsiteX26" fmla="*/ 387410 w 609187"/>
                <a:gd name="connsiteY26" fmla="*/ 120451 h 346815"/>
                <a:gd name="connsiteX27" fmla="*/ 382602 w 609187"/>
                <a:gd name="connsiteY27" fmla="*/ 114674 h 346815"/>
                <a:gd name="connsiteX28" fmla="*/ 377793 w 609187"/>
                <a:gd name="connsiteY28" fmla="*/ 98787 h 346815"/>
                <a:gd name="connsiteX29" fmla="*/ 257107 w 609187"/>
                <a:gd name="connsiteY29" fmla="*/ 19351 h 346815"/>
                <a:gd name="connsiteX30" fmla="*/ 136421 w 609187"/>
                <a:gd name="connsiteY30" fmla="*/ 98787 h 346815"/>
                <a:gd name="connsiteX31" fmla="*/ 129208 w 609187"/>
                <a:gd name="connsiteY31" fmla="*/ 121895 h 346815"/>
                <a:gd name="connsiteX32" fmla="*/ 119592 w 609187"/>
                <a:gd name="connsiteY32" fmla="*/ 128635 h 346815"/>
                <a:gd name="connsiteX33" fmla="*/ 118630 w 609187"/>
                <a:gd name="connsiteY33" fmla="*/ 128635 h 346815"/>
                <a:gd name="connsiteX34" fmla="*/ 19100 w 609187"/>
                <a:gd name="connsiteY34" fmla="*/ 228290 h 346815"/>
                <a:gd name="connsiteX35" fmla="*/ 108533 w 609187"/>
                <a:gd name="connsiteY35" fmla="*/ 326983 h 346815"/>
                <a:gd name="connsiteX36" fmla="*/ 117188 w 609187"/>
                <a:gd name="connsiteY36" fmla="*/ 327464 h 346815"/>
                <a:gd name="connsiteX37" fmla="*/ 118149 w 609187"/>
                <a:gd name="connsiteY37" fmla="*/ 327464 h 346815"/>
                <a:gd name="connsiteX38" fmla="*/ 194985 w 609187"/>
                <a:gd name="connsiteY38" fmla="*/ 327464 h 346815"/>
                <a:gd name="connsiteX39" fmla="*/ 194985 w 609187"/>
                <a:gd name="connsiteY39" fmla="*/ 346815 h 346815"/>
                <a:gd name="connsiteX40" fmla="*/ 168644 w 609187"/>
                <a:gd name="connsiteY40" fmla="*/ 346815 h 346815"/>
                <a:gd name="connsiteX41" fmla="*/ 116837 w 609187"/>
                <a:gd name="connsiteY41" fmla="*/ 346815 h 346815"/>
                <a:gd name="connsiteX42" fmla="*/ 114433 w 609187"/>
                <a:gd name="connsiteY42" fmla="*/ 346815 h 346815"/>
                <a:gd name="connsiteX43" fmla="*/ 107221 w 609187"/>
                <a:gd name="connsiteY43" fmla="*/ 346333 h 346815"/>
                <a:gd name="connsiteX44" fmla="*/ 106740 w 609187"/>
                <a:gd name="connsiteY44" fmla="*/ 346333 h 346815"/>
                <a:gd name="connsiteX45" fmla="*/ 0 w 609187"/>
                <a:gd name="connsiteY45" fmla="*/ 228320 h 346815"/>
                <a:gd name="connsiteX46" fmla="*/ 113471 w 609187"/>
                <a:gd name="connsiteY46" fmla="*/ 109343 h 346815"/>
                <a:gd name="connsiteX47" fmla="*/ 118280 w 609187"/>
                <a:gd name="connsiteY47" fmla="*/ 92966 h 346815"/>
                <a:gd name="connsiteX48" fmla="*/ 118760 w 609187"/>
                <a:gd name="connsiteY48" fmla="*/ 92002 h 346815"/>
                <a:gd name="connsiteX49" fmla="*/ 257234 w 609187"/>
                <a:gd name="connsiteY49" fmla="*/ 0 h 346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9187" h="346815">
                  <a:moveTo>
                    <a:pt x="257234" y="0"/>
                  </a:moveTo>
                  <a:cubicBezTo>
                    <a:pt x="317816" y="0"/>
                    <a:pt x="372148" y="36127"/>
                    <a:pt x="395707" y="92002"/>
                  </a:cubicBezTo>
                  <a:cubicBezTo>
                    <a:pt x="395707" y="92002"/>
                    <a:pt x="395707" y="92484"/>
                    <a:pt x="395707" y="92966"/>
                  </a:cubicBezTo>
                  <a:cubicBezTo>
                    <a:pt x="398111" y="99228"/>
                    <a:pt x="398111" y="99228"/>
                    <a:pt x="398111" y="99228"/>
                  </a:cubicBezTo>
                  <a:cubicBezTo>
                    <a:pt x="408689" y="95856"/>
                    <a:pt x="419748" y="94411"/>
                    <a:pt x="430806" y="94411"/>
                  </a:cubicBezTo>
                  <a:cubicBezTo>
                    <a:pt x="486100" y="94411"/>
                    <a:pt x="534181" y="133909"/>
                    <a:pt x="545239" y="187858"/>
                  </a:cubicBezTo>
                  <a:cubicBezTo>
                    <a:pt x="545239" y="187858"/>
                    <a:pt x="545720" y="188340"/>
                    <a:pt x="545720" y="188822"/>
                  </a:cubicBezTo>
                  <a:cubicBezTo>
                    <a:pt x="582262" y="196529"/>
                    <a:pt x="609187" y="229283"/>
                    <a:pt x="609187" y="266855"/>
                  </a:cubicBezTo>
                  <a:cubicBezTo>
                    <a:pt x="609187" y="304908"/>
                    <a:pt x="582262" y="337663"/>
                    <a:pt x="545239" y="345370"/>
                  </a:cubicBezTo>
                  <a:cubicBezTo>
                    <a:pt x="545239" y="345370"/>
                    <a:pt x="544759" y="345370"/>
                    <a:pt x="544278" y="345370"/>
                  </a:cubicBezTo>
                  <a:cubicBezTo>
                    <a:pt x="534181" y="346333"/>
                    <a:pt x="534181" y="346333"/>
                    <a:pt x="534181" y="346333"/>
                  </a:cubicBezTo>
                  <a:cubicBezTo>
                    <a:pt x="533219" y="346815"/>
                    <a:pt x="532257" y="346815"/>
                    <a:pt x="531296" y="346815"/>
                  </a:cubicBezTo>
                  <a:lnTo>
                    <a:pt x="476414" y="346815"/>
                  </a:lnTo>
                  <a:lnTo>
                    <a:pt x="476414" y="327464"/>
                  </a:lnTo>
                  <a:lnTo>
                    <a:pt x="477864" y="327464"/>
                  </a:lnTo>
                  <a:cubicBezTo>
                    <a:pt x="529252" y="327464"/>
                    <a:pt x="529252" y="327464"/>
                    <a:pt x="529252" y="327464"/>
                  </a:cubicBezTo>
                  <a:cubicBezTo>
                    <a:pt x="529733" y="327464"/>
                    <a:pt x="529733" y="327464"/>
                    <a:pt x="530214" y="327464"/>
                  </a:cubicBezTo>
                  <a:cubicBezTo>
                    <a:pt x="541754" y="326501"/>
                    <a:pt x="541754" y="326501"/>
                    <a:pt x="541754" y="326501"/>
                  </a:cubicBezTo>
                  <a:cubicBezTo>
                    <a:pt x="569642" y="320243"/>
                    <a:pt x="589836" y="295690"/>
                    <a:pt x="589836" y="266804"/>
                  </a:cubicBezTo>
                  <a:cubicBezTo>
                    <a:pt x="589836" y="238400"/>
                    <a:pt x="569642" y="213847"/>
                    <a:pt x="541754" y="207589"/>
                  </a:cubicBezTo>
                  <a:cubicBezTo>
                    <a:pt x="535503" y="207108"/>
                    <a:pt x="535503" y="207108"/>
                    <a:pt x="535503" y="207108"/>
                  </a:cubicBezTo>
                  <a:cubicBezTo>
                    <a:pt x="531176" y="206626"/>
                    <a:pt x="527329" y="203256"/>
                    <a:pt x="526848" y="198442"/>
                  </a:cubicBezTo>
                  <a:cubicBezTo>
                    <a:pt x="526367" y="191220"/>
                    <a:pt x="526367" y="191220"/>
                    <a:pt x="526367" y="191220"/>
                  </a:cubicBezTo>
                  <a:cubicBezTo>
                    <a:pt x="516751" y="146448"/>
                    <a:pt x="476843" y="113711"/>
                    <a:pt x="430684" y="113711"/>
                  </a:cubicBezTo>
                  <a:cubicBezTo>
                    <a:pt x="421067" y="113711"/>
                    <a:pt x="410970" y="115155"/>
                    <a:pt x="401834" y="118044"/>
                  </a:cubicBezTo>
                  <a:cubicBezTo>
                    <a:pt x="395103" y="120451"/>
                    <a:pt x="395103" y="120451"/>
                    <a:pt x="395103" y="120451"/>
                  </a:cubicBezTo>
                  <a:cubicBezTo>
                    <a:pt x="392218" y="121414"/>
                    <a:pt x="389814" y="121414"/>
                    <a:pt x="387410" y="120451"/>
                  </a:cubicBezTo>
                  <a:cubicBezTo>
                    <a:pt x="385006" y="119006"/>
                    <a:pt x="383083" y="117081"/>
                    <a:pt x="382602" y="114674"/>
                  </a:cubicBezTo>
                  <a:cubicBezTo>
                    <a:pt x="377793" y="98787"/>
                    <a:pt x="377793" y="98787"/>
                    <a:pt x="377793" y="98787"/>
                  </a:cubicBezTo>
                  <a:cubicBezTo>
                    <a:pt x="357118" y="50644"/>
                    <a:pt x="309517" y="19351"/>
                    <a:pt x="257107" y="19351"/>
                  </a:cubicBezTo>
                  <a:cubicBezTo>
                    <a:pt x="204697" y="19351"/>
                    <a:pt x="157096" y="50644"/>
                    <a:pt x="136421" y="98787"/>
                  </a:cubicBezTo>
                  <a:cubicBezTo>
                    <a:pt x="129208" y="121895"/>
                    <a:pt x="129208" y="121895"/>
                    <a:pt x="129208" y="121895"/>
                  </a:cubicBezTo>
                  <a:cubicBezTo>
                    <a:pt x="128247" y="126228"/>
                    <a:pt x="123919" y="129117"/>
                    <a:pt x="119592" y="128635"/>
                  </a:cubicBezTo>
                  <a:cubicBezTo>
                    <a:pt x="118630" y="128635"/>
                    <a:pt x="118630" y="128635"/>
                    <a:pt x="118630" y="128635"/>
                  </a:cubicBezTo>
                  <a:cubicBezTo>
                    <a:pt x="63817" y="128635"/>
                    <a:pt x="19100" y="173408"/>
                    <a:pt x="19100" y="228290"/>
                  </a:cubicBezTo>
                  <a:cubicBezTo>
                    <a:pt x="19100" y="279321"/>
                    <a:pt x="57566" y="321687"/>
                    <a:pt x="108533" y="326983"/>
                  </a:cubicBezTo>
                  <a:cubicBezTo>
                    <a:pt x="117188" y="327464"/>
                    <a:pt x="117188" y="327464"/>
                    <a:pt x="117188" y="327464"/>
                  </a:cubicBezTo>
                  <a:cubicBezTo>
                    <a:pt x="117188" y="327464"/>
                    <a:pt x="117669" y="327464"/>
                    <a:pt x="118149" y="327464"/>
                  </a:cubicBezTo>
                  <a:lnTo>
                    <a:pt x="194985" y="327464"/>
                  </a:lnTo>
                  <a:lnTo>
                    <a:pt x="194985" y="346815"/>
                  </a:lnTo>
                  <a:lnTo>
                    <a:pt x="168644" y="346815"/>
                  </a:lnTo>
                  <a:cubicBezTo>
                    <a:pt x="116837" y="346815"/>
                    <a:pt x="116837" y="346815"/>
                    <a:pt x="116837" y="346815"/>
                  </a:cubicBezTo>
                  <a:cubicBezTo>
                    <a:pt x="115875" y="346815"/>
                    <a:pt x="115395" y="346815"/>
                    <a:pt x="114433" y="346815"/>
                  </a:cubicBezTo>
                  <a:cubicBezTo>
                    <a:pt x="107221" y="346333"/>
                    <a:pt x="107221" y="346333"/>
                    <a:pt x="107221" y="346333"/>
                  </a:cubicBezTo>
                  <a:cubicBezTo>
                    <a:pt x="107221" y="346333"/>
                    <a:pt x="107221" y="346333"/>
                    <a:pt x="106740" y="346333"/>
                  </a:cubicBezTo>
                  <a:cubicBezTo>
                    <a:pt x="46158" y="340072"/>
                    <a:pt x="0" y="289494"/>
                    <a:pt x="0" y="228320"/>
                  </a:cubicBezTo>
                  <a:cubicBezTo>
                    <a:pt x="0" y="164737"/>
                    <a:pt x="50485" y="112715"/>
                    <a:pt x="113471" y="109343"/>
                  </a:cubicBezTo>
                  <a:cubicBezTo>
                    <a:pt x="118280" y="92966"/>
                    <a:pt x="118280" y="92966"/>
                    <a:pt x="118280" y="92966"/>
                  </a:cubicBezTo>
                  <a:cubicBezTo>
                    <a:pt x="118760" y="92484"/>
                    <a:pt x="118760" y="92002"/>
                    <a:pt x="118760" y="92002"/>
                  </a:cubicBezTo>
                  <a:cubicBezTo>
                    <a:pt x="142320" y="36127"/>
                    <a:pt x="196652" y="0"/>
                    <a:pt x="257234" y="0"/>
                  </a:cubicBezTo>
                  <a:close/>
                </a:path>
              </a:pathLst>
            </a:custGeom>
            <a:solidFill>
              <a:schemeClr val="accent1"/>
            </a:solidFill>
            <a:ln>
              <a:noFill/>
            </a:ln>
          </p:spPr>
          <p:txBody>
            <a:bodyPr vert="horz" wrap="square" lIns="91427" tIns="45713" rIns="91427" bIns="45713" numCol="1" anchor="t" anchorCtr="0" compatLnSpc="1">
              <a:prstTxWarp prst="textNoShape">
                <a:avLst/>
              </a:prstTxWarp>
              <a:noAutofit/>
            </a:bodyPr>
            <a:lstStyle/>
            <a:p>
              <a:pPr defTabSz="914224">
                <a:defRPr/>
              </a:pPr>
              <a:endParaRPr lang="en-US" sz="1800" kern="0" dirty="0">
                <a:solidFill>
                  <a:sysClr val="windowText" lastClr="000000"/>
                </a:solidFill>
              </a:endParaRPr>
            </a:p>
          </p:txBody>
        </p:sp>
        <p:sp>
          <p:nvSpPr>
            <p:cNvPr id="410" name="Freeform 409"/>
            <p:cNvSpPr>
              <a:spLocks/>
            </p:cNvSpPr>
            <p:nvPr/>
          </p:nvSpPr>
          <p:spPr bwMode="auto">
            <a:xfrm>
              <a:off x="5902503" y="2073115"/>
              <a:ext cx="265548" cy="342713"/>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solidFill>
              <a:schemeClr val="accent1"/>
            </a:solidFill>
            <a:ln>
              <a:noFill/>
            </a:ln>
          </p:spPr>
          <p:txBody>
            <a:bodyPr vert="horz" wrap="square" lIns="0" tIns="182854" rIns="0" bIns="0" numCol="1" anchor="t" anchorCtr="0" compatLnSpc="1">
              <a:prstTxWarp prst="textNoShape">
                <a:avLst/>
              </a:prstTxWarp>
              <a:noAutofit/>
            </a:bodyPr>
            <a:lstStyle/>
            <a:p>
              <a:pPr algn="ctr" defTabSz="914224">
                <a:defRPr/>
              </a:pPr>
              <a:r>
                <a:rPr lang="en-US" sz="700" kern="0" dirty="0">
                  <a:solidFill>
                    <a:srgbClr val="0078D7"/>
                  </a:solidFill>
                </a:rPr>
                <a:t>SQL</a:t>
              </a:r>
            </a:p>
          </p:txBody>
        </p:sp>
        <p:grpSp>
          <p:nvGrpSpPr>
            <p:cNvPr id="411" name="Group 410"/>
            <p:cNvGrpSpPr/>
            <p:nvPr/>
          </p:nvGrpSpPr>
          <p:grpSpPr>
            <a:xfrm>
              <a:off x="7296524" y="2063404"/>
              <a:ext cx="473696" cy="331238"/>
              <a:chOff x="1182255" y="2216727"/>
              <a:chExt cx="5006109" cy="3500582"/>
            </a:xfrm>
            <a:grpFill/>
          </p:grpSpPr>
          <p:sp>
            <p:nvSpPr>
              <p:cNvPr id="412" name="Freeform 411"/>
              <p:cNvSpPr/>
              <p:nvPr/>
            </p:nvSpPr>
            <p:spPr bwMode="auto">
              <a:xfrm>
                <a:off x="1182255" y="2216727"/>
                <a:ext cx="5006109" cy="3500582"/>
              </a:xfrm>
              <a:custGeom>
                <a:avLst/>
                <a:gdLst>
                  <a:gd name="connsiteX0" fmla="*/ 115224 w 5006109"/>
                  <a:gd name="connsiteY0" fmla="*/ 113026 h 3500582"/>
                  <a:gd name="connsiteX1" fmla="*/ 115224 w 5006109"/>
                  <a:gd name="connsiteY1" fmla="*/ 3387556 h 3500582"/>
                  <a:gd name="connsiteX2" fmla="*/ 4890886 w 5006109"/>
                  <a:gd name="connsiteY2" fmla="*/ 3387556 h 3500582"/>
                  <a:gd name="connsiteX3" fmla="*/ 4890886 w 5006109"/>
                  <a:gd name="connsiteY3" fmla="*/ 113026 h 3500582"/>
                  <a:gd name="connsiteX4" fmla="*/ 0 w 5006109"/>
                  <a:gd name="connsiteY4" fmla="*/ 0 h 3500582"/>
                  <a:gd name="connsiteX5" fmla="*/ 5006109 w 5006109"/>
                  <a:gd name="connsiteY5" fmla="*/ 0 h 3500582"/>
                  <a:gd name="connsiteX6" fmla="*/ 5006109 w 5006109"/>
                  <a:gd name="connsiteY6" fmla="*/ 3500582 h 3500582"/>
                  <a:gd name="connsiteX7" fmla="*/ 0 w 5006109"/>
                  <a:gd name="connsiteY7" fmla="*/ 3500582 h 35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109" h="3500582">
                    <a:moveTo>
                      <a:pt x="115224" y="113026"/>
                    </a:moveTo>
                    <a:lnTo>
                      <a:pt x="115224" y="3387556"/>
                    </a:lnTo>
                    <a:lnTo>
                      <a:pt x="4890886" y="3387556"/>
                    </a:lnTo>
                    <a:lnTo>
                      <a:pt x="4890886" y="113026"/>
                    </a:lnTo>
                    <a:close/>
                    <a:moveTo>
                      <a:pt x="0" y="0"/>
                    </a:moveTo>
                    <a:lnTo>
                      <a:pt x="5006109" y="0"/>
                    </a:lnTo>
                    <a:lnTo>
                      <a:pt x="5006109" y="3500582"/>
                    </a:lnTo>
                    <a:lnTo>
                      <a:pt x="0" y="3500582"/>
                    </a:lnTo>
                    <a:close/>
                  </a:path>
                </a:pathLst>
              </a:cu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tx1"/>
                  </a:solidFill>
                </a:endParaRPr>
              </a:p>
            </p:txBody>
          </p:sp>
          <p:grpSp>
            <p:nvGrpSpPr>
              <p:cNvPr id="413" name="Group 412"/>
              <p:cNvGrpSpPr/>
              <p:nvPr/>
            </p:nvGrpSpPr>
            <p:grpSpPr>
              <a:xfrm>
                <a:off x="1371600" y="2904099"/>
                <a:ext cx="4622800" cy="2628550"/>
                <a:chOff x="1371600" y="3272399"/>
                <a:chExt cx="4622800" cy="2628550"/>
              </a:xfrm>
              <a:grpFill/>
            </p:grpSpPr>
            <p:grpSp>
              <p:nvGrpSpPr>
                <p:cNvPr id="414" name="Group 413"/>
                <p:cNvGrpSpPr/>
                <p:nvPr/>
              </p:nvGrpSpPr>
              <p:grpSpPr>
                <a:xfrm>
                  <a:off x="1371600" y="3272399"/>
                  <a:ext cx="4622800" cy="609250"/>
                  <a:chOff x="1403350" y="3272399"/>
                  <a:chExt cx="4216400" cy="609250"/>
                </a:xfrm>
                <a:grpFill/>
              </p:grpSpPr>
              <p:sp>
                <p:nvSpPr>
                  <p:cNvPr id="430" name="Freeform 429"/>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tx1"/>
                      </a:solidFill>
                    </a:endParaRPr>
                  </a:p>
                </p:txBody>
              </p:sp>
              <p:sp>
                <p:nvSpPr>
                  <p:cNvPr id="431" name="Freeform 430"/>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tx1"/>
                      </a:solidFill>
                    </a:endParaRPr>
                  </a:p>
                </p:txBody>
              </p:sp>
              <p:sp>
                <p:nvSpPr>
                  <p:cNvPr id="432" name="Freeform 431"/>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tx1"/>
                      </a:solidFill>
                    </a:endParaRPr>
                  </a:p>
                </p:txBody>
              </p:sp>
              <p:sp>
                <p:nvSpPr>
                  <p:cNvPr id="433" name="Freeform 432"/>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tx1"/>
                      </a:solidFill>
                    </a:endParaRPr>
                  </a:p>
                </p:txBody>
              </p:sp>
            </p:grpSp>
            <p:grpSp>
              <p:nvGrpSpPr>
                <p:cNvPr id="415" name="Group 414"/>
                <p:cNvGrpSpPr/>
                <p:nvPr/>
              </p:nvGrpSpPr>
              <p:grpSpPr>
                <a:xfrm>
                  <a:off x="1371600" y="3945499"/>
                  <a:ext cx="4622800" cy="609250"/>
                  <a:chOff x="1403350" y="3272399"/>
                  <a:chExt cx="4216400" cy="609250"/>
                </a:xfrm>
                <a:grpFill/>
              </p:grpSpPr>
              <p:sp>
                <p:nvSpPr>
                  <p:cNvPr id="426" name="Freeform 425"/>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tx1"/>
                      </a:solidFill>
                    </a:endParaRPr>
                  </a:p>
                </p:txBody>
              </p:sp>
              <p:sp>
                <p:nvSpPr>
                  <p:cNvPr id="427" name="Freeform 426"/>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tx1"/>
                      </a:solidFill>
                    </a:endParaRPr>
                  </a:p>
                </p:txBody>
              </p:sp>
              <p:sp>
                <p:nvSpPr>
                  <p:cNvPr id="428" name="Freeform 427"/>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tx1"/>
                      </a:solidFill>
                    </a:endParaRPr>
                  </a:p>
                </p:txBody>
              </p:sp>
              <p:sp>
                <p:nvSpPr>
                  <p:cNvPr id="429" name="Freeform 428"/>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tx1"/>
                      </a:solidFill>
                    </a:endParaRPr>
                  </a:p>
                </p:txBody>
              </p:sp>
            </p:grpSp>
            <p:grpSp>
              <p:nvGrpSpPr>
                <p:cNvPr id="416" name="Group 415"/>
                <p:cNvGrpSpPr/>
                <p:nvPr/>
              </p:nvGrpSpPr>
              <p:grpSpPr>
                <a:xfrm>
                  <a:off x="1371600" y="4618599"/>
                  <a:ext cx="4622800" cy="609250"/>
                  <a:chOff x="1403350" y="3272399"/>
                  <a:chExt cx="4216400" cy="609250"/>
                </a:xfrm>
                <a:grpFill/>
              </p:grpSpPr>
              <p:sp>
                <p:nvSpPr>
                  <p:cNvPr id="422" name="Freeform 421"/>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tx1"/>
                      </a:solidFill>
                    </a:endParaRPr>
                  </a:p>
                </p:txBody>
              </p:sp>
              <p:sp>
                <p:nvSpPr>
                  <p:cNvPr id="423" name="Freeform 422"/>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tx1"/>
                      </a:solidFill>
                    </a:endParaRPr>
                  </a:p>
                </p:txBody>
              </p:sp>
              <p:sp>
                <p:nvSpPr>
                  <p:cNvPr id="424" name="Freeform 423"/>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tx1"/>
                      </a:solidFill>
                    </a:endParaRPr>
                  </a:p>
                </p:txBody>
              </p:sp>
              <p:sp>
                <p:nvSpPr>
                  <p:cNvPr id="425" name="Freeform 424"/>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tx1"/>
                      </a:solidFill>
                    </a:endParaRPr>
                  </a:p>
                </p:txBody>
              </p:sp>
            </p:grpSp>
            <p:grpSp>
              <p:nvGrpSpPr>
                <p:cNvPr id="417" name="Group 416"/>
                <p:cNvGrpSpPr/>
                <p:nvPr/>
              </p:nvGrpSpPr>
              <p:grpSpPr>
                <a:xfrm>
                  <a:off x="1371600" y="5291699"/>
                  <a:ext cx="4622800" cy="609250"/>
                  <a:chOff x="1403350" y="3272399"/>
                  <a:chExt cx="4216400" cy="609250"/>
                </a:xfrm>
                <a:grpFill/>
              </p:grpSpPr>
              <p:sp>
                <p:nvSpPr>
                  <p:cNvPr id="418" name="Freeform 417"/>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tx1"/>
                      </a:solidFill>
                    </a:endParaRPr>
                  </a:p>
                </p:txBody>
              </p:sp>
              <p:sp>
                <p:nvSpPr>
                  <p:cNvPr id="419" name="Freeform 418"/>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tx1"/>
                      </a:solidFill>
                    </a:endParaRPr>
                  </a:p>
                </p:txBody>
              </p:sp>
              <p:sp>
                <p:nvSpPr>
                  <p:cNvPr id="420" name="Freeform 419"/>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tx1"/>
                      </a:solidFill>
                    </a:endParaRPr>
                  </a:p>
                </p:txBody>
              </p:sp>
              <p:sp>
                <p:nvSpPr>
                  <p:cNvPr id="421" name="Freeform 420"/>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tx1"/>
                      </a:solidFill>
                    </a:endParaRPr>
                  </a:p>
                </p:txBody>
              </p:sp>
            </p:grpSp>
          </p:grpSp>
        </p:grpSp>
        <p:cxnSp>
          <p:nvCxnSpPr>
            <p:cNvPr id="434" name="Straight Connector 433"/>
            <p:cNvCxnSpPr/>
            <p:nvPr/>
          </p:nvCxnSpPr>
          <p:spPr>
            <a:xfrm flipV="1">
              <a:off x="3060336" y="2493616"/>
              <a:ext cx="0" cy="746125"/>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p:nvPr/>
          </p:nvCxnSpPr>
          <p:spPr>
            <a:xfrm flipV="1">
              <a:off x="4800064" y="2930179"/>
              <a:ext cx="0" cy="309562"/>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6" name="Straight Connector 435"/>
            <p:cNvCxnSpPr/>
            <p:nvPr/>
          </p:nvCxnSpPr>
          <p:spPr>
            <a:xfrm flipV="1">
              <a:off x="6039338" y="2415829"/>
              <a:ext cx="0" cy="823912"/>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p:nvPr/>
          </p:nvCxnSpPr>
          <p:spPr>
            <a:xfrm flipV="1">
              <a:off x="7138292" y="2930179"/>
              <a:ext cx="0" cy="309562"/>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8" name="Straight Connector 437"/>
            <p:cNvCxnSpPr/>
            <p:nvPr/>
          </p:nvCxnSpPr>
          <p:spPr>
            <a:xfrm flipV="1">
              <a:off x="7352604" y="3673129"/>
              <a:ext cx="0" cy="371475"/>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9" name="Straight Connector 438"/>
            <p:cNvCxnSpPr/>
            <p:nvPr/>
          </p:nvCxnSpPr>
          <p:spPr>
            <a:xfrm flipV="1">
              <a:off x="5090576" y="3673130"/>
              <a:ext cx="0" cy="509586"/>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40" name="Straight Connector 439"/>
            <p:cNvCxnSpPr/>
            <p:nvPr/>
          </p:nvCxnSpPr>
          <p:spPr>
            <a:xfrm flipV="1">
              <a:off x="3217494" y="3673130"/>
              <a:ext cx="0" cy="509586"/>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41" name="Group 440"/>
            <p:cNvGrpSpPr/>
            <p:nvPr/>
          </p:nvGrpSpPr>
          <p:grpSpPr>
            <a:xfrm>
              <a:off x="8324139" y="3351763"/>
              <a:ext cx="2468880" cy="234950"/>
              <a:chOff x="4329107" y="3274811"/>
              <a:chExt cx="414343" cy="234950"/>
            </a:xfrm>
            <a:grpFill/>
          </p:grpSpPr>
          <p:cxnSp>
            <p:nvCxnSpPr>
              <p:cNvPr id="442" name="Straight Connector 441"/>
              <p:cNvCxnSpPr/>
              <p:nvPr/>
            </p:nvCxnSpPr>
            <p:spPr>
              <a:xfrm>
                <a:off x="4329107" y="3392286"/>
                <a:ext cx="414343" cy="0"/>
              </a:xfrm>
              <a:prstGeom prst="line">
                <a:avLst/>
              </a:prstGeom>
              <a:grpFill/>
              <a:ln>
                <a:solidFill>
                  <a:schemeClr val="accent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3" name="Straight Connector 442"/>
              <p:cNvCxnSpPr/>
              <p:nvPr/>
            </p:nvCxnSpPr>
            <p:spPr>
              <a:xfrm>
                <a:off x="4329107" y="3274811"/>
                <a:ext cx="414343" cy="0"/>
              </a:xfrm>
              <a:prstGeom prst="line">
                <a:avLst/>
              </a:prstGeom>
              <a:grpFill/>
              <a:ln>
                <a:solidFill>
                  <a:schemeClr val="accent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8" name="Straight Connector 447"/>
              <p:cNvCxnSpPr/>
              <p:nvPr/>
            </p:nvCxnSpPr>
            <p:spPr>
              <a:xfrm>
                <a:off x="4329107" y="3509761"/>
                <a:ext cx="414343" cy="0"/>
              </a:xfrm>
              <a:prstGeom prst="line">
                <a:avLst/>
              </a:prstGeom>
              <a:grpFill/>
              <a:ln>
                <a:solidFill>
                  <a:schemeClr val="accent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49" name="Freeform 448"/>
            <p:cNvSpPr>
              <a:spLocks/>
            </p:cNvSpPr>
            <p:nvPr/>
          </p:nvSpPr>
          <p:spPr bwMode="auto">
            <a:xfrm>
              <a:off x="4621141" y="2258125"/>
              <a:ext cx="329644" cy="249460"/>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noFill/>
            <a:ln w="6350">
              <a:solidFill>
                <a:schemeClr val="accent1"/>
              </a:solidFill>
            </a:ln>
          </p:spPr>
          <p:txBody>
            <a:bodyPr vert="horz" wrap="square" lIns="91427" tIns="45713" rIns="91427" bIns="45713" numCol="1" anchor="t" anchorCtr="0" compatLnSpc="1">
              <a:prstTxWarp prst="textNoShape">
                <a:avLst/>
              </a:prstTxWarp>
            </a:bodyPr>
            <a:lstStyle/>
            <a:p>
              <a:pPr defTabSz="914224">
                <a:defRPr/>
              </a:pPr>
              <a:endParaRPr lang="en-US" sz="1599" kern="0" dirty="0">
                <a:solidFill>
                  <a:sysClr val="windowText" lastClr="000000"/>
                </a:solidFill>
              </a:endParaRPr>
            </a:p>
          </p:txBody>
        </p:sp>
      </p:grpSp>
      <p:grpSp>
        <p:nvGrpSpPr>
          <p:cNvPr id="4" name="Group 3"/>
          <p:cNvGrpSpPr/>
          <p:nvPr/>
        </p:nvGrpSpPr>
        <p:grpSpPr>
          <a:xfrm>
            <a:off x="2196377" y="5306717"/>
            <a:ext cx="10226133" cy="1208360"/>
            <a:chOff x="2228463" y="5624040"/>
            <a:chExt cx="10227584" cy="1208531"/>
          </a:xfrm>
        </p:grpSpPr>
        <p:sp>
          <p:nvSpPr>
            <p:cNvPr id="450" name="TextBox 449"/>
            <p:cNvSpPr txBox="1"/>
            <p:nvPr/>
          </p:nvSpPr>
          <p:spPr>
            <a:xfrm>
              <a:off x="2228463" y="5624040"/>
              <a:ext cx="5214023" cy="1208531"/>
            </a:xfrm>
            <a:prstGeom prst="rect">
              <a:avLst/>
            </a:prstGeom>
            <a:noFill/>
          </p:spPr>
          <p:txBody>
            <a:bodyPr wrap="square" lIns="182854" tIns="146283" rIns="182854" bIns="146283" rtlCol="0">
              <a:spAutoFit/>
            </a:bodyPr>
            <a:lstStyle/>
            <a:p>
              <a:pPr marL="177766" indent="-177766" defTabSz="914224">
                <a:lnSpc>
                  <a:spcPct val="90000"/>
                </a:lnSpc>
                <a:spcAft>
                  <a:spcPts val="600"/>
                </a:spcAft>
                <a:buClr>
                  <a:schemeClr val="accent2"/>
                </a:buClr>
                <a:buFont typeface="Arial" panose="020B0604020202020204" pitchFamily="34" charset="0"/>
                <a:buChar char="•"/>
                <a:defRPr/>
              </a:pPr>
              <a:r>
                <a:rPr lang="en-US" sz="1199" kern="0" dirty="0">
                  <a:solidFill>
                    <a:schemeClr val="bg1"/>
                  </a:solidFill>
                </a:rPr>
                <a:t>Create, schedule, orchestrate, and manage data pipelines</a:t>
              </a:r>
            </a:p>
            <a:p>
              <a:pPr marL="177766" indent="-177766" defTabSz="914224">
                <a:lnSpc>
                  <a:spcPct val="90000"/>
                </a:lnSpc>
                <a:spcAft>
                  <a:spcPts val="600"/>
                </a:spcAft>
                <a:buClr>
                  <a:schemeClr val="accent2"/>
                </a:buClr>
                <a:buFont typeface="Arial" panose="020B0604020202020204" pitchFamily="34" charset="0"/>
                <a:buChar char="•"/>
                <a:defRPr/>
              </a:pPr>
              <a:r>
                <a:rPr lang="en-US" sz="1199" kern="0" dirty="0">
                  <a:solidFill>
                    <a:schemeClr val="bg1"/>
                  </a:solidFill>
                </a:rPr>
                <a:t>Visualize data lineage</a:t>
              </a:r>
            </a:p>
            <a:p>
              <a:pPr marL="177766" indent="-177766" defTabSz="914224">
                <a:lnSpc>
                  <a:spcPct val="90000"/>
                </a:lnSpc>
                <a:spcAft>
                  <a:spcPts val="600"/>
                </a:spcAft>
                <a:buClr>
                  <a:schemeClr val="accent2"/>
                </a:buClr>
                <a:buFont typeface="Arial" panose="020B0604020202020204" pitchFamily="34" charset="0"/>
                <a:buChar char="•"/>
                <a:defRPr/>
              </a:pPr>
              <a:r>
                <a:rPr lang="en-US" sz="1199" kern="0" dirty="0">
                  <a:solidFill>
                    <a:schemeClr val="bg1"/>
                  </a:solidFill>
                </a:rPr>
                <a:t>Connect to on-premises and cloud data sources</a:t>
              </a:r>
            </a:p>
            <a:p>
              <a:pPr marL="177766" indent="-177766" defTabSz="914224">
                <a:lnSpc>
                  <a:spcPct val="90000"/>
                </a:lnSpc>
                <a:spcAft>
                  <a:spcPts val="600"/>
                </a:spcAft>
                <a:buClr>
                  <a:schemeClr val="accent2"/>
                </a:buClr>
                <a:buFont typeface="Arial" panose="020B0604020202020204" pitchFamily="34" charset="0"/>
                <a:buChar char="•"/>
                <a:defRPr/>
              </a:pPr>
              <a:r>
                <a:rPr lang="en-US" sz="1199" kern="0" dirty="0">
                  <a:solidFill>
                    <a:schemeClr val="bg1"/>
                  </a:solidFill>
                </a:rPr>
                <a:t>Monitor data pipeline health</a:t>
              </a:r>
            </a:p>
          </p:txBody>
        </p:sp>
        <p:sp>
          <p:nvSpPr>
            <p:cNvPr id="451" name="TextBox 450"/>
            <p:cNvSpPr txBox="1"/>
            <p:nvPr/>
          </p:nvSpPr>
          <p:spPr>
            <a:xfrm>
              <a:off x="7408213" y="5630762"/>
              <a:ext cx="5047834" cy="960643"/>
            </a:xfrm>
            <a:prstGeom prst="rect">
              <a:avLst/>
            </a:prstGeom>
            <a:noFill/>
          </p:spPr>
          <p:txBody>
            <a:bodyPr wrap="square" lIns="182854" tIns="146283" rIns="182854" bIns="146283" rtlCol="0">
              <a:spAutoFit/>
            </a:bodyPr>
            <a:lstStyle/>
            <a:p>
              <a:pPr marL="177766" indent="-177766" defTabSz="914224">
                <a:lnSpc>
                  <a:spcPct val="90000"/>
                </a:lnSpc>
                <a:spcAft>
                  <a:spcPts val="600"/>
                </a:spcAft>
                <a:buClr>
                  <a:schemeClr val="accent2"/>
                </a:buClr>
                <a:buFont typeface="Arial" panose="020B0604020202020204" pitchFamily="34" charset="0"/>
                <a:buChar char="•"/>
                <a:defRPr/>
              </a:pPr>
              <a:r>
                <a:rPr lang="en-US" sz="1199" kern="0" dirty="0">
                  <a:solidFill>
                    <a:schemeClr val="bg1"/>
                  </a:solidFill>
                </a:rPr>
                <a:t>Automate cloud resource management</a:t>
              </a:r>
            </a:p>
            <a:p>
              <a:pPr marL="177766" indent="-177766" defTabSz="914224">
                <a:lnSpc>
                  <a:spcPct val="90000"/>
                </a:lnSpc>
                <a:spcAft>
                  <a:spcPts val="600"/>
                </a:spcAft>
                <a:buClr>
                  <a:schemeClr val="accent2"/>
                </a:buClr>
                <a:buFont typeface="Arial" panose="020B0604020202020204" pitchFamily="34" charset="0"/>
                <a:buChar char="•"/>
                <a:defRPr/>
              </a:pPr>
              <a:r>
                <a:rPr lang="en-US" sz="1199" kern="0" dirty="0">
                  <a:solidFill>
                    <a:schemeClr val="bg1"/>
                  </a:solidFill>
                </a:rPr>
                <a:t>Move relational data for Hadoop processing</a:t>
              </a:r>
            </a:p>
            <a:p>
              <a:pPr marL="177766" indent="-177766" defTabSz="914224">
                <a:lnSpc>
                  <a:spcPct val="90000"/>
                </a:lnSpc>
                <a:spcAft>
                  <a:spcPts val="600"/>
                </a:spcAft>
                <a:buClr>
                  <a:schemeClr val="accent2"/>
                </a:buClr>
                <a:buFont typeface="Arial" panose="020B0604020202020204" pitchFamily="34" charset="0"/>
                <a:buChar char="•"/>
                <a:defRPr/>
              </a:pPr>
              <a:r>
                <a:rPr lang="en-US" sz="1199" kern="0" dirty="0">
                  <a:solidFill>
                    <a:schemeClr val="bg1"/>
                  </a:solidFill>
                </a:rPr>
                <a:t>Transform with Hive, Pig, or custom code</a:t>
              </a:r>
            </a:p>
          </p:txBody>
        </p:sp>
      </p:grpSp>
      <p:sp>
        <p:nvSpPr>
          <p:cNvPr id="267" name="Rectangle 266"/>
          <p:cNvSpPr/>
          <p:nvPr/>
        </p:nvSpPr>
        <p:spPr bwMode="auto">
          <a:xfrm>
            <a:off x="-6798" y="1681273"/>
            <a:ext cx="1771694" cy="385780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2" tIns="93247" rIns="18642" bIns="93207" numCol="1" spcCol="1270" anchor="t" anchorCtr="0">
            <a:noAutofit/>
          </a:bodyPr>
          <a:lstStyle/>
          <a:p>
            <a:pPr algn="ctr" defTabSz="739298">
              <a:spcBef>
                <a:spcPct val="0"/>
              </a:spcBef>
              <a:spcAft>
                <a:spcPct val="35000"/>
              </a:spcAft>
              <a:defRPr/>
            </a:pPr>
            <a:r>
              <a:rPr lang="en-US" sz="1428" kern="0"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268" name="Rectangle 267"/>
          <p:cNvSpPr/>
          <p:nvPr/>
        </p:nvSpPr>
        <p:spPr>
          <a:xfrm>
            <a:off x="557203" y="4230515"/>
            <a:ext cx="1296135" cy="270247"/>
          </a:xfrm>
          <a:prstGeom prst="rect">
            <a:avLst/>
          </a:prstGeom>
        </p:spPr>
        <p:txBody>
          <a:bodyPr wrap="square">
            <a:spAutoFit/>
          </a:bodyPr>
          <a:lstStyle/>
          <a:p>
            <a:pPr defTabSz="914224">
              <a:defRPr/>
            </a:pPr>
            <a:r>
              <a:rPr lang="en-US" sz="1122" kern="0" dirty="0">
                <a:solidFill>
                  <a:schemeClr val="accent2">
                    <a:lumMod val="75000"/>
                  </a:schemeClr>
                </a:solidFill>
                <a:cs typeface="Segoe UI Semilight" panose="020B0402040204020203" pitchFamily="34" charset="0"/>
              </a:rPr>
              <a:t>Event Hubs</a:t>
            </a:r>
            <a:endParaRPr lang="en-US" sz="1122" kern="0" dirty="0">
              <a:solidFill>
                <a:schemeClr val="accent2">
                  <a:lumMod val="75000"/>
                </a:schemeClr>
              </a:solidFill>
            </a:endParaRPr>
          </a:p>
        </p:txBody>
      </p:sp>
      <p:sp>
        <p:nvSpPr>
          <p:cNvPr id="269" name="Rectangle 268"/>
          <p:cNvSpPr/>
          <p:nvPr/>
        </p:nvSpPr>
        <p:spPr>
          <a:xfrm>
            <a:off x="557203" y="3421719"/>
            <a:ext cx="1296135" cy="270247"/>
          </a:xfrm>
          <a:prstGeom prst="rect">
            <a:avLst/>
          </a:prstGeom>
        </p:spPr>
        <p:txBody>
          <a:bodyPr wrap="square">
            <a:spAutoFit/>
          </a:bodyPr>
          <a:lstStyle/>
          <a:p>
            <a:pPr defTabSz="914224">
              <a:defRPr/>
            </a:pPr>
            <a:r>
              <a:rPr lang="en-US" sz="1122" kern="0" dirty="0">
                <a:solidFill>
                  <a:schemeClr val="accent2">
                    <a:lumMod val="75000"/>
                  </a:schemeClr>
                </a:solidFill>
                <a:cs typeface="Segoe UI Semilight" panose="020B0402040204020203" pitchFamily="34" charset="0"/>
              </a:rPr>
              <a:t>Data Catalog</a:t>
            </a:r>
          </a:p>
        </p:txBody>
      </p:sp>
      <p:grpSp>
        <p:nvGrpSpPr>
          <p:cNvPr id="270" name="Group 269"/>
          <p:cNvGrpSpPr/>
          <p:nvPr/>
        </p:nvGrpSpPr>
        <p:grpSpPr>
          <a:xfrm>
            <a:off x="236073" y="3378436"/>
            <a:ext cx="280432" cy="298308"/>
            <a:chOff x="3232150" y="382588"/>
            <a:chExt cx="5727700" cy="6092825"/>
          </a:xfrm>
          <a:solidFill>
            <a:schemeClr val="accent2">
              <a:lumMod val="75000"/>
            </a:schemeClr>
          </a:solidFill>
        </p:grpSpPr>
        <p:sp>
          <p:nvSpPr>
            <p:cNvPr id="274"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defRPr/>
              </a:pPr>
              <a:endParaRPr lang="en-US" sz="1836" kern="0">
                <a:solidFill>
                  <a:sysClr val="windowText" lastClr="000000"/>
                </a:solidFill>
              </a:endParaRPr>
            </a:p>
          </p:txBody>
        </p:sp>
        <p:sp>
          <p:nvSpPr>
            <p:cNvPr id="275"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defRPr/>
              </a:pPr>
              <a:endParaRPr lang="en-US" sz="1836" kern="0">
                <a:solidFill>
                  <a:sysClr val="windowText" lastClr="000000"/>
                </a:solidFill>
              </a:endParaRPr>
            </a:p>
          </p:txBody>
        </p:sp>
        <p:sp>
          <p:nvSpPr>
            <p:cNvPr id="276"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defRPr/>
              </a:pPr>
              <a:endParaRPr lang="en-US" sz="1836" kern="0">
                <a:solidFill>
                  <a:sysClr val="windowText" lastClr="000000"/>
                </a:solidFill>
              </a:endParaRPr>
            </a:p>
          </p:txBody>
        </p:sp>
      </p:grpSp>
      <p:sp>
        <p:nvSpPr>
          <p:cNvPr id="271" name="Rectangle 270"/>
          <p:cNvSpPr/>
          <p:nvPr/>
        </p:nvSpPr>
        <p:spPr>
          <a:xfrm>
            <a:off x="557203" y="2569668"/>
            <a:ext cx="1296135" cy="270247"/>
          </a:xfrm>
          <a:prstGeom prst="rect">
            <a:avLst/>
          </a:prstGeom>
        </p:spPr>
        <p:txBody>
          <a:bodyPr wrap="square">
            <a:spAutoFit/>
          </a:bodyPr>
          <a:lstStyle/>
          <a:p>
            <a:pPr defTabSz="914224">
              <a:defRPr/>
            </a:pPr>
            <a:r>
              <a:rPr lang="en-US" sz="1122" kern="0" dirty="0">
                <a:solidFill>
                  <a:sysClr val="windowText" lastClr="000000"/>
                </a:solidFill>
                <a:cs typeface="Segoe UI Semilight" panose="020B0402040204020203" pitchFamily="34" charset="0"/>
              </a:rPr>
              <a:t>Data Factory </a:t>
            </a:r>
            <a:endParaRPr lang="en-US" sz="1122" kern="0" dirty="0">
              <a:solidFill>
                <a:sysClr val="windowText" lastClr="000000"/>
              </a:solidFill>
            </a:endParaRPr>
          </a:p>
        </p:txBody>
      </p:sp>
      <p:sp>
        <p:nvSpPr>
          <p:cNvPr id="272" name="Freeform 271"/>
          <p:cNvSpPr/>
          <p:nvPr/>
        </p:nvSpPr>
        <p:spPr bwMode="auto">
          <a:xfrm>
            <a:off x="231986" y="2507194"/>
            <a:ext cx="292122" cy="30698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defRPr/>
            </a:pPr>
            <a:endParaRPr lang="en-US" sz="2448" kern="0">
              <a:solidFill>
                <a:schemeClr val="tx1"/>
              </a:solidFill>
              <a:ea typeface="Segoe UI" pitchFamily="34" charset="0"/>
              <a:cs typeface="Segoe UI" pitchFamily="34" charset="0"/>
            </a:endParaRPr>
          </a:p>
        </p:txBody>
      </p:sp>
      <p:sp>
        <p:nvSpPr>
          <p:cNvPr id="273" name="Freeform 272"/>
          <p:cNvSpPr/>
          <p:nvPr/>
        </p:nvSpPr>
        <p:spPr bwMode="auto">
          <a:xfrm>
            <a:off x="252711" y="4235539"/>
            <a:ext cx="236150" cy="247124"/>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defRPr/>
            </a:pPr>
            <a:endParaRPr lang="en-US" sz="2448" kern="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735807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35" presetClass="path" presetSubtype="0" accel="50000" decel="50000" fill="hold" nodeType="withEffect">
                                  <p:stCondLst>
                                    <p:cond delay="0"/>
                                  </p:stCondLst>
                                  <p:childTnLst>
                                    <p:animMotion origin="layout" path="M -4.25581E-6 -4.80254E-6 L -0.67985 -4.80254E-6 " pathEditMode="relative" rAng="0" ptsTypes="AA">
                                      <p:cBhvr>
                                        <p:cTn id="9" dur="2000" fill="hold"/>
                                        <p:tgtEl>
                                          <p:spTgt spid="3"/>
                                        </p:tgtEl>
                                        <p:attrNameLst>
                                          <p:attrName>ppt_x</p:attrName>
                                          <p:attrName>ppt_y</p:attrName>
                                        </p:attrNameLst>
                                      </p:cBhvr>
                                      <p:rCtr x="-3399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Rectangle 208"/>
          <p:cNvSpPr/>
          <p:nvPr/>
        </p:nvSpPr>
        <p:spPr bwMode="auto">
          <a:xfrm>
            <a:off x="4310674" y="5312675"/>
            <a:ext cx="1919695" cy="1415375"/>
          </a:xfrm>
          <a:prstGeom prst="rect">
            <a:avLst/>
          </a:prstGeom>
          <a:solidFill>
            <a:srgbClr val="003E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83" rIns="182828" bIns="91414" numCol="1" spcCol="0" rtlCol="0" fromWordArt="0" anchor="t" anchorCtr="0" forceAA="0" compatLnSpc="1">
            <a:prstTxWarp prst="textNoShape">
              <a:avLst/>
            </a:prstTxWarp>
            <a:noAutofit/>
          </a:bodyPr>
          <a:lstStyle/>
          <a:p>
            <a:pPr defTabSz="931505" fontAlgn="base">
              <a:lnSpc>
                <a:spcPct val="90000"/>
              </a:lnSpc>
              <a:spcBef>
                <a:spcPts val="900"/>
              </a:spcBef>
              <a:spcAft>
                <a:spcPct val="0"/>
              </a:spcAft>
              <a:defRPr/>
            </a:pPr>
            <a:r>
              <a:rPr lang="en-US" sz="1198" kern="0" dirty="0">
                <a:gradFill>
                  <a:gsLst>
                    <a:gs pos="15044">
                      <a:srgbClr val="FFFFFF"/>
                    </a:gs>
                    <a:gs pos="41000">
                      <a:srgbClr val="FFFFFF"/>
                    </a:gs>
                  </a:gsLst>
                  <a:lin ang="5400000" scaled="0"/>
                </a:gradFill>
                <a:ea typeface="MS PGothic" charset="0"/>
                <a:cs typeface="MS PGothic" charset="0"/>
              </a:rPr>
              <a:t>Range of data stores</a:t>
            </a:r>
          </a:p>
          <a:p>
            <a:pPr defTabSz="931505" fontAlgn="base">
              <a:lnSpc>
                <a:spcPct val="90000"/>
              </a:lnSpc>
              <a:spcBef>
                <a:spcPts val="900"/>
              </a:spcBef>
              <a:spcAft>
                <a:spcPct val="0"/>
              </a:spcAft>
              <a:defRPr/>
            </a:pPr>
            <a:r>
              <a:rPr lang="en-US" sz="1198" kern="0" dirty="0">
                <a:gradFill>
                  <a:gsLst>
                    <a:gs pos="15044">
                      <a:srgbClr val="FFFFFF"/>
                    </a:gs>
                    <a:gs pos="41000">
                      <a:srgbClr val="FFFFFF"/>
                    </a:gs>
                  </a:gsLst>
                  <a:lin ang="5400000" scaled="0"/>
                </a:gradFill>
                <a:ea typeface="MS PGothic" charset="0"/>
                <a:cs typeface="MS PGothic" charset="0"/>
              </a:rPr>
              <a:t>Consumed by BI app</a:t>
            </a:r>
          </a:p>
        </p:txBody>
      </p:sp>
      <p:sp>
        <p:nvSpPr>
          <p:cNvPr id="2" name="Title 1"/>
          <p:cNvSpPr>
            <a:spLocks noGrp="1"/>
          </p:cNvSpPr>
          <p:nvPr>
            <p:ph type="title"/>
          </p:nvPr>
        </p:nvSpPr>
        <p:spPr>
          <a:xfrm>
            <a:off x="883" y="250119"/>
            <a:ext cx="12030340" cy="946145"/>
          </a:xfrm>
        </p:spPr>
        <p:txBody>
          <a:bodyPr/>
          <a:lstStyle/>
          <a:p>
            <a:r>
              <a:rPr lang="en-US" sz="3598" spc="0" dirty="0"/>
              <a:t>Azure Data Factory</a:t>
            </a:r>
            <a:br>
              <a:rPr lang="en-US" sz="3598" spc="0" dirty="0"/>
            </a:br>
            <a:br>
              <a:rPr lang="en-US" sz="3598" spc="0" dirty="0"/>
            </a:br>
            <a:endParaRPr lang="en-US" sz="3598" spc="0" dirty="0"/>
          </a:p>
        </p:txBody>
      </p:sp>
      <p:sp>
        <p:nvSpPr>
          <p:cNvPr id="50" name="Rectangle 49"/>
          <p:cNvSpPr/>
          <p:nvPr/>
        </p:nvSpPr>
        <p:spPr>
          <a:xfrm>
            <a:off x="6675309" y="994"/>
            <a:ext cx="5759404" cy="69925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fontAlgn="base">
              <a:spcBef>
                <a:spcPct val="0"/>
              </a:spcBef>
              <a:spcAft>
                <a:spcPct val="0"/>
              </a:spcAft>
              <a:defRPr/>
            </a:pPr>
            <a:endParaRPr lang="en-US" sz="2448" kern="0" dirty="0">
              <a:solidFill>
                <a:prstClr val="white"/>
              </a:solidFill>
            </a:endParaRPr>
          </a:p>
        </p:txBody>
      </p:sp>
      <p:sp>
        <p:nvSpPr>
          <p:cNvPr id="273" name="TextBox 272"/>
          <p:cNvSpPr txBox="1"/>
          <p:nvPr/>
        </p:nvSpPr>
        <p:spPr>
          <a:xfrm>
            <a:off x="6673812" y="721927"/>
            <a:ext cx="5630285" cy="8095470"/>
          </a:xfrm>
          <a:prstGeom prst="rect">
            <a:avLst/>
          </a:prstGeom>
          <a:noFill/>
        </p:spPr>
        <p:txBody>
          <a:bodyPr wrap="square" lIns="365708" tIns="91414" rIns="146262" bIns="914140" rtlCol="0">
            <a:spAutoFit/>
          </a:bodyPr>
          <a:lstStyle/>
          <a:p>
            <a:pPr defTabSz="931684" fontAlgn="base">
              <a:lnSpc>
                <a:spcPct val="90000"/>
              </a:lnSpc>
              <a:spcBef>
                <a:spcPts val="900"/>
              </a:spcBef>
              <a:defRPr/>
            </a:pPr>
            <a:r>
              <a:rPr lang="en-US" sz="2000" kern="0" dirty="0">
                <a:gradFill>
                  <a:gsLst>
                    <a:gs pos="82301">
                      <a:srgbClr val="0072C6"/>
                    </a:gs>
                    <a:gs pos="41000">
                      <a:srgbClr val="0072C6"/>
                    </a:gs>
                  </a:gsLst>
                  <a:lin ang="5400000" scaled="0"/>
                </a:gradFill>
                <a:ea typeface="MS PGothic" charset="0"/>
              </a:rPr>
              <a:t>Activities</a:t>
            </a:r>
          </a:p>
          <a:p>
            <a:pPr marL="285695" lvl="1" indent="-285695" defTabSz="931684" fontAlgn="base">
              <a:lnSpc>
                <a:spcPct val="90000"/>
              </a:lnSpc>
              <a:spcBef>
                <a:spcPts val="900"/>
              </a:spcBef>
              <a:buFont typeface="Arial" panose="020B0604020202020204" pitchFamily="34" charset="0"/>
              <a:buChar char="•"/>
              <a:defRPr/>
            </a:pPr>
            <a:r>
              <a:rPr lang="en-US" sz="1599" kern="0" dirty="0">
                <a:gradFill>
                  <a:gsLst>
                    <a:gs pos="15044">
                      <a:srgbClr val="505050"/>
                    </a:gs>
                    <a:gs pos="41000">
                      <a:srgbClr val="505050"/>
                    </a:gs>
                  </a:gsLst>
                  <a:lin ang="5400000" scaled="0"/>
                </a:gradFill>
                <a:ea typeface="MS PGothic" charset="0"/>
              </a:rPr>
              <a:t>Actions you perform on your data</a:t>
            </a:r>
          </a:p>
          <a:p>
            <a:pPr marL="285695" lvl="1" indent="-285695" defTabSz="931684" fontAlgn="base">
              <a:lnSpc>
                <a:spcPct val="90000"/>
              </a:lnSpc>
              <a:spcBef>
                <a:spcPts val="900"/>
              </a:spcBef>
              <a:buFont typeface="Arial" panose="020B0604020202020204" pitchFamily="34" charset="0"/>
              <a:buChar char="•"/>
              <a:defRPr/>
            </a:pPr>
            <a:r>
              <a:rPr lang="en-US" sz="1599" kern="0" dirty="0">
                <a:gradFill>
                  <a:gsLst>
                    <a:gs pos="15044">
                      <a:srgbClr val="505050"/>
                    </a:gs>
                    <a:gs pos="41000">
                      <a:srgbClr val="505050"/>
                    </a:gs>
                  </a:gsLst>
                  <a:lin ang="5400000" scaled="0"/>
                </a:gradFill>
                <a:ea typeface="MS PGothic" charset="0"/>
              </a:rPr>
              <a:t>Inputs turned into outputs</a:t>
            </a:r>
          </a:p>
          <a:p>
            <a:pPr defTabSz="932418">
              <a:lnSpc>
                <a:spcPct val="90000"/>
              </a:lnSpc>
              <a:spcBef>
                <a:spcPts val="900"/>
              </a:spcBef>
              <a:defRPr/>
            </a:pPr>
            <a:endParaRPr lang="en-US" sz="2000" kern="0" dirty="0">
              <a:gradFill>
                <a:gsLst>
                  <a:gs pos="82301">
                    <a:srgbClr val="0072C6"/>
                  </a:gs>
                  <a:gs pos="41000">
                    <a:srgbClr val="0072C6"/>
                  </a:gs>
                </a:gsLst>
                <a:lin ang="5400000" scaled="0"/>
              </a:gradFill>
              <a:ea typeface="MS PGothic" charset="0"/>
            </a:endParaRPr>
          </a:p>
          <a:p>
            <a:pPr defTabSz="932418">
              <a:lnSpc>
                <a:spcPct val="90000"/>
              </a:lnSpc>
              <a:spcBef>
                <a:spcPts val="900"/>
              </a:spcBef>
              <a:defRPr/>
            </a:pPr>
            <a:r>
              <a:rPr lang="en-US" sz="2000" kern="0" dirty="0">
                <a:gradFill>
                  <a:gsLst>
                    <a:gs pos="82301">
                      <a:srgbClr val="0072C6"/>
                    </a:gs>
                    <a:gs pos="41000">
                      <a:srgbClr val="0072C6"/>
                    </a:gs>
                  </a:gsLst>
                  <a:lin ang="5400000" scaled="0"/>
                </a:gradFill>
                <a:ea typeface="MS PGothic" charset="0"/>
              </a:rPr>
              <a:t>Pipelines</a:t>
            </a:r>
          </a:p>
          <a:p>
            <a:pPr marL="285695" indent="-285695" defTabSz="931684" fontAlgn="base">
              <a:lnSpc>
                <a:spcPct val="90000"/>
              </a:lnSpc>
              <a:spcBef>
                <a:spcPts val="900"/>
              </a:spcBef>
              <a:buFont typeface="Arial" panose="020B0604020202020204" pitchFamily="34" charset="0"/>
              <a:buChar char="•"/>
              <a:defRPr/>
            </a:pPr>
            <a:r>
              <a:rPr lang="en-US" sz="1599" kern="0" dirty="0">
                <a:gradFill>
                  <a:gsLst>
                    <a:gs pos="15044">
                      <a:srgbClr val="505050"/>
                    </a:gs>
                    <a:gs pos="41000">
                      <a:srgbClr val="505050"/>
                    </a:gs>
                  </a:gsLst>
                  <a:lin ang="5400000" scaled="0"/>
                </a:gradFill>
                <a:ea typeface="MS PGothic" charset="0"/>
              </a:rPr>
              <a:t>Logical grouping of activities for group operations</a:t>
            </a:r>
            <a:endParaRPr lang="en-US" sz="1099" kern="0" dirty="0">
              <a:gradFill>
                <a:gsLst>
                  <a:gs pos="15044">
                    <a:srgbClr val="505050"/>
                  </a:gs>
                  <a:gs pos="41000">
                    <a:srgbClr val="505050"/>
                  </a:gs>
                </a:gsLst>
                <a:lin ang="5400000" scaled="0"/>
              </a:gradFill>
              <a:ea typeface="MS PGothic" charset="0"/>
            </a:endParaRPr>
          </a:p>
          <a:p>
            <a:pPr marL="285695" indent="-285695" defTabSz="931684" fontAlgn="base">
              <a:lnSpc>
                <a:spcPct val="90000"/>
              </a:lnSpc>
              <a:spcBef>
                <a:spcPts val="900"/>
              </a:spcBef>
              <a:buFont typeface="Arial" panose="020B0604020202020204" pitchFamily="34" charset="0"/>
              <a:buChar char="•"/>
              <a:defRPr/>
            </a:pPr>
            <a:endParaRPr lang="en-US" sz="2000" kern="0" dirty="0">
              <a:gradFill>
                <a:gsLst>
                  <a:gs pos="82301">
                    <a:srgbClr val="0072C6"/>
                  </a:gs>
                  <a:gs pos="41000">
                    <a:srgbClr val="0072C6"/>
                  </a:gs>
                </a:gsLst>
                <a:lin ang="5400000" scaled="0"/>
              </a:gradFill>
              <a:ea typeface="MS PGothic" charset="0"/>
            </a:endParaRPr>
          </a:p>
          <a:p>
            <a:pPr defTabSz="932418">
              <a:lnSpc>
                <a:spcPct val="90000"/>
              </a:lnSpc>
              <a:spcBef>
                <a:spcPts val="900"/>
              </a:spcBef>
              <a:defRPr/>
            </a:pPr>
            <a:r>
              <a:rPr lang="en-US" sz="2000" kern="0" dirty="0">
                <a:gradFill>
                  <a:gsLst>
                    <a:gs pos="82301">
                      <a:srgbClr val="0072C6"/>
                    </a:gs>
                    <a:gs pos="41000">
                      <a:srgbClr val="0072C6"/>
                    </a:gs>
                  </a:gsLst>
                  <a:lin ang="5400000" scaled="0"/>
                </a:gradFill>
                <a:ea typeface="MS PGothic" charset="0"/>
              </a:rPr>
              <a:t>Data sets</a:t>
            </a:r>
          </a:p>
          <a:p>
            <a:pPr marL="285695" indent="-285695" defTabSz="931684" fontAlgn="base">
              <a:lnSpc>
                <a:spcPct val="90000"/>
              </a:lnSpc>
              <a:spcBef>
                <a:spcPts val="900"/>
              </a:spcBef>
              <a:buFont typeface="Arial" panose="020B0604020202020204" pitchFamily="34" charset="0"/>
              <a:buChar char="•"/>
              <a:defRPr/>
            </a:pPr>
            <a:r>
              <a:rPr lang="en-US" sz="1599" kern="0" dirty="0">
                <a:gradFill>
                  <a:gsLst>
                    <a:gs pos="15044">
                      <a:srgbClr val="505050"/>
                    </a:gs>
                    <a:gs pos="41000">
                      <a:srgbClr val="505050"/>
                    </a:gs>
                  </a:gsLst>
                  <a:lin ang="5400000" scaled="0"/>
                </a:gradFill>
                <a:ea typeface="MS PGothic" charset="0"/>
              </a:rPr>
              <a:t>A named reference/pointer to data you want to use as an input or output of an activity</a:t>
            </a:r>
            <a:endParaRPr lang="en-US" sz="2000" kern="0" dirty="0">
              <a:gradFill>
                <a:gsLst>
                  <a:gs pos="15044">
                    <a:srgbClr val="505050"/>
                  </a:gs>
                  <a:gs pos="41000">
                    <a:srgbClr val="505050"/>
                  </a:gs>
                </a:gsLst>
                <a:lin ang="5400000" scaled="0"/>
              </a:gradFill>
              <a:ea typeface="MS PGothic" charset="0"/>
            </a:endParaRPr>
          </a:p>
          <a:p>
            <a:pPr defTabSz="932418">
              <a:lnSpc>
                <a:spcPct val="90000"/>
              </a:lnSpc>
              <a:spcBef>
                <a:spcPts val="900"/>
              </a:spcBef>
              <a:defRPr/>
            </a:pPr>
            <a:endParaRPr lang="en-US" sz="2000" kern="0" dirty="0">
              <a:gradFill>
                <a:gsLst>
                  <a:gs pos="82301">
                    <a:srgbClr val="0072C6"/>
                  </a:gs>
                  <a:gs pos="41000">
                    <a:srgbClr val="0072C6"/>
                  </a:gs>
                </a:gsLst>
                <a:lin ang="5400000" scaled="0"/>
              </a:gradFill>
              <a:ea typeface="MS PGothic" charset="0"/>
            </a:endParaRPr>
          </a:p>
          <a:p>
            <a:pPr defTabSz="932418">
              <a:lnSpc>
                <a:spcPct val="90000"/>
              </a:lnSpc>
              <a:spcBef>
                <a:spcPts val="900"/>
              </a:spcBef>
              <a:defRPr/>
            </a:pPr>
            <a:r>
              <a:rPr lang="en-US" sz="2000" kern="0" dirty="0">
                <a:gradFill>
                  <a:gsLst>
                    <a:gs pos="82301">
                      <a:srgbClr val="0072C6"/>
                    </a:gs>
                    <a:gs pos="41000">
                      <a:srgbClr val="0072C6"/>
                    </a:gs>
                  </a:gsLst>
                  <a:lin ang="5400000" scaled="0"/>
                </a:gradFill>
                <a:ea typeface="MS PGothic" charset="0"/>
              </a:rPr>
              <a:t>Linked services</a:t>
            </a:r>
          </a:p>
          <a:p>
            <a:pPr marL="285695" indent="-285695" defTabSz="932418">
              <a:lnSpc>
                <a:spcPct val="90000"/>
              </a:lnSpc>
              <a:spcBef>
                <a:spcPts val="900"/>
              </a:spcBef>
              <a:buFont typeface="Arial" panose="020B0604020202020204" pitchFamily="34" charset="0"/>
              <a:buChar char="•"/>
              <a:defRPr/>
            </a:pPr>
            <a:r>
              <a:rPr lang="en-US" sz="1599" kern="0" dirty="0">
                <a:gradFill>
                  <a:gsLst>
                    <a:gs pos="15044">
                      <a:srgbClr val="505050"/>
                    </a:gs>
                    <a:gs pos="41000">
                      <a:srgbClr val="505050"/>
                    </a:gs>
                  </a:gsLst>
                  <a:lin ang="5400000" scaled="0"/>
                </a:gradFill>
                <a:ea typeface="MS PGothic" charset="0"/>
              </a:rPr>
              <a:t>Connection of data factories to the resources and services you want to use</a:t>
            </a:r>
          </a:p>
          <a:p>
            <a:pPr marL="285695" indent="-285695" defTabSz="932418">
              <a:lnSpc>
                <a:spcPct val="90000"/>
              </a:lnSpc>
              <a:spcBef>
                <a:spcPts val="900"/>
              </a:spcBef>
              <a:buFont typeface="Arial" panose="020B0604020202020204" pitchFamily="34" charset="0"/>
              <a:buChar char="•"/>
              <a:defRPr/>
            </a:pPr>
            <a:r>
              <a:rPr lang="en-US" sz="1599" kern="0" dirty="0">
                <a:gradFill>
                  <a:gsLst>
                    <a:gs pos="15044">
                      <a:srgbClr val="505050"/>
                    </a:gs>
                    <a:gs pos="41000">
                      <a:srgbClr val="505050"/>
                    </a:gs>
                  </a:gsLst>
                  <a:lin ang="5400000" scaled="0"/>
                </a:gradFill>
                <a:ea typeface="MS PGothic" charset="0"/>
              </a:rPr>
              <a:t>Connection of data stores like Azure storage and</a:t>
            </a:r>
            <a:br>
              <a:rPr lang="en-US" sz="1599" kern="0" dirty="0">
                <a:gradFill>
                  <a:gsLst>
                    <a:gs pos="15044">
                      <a:srgbClr val="505050"/>
                    </a:gs>
                    <a:gs pos="41000">
                      <a:srgbClr val="505050"/>
                    </a:gs>
                  </a:gsLst>
                  <a:lin ang="5400000" scaled="0"/>
                </a:gradFill>
                <a:ea typeface="MS PGothic" charset="0"/>
              </a:rPr>
            </a:br>
            <a:r>
              <a:rPr lang="en-US" sz="1599" kern="0" dirty="0">
                <a:gradFill>
                  <a:gsLst>
                    <a:gs pos="15044">
                      <a:srgbClr val="505050"/>
                    </a:gs>
                    <a:gs pos="41000">
                      <a:srgbClr val="505050"/>
                    </a:gs>
                  </a:gsLst>
                  <a:lin ang="5400000" scaled="0"/>
                </a:gradFill>
                <a:ea typeface="MS PGothic" charset="0"/>
              </a:rPr>
              <a:t>on-premises SQL Server</a:t>
            </a:r>
          </a:p>
          <a:p>
            <a:pPr marL="285695" indent="-285695" defTabSz="932418">
              <a:lnSpc>
                <a:spcPct val="90000"/>
              </a:lnSpc>
              <a:spcBef>
                <a:spcPts val="900"/>
              </a:spcBef>
              <a:buFont typeface="Arial" panose="020B0604020202020204" pitchFamily="34" charset="0"/>
              <a:buChar char="•"/>
              <a:defRPr/>
            </a:pPr>
            <a:r>
              <a:rPr lang="en-US" sz="1599" kern="0" dirty="0">
                <a:gradFill>
                  <a:gsLst>
                    <a:gs pos="15044">
                      <a:srgbClr val="505050"/>
                    </a:gs>
                    <a:gs pos="41000">
                      <a:srgbClr val="505050"/>
                    </a:gs>
                  </a:gsLst>
                  <a:lin ang="5400000" scaled="0"/>
                </a:gradFill>
                <a:ea typeface="MS PGothic" charset="0"/>
              </a:rPr>
              <a:t>Connection of compute services like Azure Machine Learning, Azure HDInsight, and Azure Batch</a:t>
            </a:r>
          </a:p>
          <a:p>
            <a:pPr marL="285695" indent="-285695" defTabSz="932418">
              <a:lnSpc>
                <a:spcPct val="90000"/>
              </a:lnSpc>
              <a:spcBef>
                <a:spcPts val="900"/>
              </a:spcBef>
              <a:buFont typeface="Arial" panose="020B0604020202020204" pitchFamily="34" charset="0"/>
              <a:buChar char="•"/>
              <a:defRPr/>
            </a:pPr>
            <a:endParaRPr lang="en-US" sz="1800" kern="0" dirty="0">
              <a:gradFill>
                <a:gsLst>
                  <a:gs pos="20354">
                    <a:srgbClr val="505050"/>
                  </a:gs>
                  <a:gs pos="41000">
                    <a:srgbClr val="505050"/>
                  </a:gs>
                </a:gsLst>
                <a:lin ang="5400000" scaled="0"/>
              </a:gradFill>
              <a:ea typeface="MS PGothic" charset="0"/>
            </a:endParaRPr>
          </a:p>
          <a:p>
            <a:pPr marL="285695" indent="-285695" defTabSz="931684" fontAlgn="base">
              <a:lnSpc>
                <a:spcPct val="90000"/>
              </a:lnSpc>
              <a:spcBef>
                <a:spcPts val="900"/>
              </a:spcBef>
              <a:buFont typeface="Arial" panose="020B0604020202020204" pitchFamily="34" charset="0"/>
              <a:buChar char="•"/>
              <a:defRPr/>
            </a:pPr>
            <a:endParaRPr lang="en-US" sz="1599" kern="0" dirty="0">
              <a:gradFill>
                <a:gsLst>
                  <a:gs pos="15044">
                    <a:srgbClr val="505050"/>
                  </a:gs>
                  <a:gs pos="41000">
                    <a:srgbClr val="505050"/>
                  </a:gs>
                </a:gsLst>
                <a:lin ang="5400000" scaled="0"/>
              </a:gradFill>
              <a:ea typeface="MS PGothic" charset="0"/>
            </a:endParaRPr>
          </a:p>
          <a:p>
            <a:pPr marL="285695" lvl="1" indent="-285695" defTabSz="931684" fontAlgn="base">
              <a:lnSpc>
                <a:spcPct val="90000"/>
              </a:lnSpc>
              <a:spcBef>
                <a:spcPts val="900"/>
              </a:spcBef>
              <a:buFont typeface="Arial" panose="020B0604020202020204" pitchFamily="34" charset="0"/>
              <a:buChar char="•"/>
              <a:defRPr/>
            </a:pPr>
            <a:endParaRPr lang="en-US" sz="1800" kern="0" dirty="0">
              <a:gradFill>
                <a:gsLst>
                  <a:gs pos="15044">
                    <a:srgbClr val="505050"/>
                  </a:gs>
                  <a:gs pos="41000">
                    <a:srgbClr val="505050"/>
                  </a:gs>
                </a:gsLst>
                <a:lin ang="5400000" scaled="0"/>
              </a:gradFill>
              <a:ea typeface="MS PGothic" charset="0"/>
            </a:endParaRPr>
          </a:p>
        </p:txBody>
      </p:sp>
      <p:sp>
        <p:nvSpPr>
          <p:cNvPr id="12" name="Rectangle 11"/>
          <p:cNvSpPr/>
          <p:nvPr/>
        </p:nvSpPr>
        <p:spPr bwMode="auto">
          <a:xfrm>
            <a:off x="294470" y="1567245"/>
            <a:ext cx="5923769" cy="23870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58" name="Rectangle 57"/>
          <p:cNvSpPr/>
          <p:nvPr/>
        </p:nvSpPr>
        <p:spPr bwMode="auto">
          <a:xfrm>
            <a:off x="2367357" y="1592291"/>
            <a:ext cx="2936248" cy="56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lnSpc>
                <a:spcPct val="90000"/>
              </a:lnSpc>
              <a:spcBef>
                <a:spcPct val="0"/>
              </a:spcBef>
              <a:spcAft>
                <a:spcPct val="0"/>
              </a:spcAft>
              <a:defRPr/>
            </a:pPr>
            <a:r>
              <a:rPr lang="en-US" sz="1198" b="1" kern="0" dirty="0">
                <a:gradFill>
                  <a:gsLst>
                    <a:gs pos="7965">
                      <a:srgbClr val="505050"/>
                    </a:gs>
                    <a:gs pos="41000">
                      <a:srgbClr val="505050"/>
                    </a:gs>
                  </a:gsLst>
                  <a:lin ang="5400000" scaled="0"/>
                </a:gradFill>
                <a:ea typeface="Segoe UI" panose="020B0502040204020203" pitchFamily="34" charset="0"/>
                <a:cs typeface="Segoe UI" panose="020B0502040204020203" pitchFamily="34" charset="0"/>
              </a:rPr>
              <a:t>AZURE DATA FACTORY</a:t>
            </a:r>
          </a:p>
        </p:txBody>
      </p:sp>
      <p:sp>
        <p:nvSpPr>
          <p:cNvPr id="59" name="Rectangle 58"/>
          <p:cNvSpPr/>
          <p:nvPr/>
        </p:nvSpPr>
        <p:spPr bwMode="auto">
          <a:xfrm>
            <a:off x="294468" y="5312675"/>
            <a:ext cx="1919695" cy="140573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83" rIns="182828" bIns="91414" numCol="1" spcCol="0" rtlCol="0" fromWordArt="0" anchor="t" anchorCtr="0" forceAA="0" compatLnSpc="1">
            <a:prstTxWarp prst="textNoShape">
              <a:avLst/>
            </a:prstTxWarp>
            <a:noAutofit/>
          </a:bodyPr>
          <a:lstStyle/>
          <a:p>
            <a:pPr defTabSz="931505" fontAlgn="base">
              <a:lnSpc>
                <a:spcPct val="90000"/>
              </a:lnSpc>
              <a:spcBef>
                <a:spcPts val="900"/>
              </a:spcBef>
              <a:spcAft>
                <a:spcPct val="0"/>
              </a:spcAft>
              <a:defRPr/>
            </a:pPr>
            <a:r>
              <a:rPr lang="en-US" sz="1198" kern="0" dirty="0">
                <a:gradFill>
                  <a:gsLst>
                    <a:gs pos="15044">
                      <a:srgbClr val="FFFFFF"/>
                    </a:gs>
                    <a:gs pos="41000">
                      <a:srgbClr val="FFFFFF"/>
                    </a:gs>
                  </a:gsLst>
                  <a:lin ang="5400000" scaled="0"/>
                </a:gradFill>
                <a:ea typeface="MS PGothic" charset="0"/>
                <a:cs typeface="MS PGothic" charset="0"/>
              </a:rPr>
              <a:t>Relational and </a:t>
            </a:r>
            <a:br>
              <a:rPr lang="en-US" sz="1198" kern="0" dirty="0">
                <a:gradFill>
                  <a:gsLst>
                    <a:gs pos="15044">
                      <a:srgbClr val="FFFFFF"/>
                    </a:gs>
                    <a:gs pos="41000">
                      <a:srgbClr val="FFFFFF"/>
                    </a:gs>
                  </a:gsLst>
                  <a:lin ang="5400000" scaled="0"/>
                </a:gradFill>
                <a:ea typeface="MS PGothic" charset="0"/>
                <a:cs typeface="MS PGothic" charset="0"/>
              </a:rPr>
            </a:br>
            <a:r>
              <a:rPr lang="en-US" sz="1198" kern="0" dirty="0">
                <a:gradFill>
                  <a:gsLst>
                    <a:gs pos="15044">
                      <a:srgbClr val="FFFFFF"/>
                    </a:gs>
                    <a:gs pos="41000">
                      <a:srgbClr val="FFFFFF"/>
                    </a:gs>
                  </a:gsLst>
                  <a:lin ang="5400000" scaled="0"/>
                </a:gradFill>
                <a:ea typeface="MS PGothic" charset="0"/>
                <a:cs typeface="MS PGothic" charset="0"/>
              </a:rPr>
              <a:t>non-relational</a:t>
            </a:r>
          </a:p>
          <a:p>
            <a:pPr defTabSz="931505" fontAlgn="base">
              <a:lnSpc>
                <a:spcPct val="90000"/>
              </a:lnSpc>
              <a:spcBef>
                <a:spcPts val="900"/>
              </a:spcBef>
              <a:spcAft>
                <a:spcPct val="0"/>
              </a:spcAft>
              <a:defRPr/>
            </a:pPr>
            <a:r>
              <a:rPr lang="en-US" sz="1198" kern="0" dirty="0">
                <a:gradFill>
                  <a:gsLst>
                    <a:gs pos="15044">
                      <a:srgbClr val="FFFFFF"/>
                    </a:gs>
                    <a:gs pos="41000">
                      <a:srgbClr val="FFFFFF"/>
                    </a:gs>
                  </a:gsLst>
                  <a:lin ang="5400000" scaled="0"/>
                </a:gradFill>
                <a:ea typeface="MS PGothic" charset="0"/>
                <a:cs typeface="MS PGothic" charset="0"/>
              </a:rPr>
              <a:t>On-premises or cloud</a:t>
            </a:r>
          </a:p>
          <a:p>
            <a:pPr defTabSz="931505" fontAlgn="base">
              <a:lnSpc>
                <a:spcPct val="90000"/>
              </a:lnSpc>
              <a:spcBef>
                <a:spcPts val="900"/>
              </a:spcBef>
              <a:spcAft>
                <a:spcPct val="0"/>
              </a:spcAft>
              <a:defRPr/>
            </a:pPr>
            <a:endParaRPr lang="en-US" sz="1198" kern="0" dirty="0">
              <a:gradFill>
                <a:gsLst>
                  <a:gs pos="15044">
                    <a:srgbClr val="FFFFFF"/>
                  </a:gs>
                  <a:gs pos="41000">
                    <a:srgbClr val="FFFFFF"/>
                  </a:gs>
                </a:gsLst>
                <a:lin ang="5400000" scaled="0"/>
              </a:gradFill>
              <a:ea typeface="MS PGothic" charset="0"/>
              <a:cs typeface="MS PGothic" charset="0"/>
            </a:endParaRPr>
          </a:p>
        </p:txBody>
      </p:sp>
      <p:sp>
        <p:nvSpPr>
          <p:cNvPr id="60" name="Rectangle 59"/>
          <p:cNvSpPr/>
          <p:nvPr/>
        </p:nvSpPr>
        <p:spPr bwMode="auto">
          <a:xfrm>
            <a:off x="2296506" y="5312675"/>
            <a:ext cx="1914217" cy="1411362"/>
          </a:xfrm>
          <a:prstGeom prst="rect">
            <a:avLst/>
          </a:prstGeom>
          <a:solidFill>
            <a:srgbClr val="005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83" rIns="91427" bIns="91414" numCol="1" spcCol="0" rtlCol="0" fromWordArt="0" anchor="t" anchorCtr="0" forceAA="0" compatLnSpc="1">
            <a:prstTxWarp prst="textNoShape">
              <a:avLst/>
            </a:prstTxWarp>
            <a:noAutofit/>
          </a:bodyPr>
          <a:lstStyle/>
          <a:p>
            <a:pPr defTabSz="931505" fontAlgn="base">
              <a:lnSpc>
                <a:spcPct val="90000"/>
              </a:lnSpc>
              <a:spcBef>
                <a:spcPts val="900"/>
              </a:spcBef>
              <a:spcAft>
                <a:spcPct val="0"/>
              </a:spcAft>
              <a:defRPr/>
            </a:pPr>
            <a:r>
              <a:rPr lang="en-US" sz="1198" kern="0" dirty="0">
                <a:gradFill>
                  <a:gsLst>
                    <a:gs pos="15044">
                      <a:srgbClr val="FFFFFF"/>
                    </a:gs>
                    <a:gs pos="41000">
                      <a:srgbClr val="FFFFFF"/>
                    </a:gs>
                  </a:gsLst>
                  <a:lin ang="5400000" scaled="0"/>
                </a:gradFill>
                <a:ea typeface="MS PGothic" charset="0"/>
                <a:cs typeface="MS PGothic" charset="0"/>
              </a:rPr>
              <a:t>Hadoop </a:t>
            </a:r>
            <a:br>
              <a:rPr lang="en-US" sz="1198" kern="0" dirty="0">
                <a:gradFill>
                  <a:gsLst>
                    <a:gs pos="15044">
                      <a:srgbClr val="FFFFFF"/>
                    </a:gs>
                    <a:gs pos="41000">
                      <a:srgbClr val="FFFFFF"/>
                    </a:gs>
                  </a:gsLst>
                  <a:lin ang="5400000" scaled="0"/>
                </a:gradFill>
                <a:ea typeface="MS PGothic" charset="0"/>
                <a:cs typeface="MS PGothic" charset="0"/>
              </a:rPr>
            </a:br>
            <a:r>
              <a:rPr lang="en-US" sz="1198" kern="0" dirty="0">
                <a:gradFill>
                  <a:gsLst>
                    <a:gs pos="15044">
                      <a:srgbClr val="FFFFFF"/>
                    </a:gs>
                    <a:gs pos="41000">
                      <a:srgbClr val="FFFFFF"/>
                    </a:gs>
                  </a:gsLst>
                  <a:lin ang="5400000" scaled="0"/>
                </a:gradFill>
                <a:ea typeface="MS PGothic" charset="0"/>
                <a:cs typeface="MS PGothic" charset="0"/>
              </a:rPr>
              <a:t>(Hive, Pig, etc.)</a:t>
            </a:r>
          </a:p>
          <a:p>
            <a:pPr defTabSz="931505" fontAlgn="base">
              <a:lnSpc>
                <a:spcPct val="90000"/>
              </a:lnSpc>
              <a:spcBef>
                <a:spcPts val="900"/>
              </a:spcBef>
              <a:spcAft>
                <a:spcPct val="0"/>
              </a:spcAft>
              <a:defRPr/>
            </a:pPr>
            <a:r>
              <a:rPr lang="en-US" sz="1198" kern="0" dirty="0">
                <a:gradFill>
                  <a:gsLst>
                    <a:gs pos="15044">
                      <a:srgbClr val="FFFFFF"/>
                    </a:gs>
                    <a:gs pos="41000">
                      <a:srgbClr val="FFFFFF"/>
                    </a:gs>
                  </a:gsLst>
                  <a:lin ang="5400000" scaled="0"/>
                </a:gradFill>
                <a:ea typeface="MS PGothic" charset="0"/>
                <a:cs typeface="MS PGothic" charset="0"/>
              </a:rPr>
              <a:t>Custom code</a:t>
            </a:r>
          </a:p>
          <a:p>
            <a:pPr defTabSz="931505" fontAlgn="base">
              <a:lnSpc>
                <a:spcPct val="90000"/>
              </a:lnSpc>
              <a:spcBef>
                <a:spcPts val="900"/>
              </a:spcBef>
              <a:spcAft>
                <a:spcPct val="0"/>
              </a:spcAft>
              <a:defRPr/>
            </a:pPr>
            <a:r>
              <a:rPr lang="en-US" sz="1198" kern="0" dirty="0">
                <a:gradFill>
                  <a:gsLst>
                    <a:gs pos="15044">
                      <a:srgbClr val="FFFFFF"/>
                    </a:gs>
                    <a:gs pos="41000">
                      <a:srgbClr val="FFFFFF"/>
                    </a:gs>
                  </a:gsLst>
                  <a:lin ang="5400000" scaled="0"/>
                </a:gradFill>
                <a:ea typeface="MS PGothic" charset="0"/>
                <a:cs typeface="MS PGothic" charset="0"/>
              </a:rPr>
              <a:t>Data movement</a:t>
            </a:r>
          </a:p>
          <a:p>
            <a:pPr defTabSz="931505" fontAlgn="base">
              <a:lnSpc>
                <a:spcPct val="90000"/>
              </a:lnSpc>
              <a:spcBef>
                <a:spcPts val="900"/>
              </a:spcBef>
              <a:spcAft>
                <a:spcPct val="0"/>
              </a:spcAft>
              <a:defRPr/>
            </a:pPr>
            <a:r>
              <a:rPr lang="en-US" sz="1198" kern="0" dirty="0">
                <a:gradFill>
                  <a:gsLst>
                    <a:gs pos="15044">
                      <a:srgbClr val="FFFFFF"/>
                    </a:gs>
                    <a:gs pos="41000">
                      <a:srgbClr val="FFFFFF"/>
                    </a:gs>
                  </a:gsLst>
                  <a:lin ang="5400000" scaled="0"/>
                </a:gradFill>
                <a:ea typeface="MS PGothic" charset="0"/>
                <a:cs typeface="MS PGothic" charset="0"/>
              </a:rPr>
              <a:t>Azure Machine Learning</a:t>
            </a:r>
          </a:p>
        </p:txBody>
      </p:sp>
      <p:sp>
        <p:nvSpPr>
          <p:cNvPr id="64" name="Rectangle 63"/>
          <p:cNvSpPr/>
          <p:nvPr/>
        </p:nvSpPr>
        <p:spPr bwMode="auto">
          <a:xfrm>
            <a:off x="294468" y="5000265"/>
            <a:ext cx="1919695" cy="2933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91427" rIns="182828" bIns="91427"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198" kern="0" dirty="0">
                <a:gradFill>
                  <a:gsLst>
                    <a:gs pos="7965">
                      <a:srgbClr val="FFFFFF"/>
                    </a:gs>
                    <a:gs pos="55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 stores</a:t>
            </a:r>
          </a:p>
        </p:txBody>
      </p:sp>
      <p:sp>
        <p:nvSpPr>
          <p:cNvPr id="16" name="Rectangle 15"/>
          <p:cNvSpPr/>
          <p:nvPr/>
        </p:nvSpPr>
        <p:spPr bwMode="auto">
          <a:xfrm>
            <a:off x="427321" y="2019905"/>
            <a:ext cx="1371210" cy="74101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t" anchorCtr="0" forceAA="0" compatLnSpc="1">
            <a:prstTxWarp prst="textNoShape">
              <a:avLst/>
            </a:prstTxWarp>
            <a:noAutofit/>
          </a:bodyPr>
          <a:lstStyle/>
          <a:p>
            <a:pPr defTabSz="931505" fontAlgn="base">
              <a:lnSpc>
                <a:spcPct val="90000"/>
              </a:lnSpc>
              <a:spcBef>
                <a:spcPct val="0"/>
              </a:spcBef>
              <a:spcAft>
                <a:spcPct val="0"/>
              </a:spcAft>
              <a:defRPr/>
            </a:pPr>
            <a:r>
              <a:rPr lang="en-US" sz="1198" kern="0" dirty="0">
                <a:gradFill>
                  <a:gsLst>
                    <a:gs pos="71681">
                      <a:srgbClr val="FFFFFF"/>
                    </a:gs>
                    <a:gs pos="41000">
                      <a:srgbClr val="FFFFFF"/>
                    </a:gs>
                  </a:gsLst>
                  <a:lin ang="5400000" scaled="0"/>
                </a:gradFill>
                <a:ea typeface="MS PGothic" charset="0"/>
                <a:cs typeface="MS PGothic" charset="0"/>
              </a:rPr>
              <a:t>Manage and monitor</a:t>
            </a:r>
          </a:p>
        </p:txBody>
      </p:sp>
      <p:sp>
        <p:nvSpPr>
          <p:cNvPr id="69" name="Rectangle 68"/>
          <p:cNvSpPr/>
          <p:nvPr/>
        </p:nvSpPr>
        <p:spPr bwMode="auto">
          <a:xfrm>
            <a:off x="1857417" y="2019905"/>
            <a:ext cx="1371210" cy="74101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t" anchorCtr="0" forceAA="0" compatLnSpc="1">
            <a:prstTxWarp prst="textNoShape">
              <a:avLst/>
            </a:prstTxWarp>
            <a:noAutofit/>
          </a:bodyPr>
          <a:lstStyle/>
          <a:p>
            <a:pPr defTabSz="931505" fontAlgn="base">
              <a:lnSpc>
                <a:spcPct val="90000"/>
              </a:lnSpc>
              <a:spcBef>
                <a:spcPct val="0"/>
              </a:spcBef>
              <a:spcAft>
                <a:spcPct val="0"/>
              </a:spcAft>
              <a:defRPr/>
            </a:pPr>
            <a:r>
              <a:rPr lang="en-US" sz="1198" kern="0" dirty="0">
                <a:gradFill>
                  <a:gsLst>
                    <a:gs pos="71681">
                      <a:srgbClr val="FFFFFF"/>
                    </a:gs>
                    <a:gs pos="41000">
                      <a:srgbClr val="FFFFFF"/>
                    </a:gs>
                  </a:gsLst>
                  <a:lin ang="5400000" scaled="0"/>
                </a:gradFill>
                <a:ea typeface="MS PGothic" charset="0"/>
                <a:cs typeface="MS PGothic" charset="0"/>
              </a:rPr>
              <a:t>Data and operational lineage</a:t>
            </a:r>
          </a:p>
        </p:txBody>
      </p:sp>
      <p:sp>
        <p:nvSpPr>
          <p:cNvPr id="70" name="Rectangle 69"/>
          <p:cNvSpPr/>
          <p:nvPr/>
        </p:nvSpPr>
        <p:spPr bwMode="auto">
          <a:xfrm>
            <a:off x="3287515" y="2019905"/>
            <a:ext cx="1371210" cy="74101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t" anchorCtr="0" forceAA="0" compatLnSpc="1">
            <a:prstTxWarp prst="textNoShape">
              <a:avLst/>
            </a:prstTxWarp>
            <a:noAutofit/>
          </a:bodyPr>
          <a:lstStyle/>
          <a:p>
            <a:pPr defTabSz="931505" fontAlgn="base">
              <a:lnSpc>
                <a:spcPct val="90000"/>
              </a:lnSpc>
              <a:spcBef>
                <a:spcPct val="0"/>
              </a:spcBef>
              <a:spcAft>
                <a:spcPct val="0"/>
              </a:spcAft>
              <a:defRPr/>
            </a:pPr>
            <a:r>
              <a:rPr lang="en-US" sz="1198" kern="0" dirty="0">
                <a:gradFill>
                  <a:gsLst>
                    <a:gs pos="71681">
                      <a:srgbClr val="FFFFFF"/>
                    </a:gs>
                    <a:gs pos="41000">
                      <a:srgbClr val="FFFFFF"/>
                    </a:gs>
                  </a:gsLst>
                  <a:lin ang="5400000" scaled="0"/>
                </a:gradFill>
                <a:ea typeface="MS PGothic" charset="0"/>
                <a:cs typeface="MS PGothic" charset="0"/>
              </a:rPr>
              <a:t>Coordination </a:t>
            </a:r>
            <a:br>
              <a:rPr lang="en-US" sz="1198" kern="0" dirty="0">
                <a:gradFill>
                  <a:gsLst>
                    <a:gs pos="71681">
                      <a:srgbClr val="FFFFFF"/>
                    </a:gs>
                    <a:gs pos="41000">
                      <a:srgbClr val="FFFFFF"/>
                    </a:gs>
                  </a:gsLst>
                  <a:lin ang="5400000" scaled="0"/>
                </a:gradFill>
                <a:ea typeface="MS PGothic" charset="0"/>
                <a:cs typeface="MS PGothic" charset="0"/>
              </a:rPr>
            </a:br>
            <a:r>
              <a:rPr lang="en-US" sz="1198" kern="0" dirty="0">
                <a:gradFill>
                  <a:gsLst>
                    <a:gs pos="71681">
                      <a:srgbClr val="FFFFFF"/>
                    </a:gs>
                    <a:gs pos="41000">
                      <a:srgbClr val="FFFFFF"/>
                    </a:gs>
                  </a:gsLst>
                  <a:lin ang="5400000" scaled="0"/>
                </a:gradFill>
                <a:ea typeface="MS PGothic" charset="0"/>
                <a:cs typeface="MS PGothic" charset="0"/>
              </a:rPr>
              <a:t>and scheduling</a:t>
            </a:r>
          </a:p>
        </p:txBody>
      </p:sp>
      <p:sp>
        <p:nvSpPr>
          <p:cNvPr id="71" name="Rectangle 70"/>
          <p:cNvSpPr/>
          <p:nvPr/>
        </p:nvSpPr>
        <p:spPr bwMode="auto">
          <a:xfrm>
            <a:off x="4717614" y="2019905"/>
            <a:ext cx="1368237" cy="74101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t" anchorCtr="0" forceAA="0" compatLnSpc="1">
            <a:prstTxWarp prst="textNoShape">
              <a:avLst/>
            </a:prstTxWarp>
            <a:noAutofit/>
          </a:bodyPr>
          <a:lstStyle/>
          <a:p>
            <a:pPr defTabSz="931505" fontAlgn="base">
              <a:lnSpc>
                <a:spcPct val="90000"/>
              </a:lnSpc>
              <a:spcBef>
                <a:spcPct val="0"/>
              </a:spcBef>
              <a:spcAft>
                <a:spcPct val="0"/>
              </a:spcAft>
              <a:defRPr/>
            </a:pPr>
            <a:r>
              <a:rPr lang="en-US" sz="1198" kern="0" dirty="0">
                <a:gradFill>
                  <a:gsLst>
                    <a:gs pos="71681">
                      <a:srgbClr val="FFFFFF"/>
                    </a:gs>
                    <a:gs pos="41000">
                      <a:srgbClr val="FFFFFF"/>
                    </a:gs>
                  </a:gsLst>
                  <a:lin ang="5400000" scaled="0"/>
                </a:gradFill>
                <a:ea typeface="MS PGothic" charset="0"/>
                <a:cs typeface="MS PGothic" charset="0"/>
              </a:rPr>
              <a:t>Policy</a:t>
            </a:r>
          </a:p>
        </p:txBody>
      </p:sp>
      <p:sp>
        <p:nvSpPr>
          <p:cNvPr id="74" name="Rectangle 73"/>
          <p:cNvSpPr/>
          <p:nvPr/>
        </p:nvSpPr>
        <p:spPr bwMode="auto">
          <a:xfrm>
            <a:off x="427318" y="3113524"/>
            <a:ext cx="5658531" cy="741018"/>
          </a:xfrm>
          <a:prstGeom prst="rect">
            <a:avLst/>
          </a:prstGeom>
          <a:solidFill>
            <a:srgbClr val="005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defTabSz="931505" fontAlgn="base">
              <a:lnSpc>
                <a:spcPct val="90000"/>
              </a:lnSpc>
              <a:spcBef>
                <a:spcPct val="0"/>
              </a:spcBef>
              <a:spcAft>
                <a:spcPct val="0"/>
              </a:spcAft>
              <a:defRPr/>
            </a:pPr>
            <a:endParaRPr lang="en-US" sz="1198" kern="0" dirty="0">
              <a:gradFill>
                <a:gsLst>
                  <a:gs pos="71681">
                    <a:srgbClr val="FFFFFF"/>
                  </a:gs>
                  <a:gs pos="41000">
                    <a:srgbClr val="FFFFFF"/>
                  </a:gs>
                </a:gsLst>
                <a:lin ang="5400000" scaled="0"/>
              </a:gradFill>
              <a:ea typeface="MS PGothic" charset="0"/>
              <a:cs typeface="MS PGothic" charset="0"/>
            </a:endParaRPr>
          </a:p>
        </p:txBody>
      </p:sp>
      <p:sp>
        <p:nvSpPr>
          <p:cNvPr id="75" name="Rectangle 74"/>
          <p:cNvSpPr/>
          <p:nvPr/>
        </p:nvSpPr>
        <p:spPr bwMode="auto">
          <a:xfrm>
            <a:off x="276326" y="2727328"/>
            <a:ext cx="2936248" cy="56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lnSpc>
                <a:spcPct val="90000"/>
              </a:lnSpc>
              <a:spcBef>
                <a:spcPct val="0"/>
              </a:spcBef>
              <a:spcAft>
                <a:spcPct val="0"/>
              </a:spcAft>
              <a:defRPr/>
            </a:pPr>
            <a:r>
              <a:rPr lang="en-US" sz="1198" kern="0" dirty="0">
                <a:gradFill>
                  <a:gsLst>
                    <a:gs pos="7965">
                      <a:srgbClr val="505050"/>
                    </a:gs>
                    <a:gs pos="41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DATA PIPELINES</a:t>
            </a:r>
          </a:p>
        </p:txBody>
      </p:sp>
      <p:sp>
        <p:nvSpPr>
          <p:cNvPr id="76" name="Rectangle 75"/>
          <p:cNvSpPr/>
          <p:nvPr/>
        </p:nvSpPr>
        <p:spPr bwMode="auto">
          <a:xfrm>
            <a:off x="1720099" y="3233460"/>
            <a:ext cx="905378" cy="4368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algn="ctr" defTabSz="931505" fontAlgn="base">
              <a:lnSpc>
                <a:spcPct val="90000"/>
              </a:lnSpc>
              <a:spcBef>
                <a:spcPct val="0"/>
              </a:spcBef>
              <a:spcAft>
                <a:spcPct val="0"/>
              </a:spcAft>
              <a:defRPr/>
            </a:pPr>
            <a:r>
              <a:rPr lang="en-US" sz="1198" kern="0" dirty="0">
                <a:gradFill>
                  <a:gsLst>
                    <a:gs pos="71681">
                      <a:srgbClr val="FFFFFF"/>
                    </a:gs>
                    <a:gs pos="41000">
                      <a:srgbClr val="FFFFFF"/>
                    </a:gs>
                  </a:gsLst>
                  <a:lin ang="5400000" scaled="0"/>
                </a:gradFill>
                <a:ea typeface="MS PGothic" charset="0"/>
                <a:cs typeface="MS PGothic" charset="0"/>
              </a:rPr>
              <a:t>Processing activity</a:t>
            </a:r>
          </a:p>
        </p:txBody>
      </p:sp>
      <p:sp>
        <p:nvSpPr>
          <p:cNvPr id="78" name="Freeform 72"/>
          <p:cNvSpPr>
            <a:spLocks noEditPoints="1"/>
          </p:cNvSpPr>
          <p:nvPr/>
        </p:nvSpPr>
        <p:spPr bwMode="auto">
          <a:xfrm>
            <a:off x="786933" y="3318562"/>
            <a:ext cx="407684" cy="330943"/>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31505" fontAlgn="base">
              <a:spcBef>
                <a:spcPct val="0"/>
              </a:spcBef>
              <a:spcAft>
                <a:spcPct val="0"/>
              </a:spcAft>
              <a:defRPr/>
            </a:pPr>
            <a:endParaRPr lang="en-US" kern="0" dirty="0">
              <a:solidFill>
                <a:srgbClr val="000000"/>
              </a:solidFill>
              <a:ea typeface="MS PGothic" charset="0"/>
            </a:endParaRPr>
          </a:p>
        </p:txBody>
      </p:sp>
      <p:sp>
        <p:nvSpPr>
          <p:cNvPr id="79" name="Freeform 72"/>
          <p:cNvSpPr>
            <a:spLocks noEditPoints="1"/>
          </p:cNvSpPr>
          <p:nvPr/>
        </p:nvSpPr>
        <p:spPr bwMode="auto">
          <a:xfrm>
            <a:off x="3097635" y="3318562"/>
            <a:ext cx="407684" cy="330943"/>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31505" fontAlgn="base">
              <a:spcBef>
                <a:spcPct val="0"/>
              </a:spcBef>
              <a:spcAft>
                <a:spcPct val="0"/>
              </a:spcAft>
              <a:defRPr/>
            </a:pPr>
            <a:endParaRPr lang="en-US" kern="0" dirty="0">
              <a:solidFill>
                <a:srgbClr val="000000"/>
              </a:solidFill>
              <a:ea typeface="MS PGothic" charset="0"/>
            </a:endParaRPr>
          </a:p>
        </p:txBody>
      </p:sp>
      <p:sp>
        <p:nvSpPr>
          <p:cNvPr id="80" name="Freeform 72"/>
          <p:cNvSpPr>
            <a:spLocks noEditPoints="1"/>
          </p:cNvSpPr>
          <p:nvPr/>
        </p:nvSpPr>
        <p:spPr bwMode="auto">
          <a:xfrm>
            <a:off x="5408335" y="3318562"/>
            <a:ext cx="407684" cy="330943"/>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31505" fontAlgn="base">
              <a:spcBef>
                <a:spcPct val="0"/>
              </a:spcBef>
              <a:spcAft>
                <a:spcPct val="0"/>
              </a:spcAft>
              <a:defRPr/>
            </a:pPr>
            <a:endParaRPr lang="en-US" kern="0" dirty="0">
              <a:solidFill>
                <a:srgbClr val="000000"/>
              </a:solidFill>
              <a:ea typeface="MS PGothic" charset="0"/>
            </a:endParaRPr>
          </a:p>
        </p:txBody>
      </p:sp>
      <p:sp>
        <p:nvSpPr>
          <p:cNvPr id="81" name="Right Arrow 80"/>
          <p:cNvSpPr/>
          <p:nvPr/>
        </p:nvSpPr>
        <p:spPr bwMode="auto">
          <a:xfrm>
            <a:off x="1274994" y="3401747"/>
            <a:ext cx="548484" cy="274242"/>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82" name="Right Arrow 81"/>
          <p:cNvSpPr/>
          <p:nvPr/>
        </p:nvSpPr>
        <p:spPr bwMode="auto">
          <a:xfrm>
            <a:off x="2517319" y="3401747"/>
            <a:ext cx="548484" cy="274242"/>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83" name="Right Arrow 82"/>
          <p:cNvSpPr/>
          <p:nvPr/>
        </p:nvSpPr>
        <p:spPr bwMode="auto">
          <a:xfrm>
            <a:off x="3587180" y="3401747"/>
            <a:ext cx="548484" cy="274242"/>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84" name="Right Arrow 83"/>
          <p:cNvSpPr/>
          <p:nvPr/>
        </p:nvSpPr>
        <p:spPr bwMode="auto">
          <a:xfrm>
            <a:off x="4828021" y="3401747"/>
            <a:ext cx="548484" cy="274242"/>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85" name="Right Arrow 84"/>
          <p:cNvSpPr/>
          <p:nvPr/>
        </p:nvSpPr>
        <p:spPr bwMode="auto">
          <a:xfrm rot="16200000">
            <a:off x="512515" y="4147216"/>
            <a:ext cx="877232" cy="309187"/>
          </a:xfrm>
          <a:prstGeom prst="rightArrow">
            <a:avLst>
              <a:gd name="adj1" fmla="val 41321"/>
              <a:gd name="adj2" fmla="val 5000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86" name="Left-Right Arrow 85"/>
          <p:cNvSpPr/>
          <p:nvPr/>
        </p:nvSpPr>
        <p:spPr bwMode="auto">
          <a:xfrm rot="16200000">
            <a:off x="2471988" y="4342165"/>
            <a:ext cx="548484" cy="230085"/>
          </a:xfrm>
          <a:prstGeom prst="lef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87" name="Right Arrow 86"/>
          <p:cNvSpPr/>
          <p:nvPr/>
        </p:nvSpPr>
        <p:spPr bwMode="auto">
          <a:xfrm rot="5400000" flipV="1">
            <a:off x="5278423" y="4141786"/>
            <a:ext cx="878139" cy="304232"/>
          </a:xfrm>
          <a:prstGeom prst="rightArrow">
            <a:avLst>
              <a:gd name="adj1" fmla="val 41321"/>
              <a:gd name="adj2" fmla="val 5000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90" name="Rectangle 89"/>
          <p:cNvSpPr/>
          <p:nvPr/>
        </p:nvSpPr>
        <p:spPr bwMode="auto">
          <a:xfrm>
            <a:off x="4846847" y="4116919"/>
            <a:ext cx="1301151" cy="18494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114" fontAlgn="base">
              <a:lnSpc>
                <a:spcPct val="90000"/>
              </a:lnSpc>
              <a:spcBef>
                <a:spcPct val="0"/>
              </a:spcBef>
              <a:spcAft>
                <a:spcPct val="0"/>
              </a:spcAft>
              <a:defRPr/>
            </a:pPr>
            <a:r>
              <a:rPr lang="en-US" sz="1098" kern="0" dirty="0">
                <a:gradFill>
                  <a:gsLst>
                    <a:gs pos="84956">
                      <a:srgbClr val="505050"/>
                    </a:gs>
                    <a:gs pos="41000">
                      <a:srgbClr val="505050"/>
                    </a:gs>
                  </a:gsLst>
                  <a:lin ang="5400000" scaled="0"/>
                </a:gradFill>
                <a:ea typeface="Segoe UI" pitchFamily="34" charset="0"/>
                <a:cs typeface="Segoe UI" pitchFamily="34" charset="0"/>
              </a:rPr>
              <a:t>Information </a:t>
            </a:r>
          </a:p>
          <a:p>
            <a:pPr defTabSz="932114" fontAlgn="base">
              <a:lnSpc>
                <a:spcPct val="90000"/>
              </a:lnSpc>
              <a:spcBef>
                <a:spcPct val="0"/>
              </a:spcBef>
              <a:spcAft>
                <a:spcPct val="0"/>
              </a:spcAft>
              <a:defRPr/>
            </a:pPr>
            <a:r>
              <a:rPr lang="en-US" sz="1098" kern="0" dirty="0">
                <a:gradFill>
                  <a:gsLst>
                    <a:gs pos="84956">
                      <a:srgbClr val="505050"/>
                    </a:gs>
                    <a:gs pos="41000">
                      <a:srgbClr val="505050"/>
                    </a:gs>
                  </a:gsLst>
                  <a:lin ang="5400000" scaled="0"/>
                </a:gradFill>
                <a:ea typeface="Segoe UI" pitchFamily="34" charset="0"/>
                <a:cs typeface="Segoe UI" pitchFamily="34" charset="0"/>
              </a:rPr>
              <a:t>assets</a:t>
            </a:r>
          </a:p>
        </p:txBody>
      </p:sp>
      <p:sp>
        <p:nvSpPr>
          <p:cNvPr id="211" name="Rectangle 210"/>
          <p:cNvSpPr/>
          <p:nvPr/>
        </p:nvSpPr>
        <p:spPr bwMode="auto">
          <a:xfrm>
            <a:off x="1059152" y="4202209"/>
            <a:ext cx="1301151" cy="18494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114" fontAlgn="base">
              <a:lnSpc>
                <a:spcPct val="90000"/>
              </a:lnSpc>
              <a:spcBef>
                <a:spcPct val="0"/>
              </a:spcBef>
              <a:spcAft>
                <a:spcPct val="0"/>
              </a:spcAft>
              <a:defRPr/>
            </a:pPr>
            <a:r>
              <a:rPr lang="en-US" sz="1098" kern="0" dirty="0">
                <a:gradFill>
                  <a:gsLst>
                    <a:gs pos="84956">
                      <a:srgbClr val="505050"/>
                    </a:gs>
                    <a:gs pos="41000">
                      <a:srgbClr val="505050"/>
                    </a:gs>
                  </a:gsLst>
                  <a:lin ang="5400000" scaled="0"/>
                </a:gradFill>
                <a:ea typeface="Segoe UI" pitchFamily="34" charset="0"/>
                <a:cs typeface="Segoe UI" pitchFamily="34" charset="0"/>
              </a:rPr>
              <a:t>Raw data</a:t>
            </a:r>
          </a:p>
        </p:txBody>
      </p:sp>
      <p:sp>
        <p:nvSpPr>
          <p:cNvPr id="212" name="Title 1"/>
          <p:cNvSpPr txBox="1">
            <a:spLocks/>
          </p:cNvSpPr>
          <p:nvPr/>
        </p:nvSpPr>
        <p:spPr>
          <a:xfrm>
            <a:off x="883" y="789830"/>
            <a:ext cx="12030021" cy="405298"/>
          </a:xfrm>
          <a:prstGeom prst="rect">
            <a:avLst/>
          </a:prstGeom>
        </p:spPr>
        <p:txBody>
          <a:bodyPr vert="horz" wrap="square" lIns="457135" tIns="91414" rIns="146262" bIns="91414" rtlCol="0" anchor="t">
            <a:noAutofit/>
          </a:bodyPr>
          <a:lstStyle>
            <a:lvl1pPr algn="l" defTabSz="931863" rtl="0" fontAlgn="base">
              <a:lnSpc>
                <a:spcPct val="90000"/>
              </a:lnSpc>
              <a:spcBef>
                <a:spcPct val="0"/>
              </a:spcBef>
              <a:spcAft>
                <a:spcPct val="0"/>
              </a:spcAft>
              <a:defRPr lang="en-US" sz="5200" kern="1200" spc="-102">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defTabSz="931684">
              <a:defRPr/>
            </a:pPr>
            <a:r>
              <a:rPr lang="en-US" sz="1632" spc="0" dirty="0">
                <a:gradFill>
                  <a:gsLst>
                    <a:gs pos="76106">
                      <a:srgbClr val="0072C6"/>
                    </a:gs>
                    <a:gs pos="49558">
                      <a:srgbClr val="0072C6"/>
                    </a:gs>
                  </a:gsLst>
                  <a:lin ang="5400000" scaled="0"/>
                </a:gradFill>
                <a:latin typeface="Segoe UI Semilight" panose="020B0402040204020203" pitchFamily="34" charset="0"/>
                <a:cs typeface="Segoe UI Semilight" panose="020B0402040204020203" pitchFamily="34" charset="0"/>
              </a:rPr>
              <a:t>Compose services to transform data into actionable intelligence</a:t>
            </a:r>
          </a:p>
          <a:p>
            <a:pPr defTabSz="931684">
              <a:defRPr/>
            </a:pPr>
            <a:r>
              <a:rPr lang="en-US" sz="1071" spc="0" dirty="0">
                <a:gradFill>
                  <a:gsLst>
                    <a:gs pos="76106">
                      <a:srgbClr val="0072C6"/>
                    </a:gs>
                    <a:gs pos="49558">
                      <a:srgbClr val="0072C6"/>
                    </a:gs>
                  </a:gsLst>
                  <a:lin ang="5400000" scaled="0"/>
                </a:gradFill>
                <a:latin typeface="Segoe UI Semilight" panose="020B0402040204020203" pitchFamily="34" charset="0"/>
                <a:cs typeface="Segoe UI Semilight" panose="020B0402040204020203" pitchFamily="34" charset="0"/>
              </a:rPr>
              <a:t>  </a:t>
            </a:r>
          </a:p>
        </p:txBody>
      </p:sp>
      <p:sp>
        <p:nvSpPr>
          <p:cNvPr id="144" name="Rectangle 143"/>
          <p:cNvSpPr/>
          <p:nvPr/>
        </p:nvSpPr>
        <p:spPr bwMode="auto">
          <a:xfrm>
            <a:off x="2909571" y="4235403"/>
            <a:ext cx="1301151" cy="18494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114" fontAlgn="base">
              <a:lnSpc>
                <a:spcPct val="90000"/>
              </a:lnSpc>
              <a:spcBef>
                <a:spcPct val="0"/>
              </a:spcBef>
              <a:spcAft>
                <a:spcPct val="0"/>
              </a:spcAft>
              <a:defRPr/>
            </a:pPr>
            <a:r>
              <a:rPr lang="en-US" sz="1098" kern="0" dirty="0">
                <a:gradFill>
                  <a:gsLst>
                    <a:gs pos="84956">
                      <a:srgbClr val="505050"/>
                    </a:gs>
                    <a:gs pos="41000">
                      <a:srgbClr val="505050"/>
                    </a:gs>
                  </a:gsLst>
                  <a:lin ang="5400000" scaled="0"/>
                </a:gradFill>
                <a:ea typeface="Segoe UI" pitchFamily="34" charset="0"/>
                <a:cs typeface="Segoe UI" pitchFamily="34" charset="0"/>
              </a:rPr>
              <a:t>Orchestration </a:t>
            </a:r>
            <a:br>
              <a:rPr lang="en-US" sz="1098" kern="0" dirty="0">
                <a:gradFill>
                  <a:gsLst>
                    <a:gs pos="84956">
                      <a:srgbClr val="505050"/>
                    </a:gs>
                    <a:gs pos="41000">
                      <a:srgbClr val="505050"/>
                    </a:gs>
                  </a:gsLst>
                  <a:lin ang="5400000" scaled="0"/>
                </a:gradFill>
                <a:ea typeface="Segoe UI" pitchFamily="34" charset="0"/>
                <a:cs typeface="Segoe UI" pitchFamily="34" charset="0"/>
              </a:rPr>
            </a:br>
            <a:r>
              <a:rPr lang="en-US" sz="1098" kern="0" dirty="0">
                <a:gradFill>
                  <a:gsLst>
                    <a:gs pos="84956">
                      <a:srgbClr val="505050"/>
                    </a:gs>
                    <a:gs pos="41000">
                      <a:srgbClr val="505050"/>
                    </a:gs>
                  </a:gsLst>
                  <a:lin ang="5400000" scaled="0"/>
                </a:gradFill>
                <a:ea typeface="Segoe UI" pitchFamily="34" charset="0"/>
                <a:cs typeface="Segoe UI" pitchFamily="34" charset="0"/>
              </a:rPr>
              <a:t>and monitoring</a:t>
            </a:r>
          </a:p>
        </p:txBody>
      </p:sp>
      <p:sp>
        <p:nvSpPr>
          <p:cNvPr id="38" name="Rectangle 37"/>
          <p:cNvSpPr/>
          <p:nvPr/>
        </p:nvSpPr>
        <p:spPr bwMode="auto">
          <a:xfrm>
            <a:off x="4018009" y="3239114"/>
            <a:ext cx="905378" cy="4368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algn="ctr" defTabSz="931505" fontAlgn="base">
              <a:lnSpc>
                <a:spcPct val="90000"/>
              </a:lnSpc>
              <a:spcBef>
                <a:spcPct val="0"/>
              </a:spcBef>
              <a:spcAft>
                <a:spcPct val="0"/>
              </a:spcAft>
              <a:defRPr/>
            </a:pPr>
            <a:r>
              <a:rPr lang="en-US" sz="1198" kern="0" dirty="0">
                <a:gradFill>
                  <a:gsLst>
                    <a:gs pos="71681">
                      <a:srgbClr val="FFFFFF"/>
                    </a:gs>
                    <a:gs pos="41000">
                      <a:srgbClr val="FFFFFF"/>
                    </a:gs>
                  </a:gsLst>
                  <a:lin ang="5400000" scaled="0"/>
                </a:gradFill>
                <a:ea typeface="MS PGothic" charset="0"/>
                <a:cs typeface="MS PGothic" charset="0"/>
              </a:rPr>
              <a:t>Processing activity</a:t>
            </a:r>
          </a:p>
        </p:txBody>
      </p:sp>
      <p:sp>
        <p:nvSpPr>
          <p:cNvPr id="5" name="Right Brace 4"/>
          <p:cNvSpPr/>
          <p:nvPr/>
        </p:nvSpPr>
        <p:spPr>
          <a:xfrm rot="5400000">
            <a:off x="3167270" y="2738787"/>
            <a:ext cx="314780" cy="2603258"/>
          </a:xfrm>
          <a:prstGeom prst="rightBrace">
            <a:avLst>
              <a:gd name="adj1" fmla="val 82458"/>
              <a:gd name="adj2" fmla="val 49451"/>
            </a:avLst>
          </a:prstGeom>
          <a:ln w="222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1684" fontAlgn="base">
              <a:spcBef>
                <a:spcPct val="0"/>
              </a:spcBef>
              <a:spcAft>
                <a:spcPct val="0"/>
              </a:spcAft>
              <a:defRPr/>
            </a:pPr>
            <a:endParaRPr lang="en-US" sz="2448" kern="0" dirty="0">
              <a:solidFill>
                <a:srgbClr val="000000"/>
              </a:solidFill>
            </a:endParaRPr>
          </a:p>
        </p:txBody>
      </p:sp>
      <p:sp>
        <p:nvSpPr>
          <p:cNvPr id="44" name="Rectangle 43"/>
          <p:cNvSpPr/>
          <p:nvPr/>
        </p:nvSpPr>
        <p:spPr bwMode="auto">
          <a:xfrm>
            <a:off x="149540" y="4666579"/>
            <a:ext cx="2936248" cy="56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lnSpc>
                <a:spcPct val="90000"/>
              </a:lnSpc>
              <a:spcBef>
                <a:spcPct val="0"/>
              </a:spcBef>
              <a:spcAft>
                <a:spcPct val="0"/>
              </a:spcAft>
              <a:defRPr/>
            </a:pPr>
            <a:r>
              <a:rPr lang="en-US" sz="1198" kern="0" dirty="0">
                <a:gradFill>
                  <a:gsLst>
                    <a:gs pos="7965">
                      <a:srgbClr val="505050"/>
                    </a:gs>
                    <a:gs pos="41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LINKED SERVICES:</a:t>
            </a:r>
          </a:p>
        </p:txBody>
      </p:sp>
      <p:sp>
        <p:nvSpPr>
          <p:cNvPr id="37" name="Rectangle 36"/>
          <p:cNvSpPr/>
          <p:nvPr/>
        </p:nvSpPr>
        <p:spPr bwMode="auto">
          <a:xfrm>
            <a:off x="2296506" y="5000265"/>
            <a:ext cx="1914217" cy="2933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91427" rIns="182828" bIns="91427"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198" kern="0" dirty="0">
                <a:gradFill>
                  <a:gsLst>
                    <a:gs pos="7965">
                      <a:srgbClr val="FFFFFF"/>
                    </a:gs>
                    <a:gs pos="55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 processing</a:t>
            </a:r>
          </a:p>
        </p:txBody>
      </p:sp>
      <p:sp>
        <p:nvSpPr>
          <p:cNvPr id="39" name="Rectangle 38"/>
          <p:cNvSpPr/>
          <p:nvPr/>
        </p:nvSpPr>
        <p:spPr bwMode="auto">
          <a:xfrm>
            <a:off x="4310674" y="5000265"/>
            <a:ext cx="1919695" cy="2933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91427" rIns="182828" bIns="91427"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198" kern="0" dirty="0">
                <a:gradFill>
                  <a:gsLst>
                    <a:gs pos="7965">
                      <a:srgbClr val="FFFFFF"/>
                    </a:gs>
                    <a:gs pos="55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 stores</a:t>
            </a:r>
          </a:p>
        </p:txBody>
      </p:sp>
    </p:spTree>
    <p:extLst>
      <p:ext uri="{BB962C8B-B14F-4D97-AF65-F5344CB8AC3E}">
        <p14:creationId xmlns:p14="http://schemas.microsoft.com/office/powerpoint/2010/main" val="18939353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75"/>
          <p:cNvPicPr>
            <a:picLocks noChangeAspect="1"/>
          </p:cNvPicPr>
          <p:nvPr/>
        </p:nvPicPr>
        <p:blipFill>
          <a:blip r:embed="rId3"/>
          <a:stretch>
            <a:fillRect/>
          </a:stretch>
        </p:blipFill>
        <p:spPr>
          <a:xfrm>
            <a:off x="883" y="497"/>
            <a:ext cx="12388680" cy="6993533"/>
          </a:xfrm>
          <a:prstGeom prst="rect">
            <a:avLst/>
          </a:prstGeom>
        </p:spPr>
      </p:pic>
      <p:sp>
        <p:nvSpPr>
          <p:cNvPr id="3" name="Rectangle 2"/>
          <p:cNvSpPr/>
          <p:nvPr/>
        </p:nvSpPr>
        <p:spPr bwMode="auto">
          <a:xfrm>
            <a:off x="881" y="906830"/>
            <a:ext cx="12556933" cy="55618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kern="0" dirty="0">
              <a:solidFill>
                <a:srgbClr val="000000"/>
              </a:solidFill>
              <a:ea typeface="Segoe UI" pitchFamily="34" charset="0"/>
              <a:cs typeface="Segoe UI" pitchFamily="34" charset="0"/>
            </a:endParaRPr>
          </a:p>
        </p:txBody>
      </p:sp>
      <p:grpSp>
        <p:nvGrpSpPr>
          <p:cNvPr id="17" name="Group 16"/>
          <p:cNvGrpSpPr/>
          <p:nvPr/>
        </p:nvGrpSpPr>
        <p:grpSpPr>
          <a:xfrm>
            <a:off x="359453" y="3754067"/>
            <a:ext cx="1825221" cy="2193380"/>
            <a:chOff x="358621" y="3754102"/>
            <a:chExt cx="1825480" cy="2193692"/>
          </a:xfrm>
        </p:grpSpPr>
        <p:sp>
          <p:nvSpPr>
            <p:cNvPr id="18" name="Rectangle 17"/>
            <p:cNvSpPr/>
            <p:nvPr/>
          </p:nvSpPr>
          <p:spPr bwMode="auto">
            <a:xfrm>
              <a:off x="402355" y="4614400"/>
              <a:ext cx="1781746" cy="1245802"/>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47" tIns="93247" rIns="34972" bIns="34972" rtlCol="0" anchor="ctr" anchorCtr="0"/>
            <a:lstStyle/>
            <a:p>
              <a:pPr algn="ctr" defTabSz="950778"/>
              <a:endParaRPr lang="en-US" sz="1632" kern="0" dirty="0">
                <a:solidFill>
                  <a:srgbClr val="000000"/>
                </a:solidFill>
                <a:ea typeface="Segoe UI" pitchFamily="34" charset="0"/>
                <a:cs typeface="Segoe UI" pitchFamily="34" charset="0"/>
              </a:endParaRPr>
            </a:p>
          </p:txBody>
        </p:sp>
        <p:sp>
          <p:nvSpPr>
            <p:cNvPr id="19" name="TextBox 18"/>
            <p:cNvSpPr txBox="1"/>
            <p:nvPr/>
          </p:nvSpPr>
          <p:spPr>
            <a:xfrm>
              <a:off x="358621" y="5059362"/>
              <a:ext cx="1795616" cy="888432"/>
            </a:xfrm>
            <a:prstGeom prst="rect">
              <a:avLst/>
            </a:prstGeom>
            <a:noFill/>
          </p:spPr>
          <p:txBody>
            <a:bodyPr wrap="square" lIns="186494" tIns="149196" rIns="186494" bIns="149196" rtlCol="0">
              <a:spAutoFit/>
            </a:bodyPr>
            <a:lstStyle/>
            <a:p>
              <a:pPr defTabSz="914224">
                <a:lnSpc>
                  <a:spcPct val="90000"/>
                </a:lnSpc>
                <a:spcAft>
                  <a:spcPts val="612"/>
                </a:spcAft>
              </a:pPr>
              <a:r>
                <a:rPr lang="en-US" sz="1800" kern="0" dirty="0">
                  <a:solidFill>
                    <a:schemeClr val="tx2"/>
                  </a:solidFill>
                </a:rPr>
                <a:t>On-premises </a:t>
              </a:r>
            </a:p>
            <a:p>
              <a:pPr defTabSz="914224">
                <a:lnSpc>
                  <a:spcPct val="90000"/>
                </a:lnSpc>
                <a:spcAft>
                  <a:spcPts val="612"/>
                </a:spcAft>
              </a:pPr>
              <a:r>
                <a:rPr lang="en-US" sz="1800" kern="0" dirty="0">
                  <a:solidFill>
                    <a:schemeClr val="tx2"/>
                  </a:solidFill>
                </a:rPr>
                <a:t>data</a:t>
              </a:r>
              <a:r>
                <a:rPr lang="en-US" sz="1800" kern="0" dirty="0">
                  <a:solidFill>
                    <a:srgbClr val="000000"/>
                  </a:solidFill>
                </a:rPr>
                <a:t> </a:t>
              </a:r>
              <a:r>
                <a:rPr lang="en-US" sz="1800" kern="0" dirty="0">
                  <a:solidFill>
                    <a:schemeClr val="tx2"/>
                  </a:solidFill>
                </a:rPr>
                <a:t>mart</a:t>
              </a:r>
            </a:p>
          </p:txBody>
        </p:sp>
        <p:sp>
          <p:nvSpPr>
            <p:cNvPr id="20" name="Rectangle 19"/>
            <p:cNvSpPr/>
            <p:nvPr/>
          </p:nvSpPr>
          <p:spPr>
            <a:xfrm>
              <a:off x="598252" y="3754102"/>
              <a:ext cx="1092963" cy="382540"/>
            </a:xfrm>
            <a:prstGeom prst="rect">
              <a:avLst/>
            </a:prstGeom>
            <a:solidFill>
              <a:schemeClr val="bg1"/>
            </a:solid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0973"/>
              <a:r>
                <a:rPr lang="en-US" sz="1223" kern="0" dirty="0">
                  <a:solidFill>
                    <a:schemeClr val="tx2"/>
                  </a:solidFill>
                </a:rPr>
                <a:t>Customer web logs</a:t>
              </a:r>
            </a:p>
          </p:txBody>
        </p:sp>
        <p:sp>
          <p:nvSpPr>
            <p:cNvPr id="21" name="Rectangle 20"/>
            <p:cNvSpPr/>
            <p:nvPr/>
          </p:nvSpPr>
          <p:spPr>
            <a:xfrm>
              <a:off x="577798" y="4744702"/>
              <a:ext cx="1301503" cy="382540"/>
            </a:xfrm>
            <a:prstGeom prst="rect">
              <a:avLst/>
            </a:prstGeom>
            <a:solidFill>
              <a:schemeClr val="bg1"/>
            </a:solid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0973"/>
              <a:r>
                <a:rPr lang="en-US" sz="1223" kern="0" dirty="0">
                  <a:solidFill>
                    <a:schemeClr val="tx2"/>
                  </a:solidFill>
                </a:rPr>
                <a:t>Product table</a:t>
              </a:r>
            </a:p>
          </p:txBody>
        </p:sp>
      </p:grpSp>
      <p:grpSp>
        <p:nvGrpSpPr>
          <p:cNvPr id="22" name="Group 21"/>
          <p:cNvGrpSpPr/>
          <p:nvPr/>
        </p:nvGrpSpPr>
        <p:grpSpPr>
          <a:xfrm>
            <a:off x="9741795" y="3626924"/>
            <a:ext cx="2081788" cy="2537237"/>
            <a:chOff x="9742294" y="3626942"/>
            <a:chExt cx="2082083" cy="2537597"/>
          </a:xfrm>
        </p:grpSpPr>
        <p:sp>
          <p:nvSpPr>
            <p:cNvPr id="23" name="Rectangle 22"/>
            <p:cNvSpPr/>
            <p:nvPr/>
          </p:nvSpPr>
          <p:spPr bwMode="auto">
            <a:xfrm>
              <a:off x="9742294" y="4843000"/>
              <a:ext cx="2082083" cy="124062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47" tIns="93247" rIns="34972" bIns="34972" rtlCol="0" anchor="ctr" anchorCtr="0"/>
            <a:lstStyle/>
            <a:p>
              <a:pPr algn="ctr" defTabSz="950778"/>
              <a:endParaRPr lang="en-US" sz="1632" kern="0" dirty="0">
                <a:solidFill>
                  <a:srgbClr val="000000"/>
                </a:solidFill>
                <a:ea typeface="Segoe UI" pitchFamily="34" charset="0"/>
                <a:cs typeface="Segoe UI" pitchFamily="34" charset="0"/>
              </a:endParaRPr>
            </a:p>
          </p:txBody>
        </p:sp>
        <p:sp>
          <p:nvSpPr>
            <p:cNvPr id="24" name="TextBox 23"/>
            <p:cNvSpPr txBox="1"/>
            <p:nvPr/>
          </p:nvSpPr>
          <p:spPr>
            <a:xfrm>
              <a:off x="10183299" y="5613892"/>
              <a:ext cx="1439918" cy="550647"/>
            </a:xfrm>
            <a:prstGeom prst="rect">
              <a:avLst/>
            </a:prstGeom>
            <a:noFill/>
          </p:spPr>
          <p:txBody>
            <a:bodyPr wrap="square" lIns="186494" tIns="149196" rIns="186494" bIns="149196" rtlCol="0">
              <a:spAutoFit/>
            </a:bodyPr>
            <a:lstStyle/>
            <a:p>
              <a:pPr defTabSz="914224">
                <a:lnSpc>
                  <a:spcPct val="90000"/>
                </a:lnSpc>
                <a:spcAft>
                  <a:spcPts val="612"/>
                </a:spcAft>
              </a:pPr>
              <a:r>
                <a:rPr lang="en-US" sz="1800" kern="0" dirty="0">
                  <a:solidFill>
                    <a:schemeClr val="tx2"/>
                  </a:solidFill>
                </a:rPr>
                <a:t>Azure DB</a:t>
              </a:r>
            </a:p>
          </p:txBody>
        </p:sp>
        <p:pic>
          <p:nvPicPr>
            <p:cNvPr id="25" name="Picture 2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897386" y="5579600"/>
              <a:ext cx="388702" cy="388702"/>
            </a:xfrm>
            <a:prstGeom prst="rect">
              <a:avLst/>
            </a:prstGeom>
          </p:spPr>
        </p:pic>
        <p:cxnSp>
          <p:nvCxnSpPr>
            <p:cNvPr id="26" name="Straight Connector 25"/>
            <p:cNvCxnSpPr/>
            <p:nvPr/>
          </p:nvCxnSpPr>
          <p:spPr>
            <a:xfrm>
              <a:off x="9761792" y="4410738"/>
              <a:ext cx="547973" cy="854179"/>
            </a:xfrm>
            <a:prstGeom prst="line">
              <a:avLst/>
            </a:prstGeom>
            <a:ln w="254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10338732" y="5040969"/>
              <a:ext cx="1436410" cy="589893"/>
            </a:xfrm>
            <a:prstGeom prst="rect">
              <a:avLst/>
            </a:prstGeom>
            <a:solidFill>
              <a:schemeClr val="bg1"/>
            </a:solid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0973"/>
              <a:r>
                <a:rPr lang="en-US" sz="1223" kern="0" dirty="0">
                  <a:solidFill>
                    <a:schemeClr val="tx2"/>
                  </a:solidFill>
                </a:rPr>
                <a:t>Product recommendations</a:t>
              </a:r>
            </a:p>
          </p:txBody>
        </p:sp>
        <p:sp>
          <p:nvSpPr>
            <p:cNvPr id="28" name="Rounded Rectangle 27"/>
            <p:cNvSpPr/>
            <p:nvPr/>
          </p:nvSpPr>
          <p:spPr bwMode="auto">
            <a:xfrm>
              <a:off x="10485437" y="3626942"/>
              <a:ext cx="1262740" cy="758858"/>
            </a:xfrm>
            <a:prstGeom prst="roundRect">
              <a:avLst>
                <a:gd name="adj" fmla="val 0"/>
              </a:avLst>
            </a:prstGeom>
            <a:noFill/>
            <a:ln w="2540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kern="0" dirty="0">
                <a:solidFill>
                  <a:srgbClr val="000000"/>
                </a:solidFill>
                <a:ea typeface="Segoe UI" pitchFamily="34" charset="0"/>
                <a:cs typeface="Segoe UI" pitchFamily="34" charset="0"/>
              </a:endParaRPr>
            </a:p>
          </p:txBody>
        </p:sp>
        <p:sp>
          <p:nvSpPr>
            <p:cNvPr id="29" name="TextBox 28"/>
            <p:cNvSpPr txBox="1"/>
            <p:nvPr/>
          </p:nvSpPr>
          <p:spPr>
            <a:xfrm>
              <a:off x="10715416" y="3790195"/>
              <a:ext cx="1065421" cy="489365"/>
            </a:xfrm>
            <a:prstGeom prst="rect">
              <a:avLst/>
            </a:prstGeom>
            <a:noFill/>
          </p:spPr>
          <p:txBody>
            <a:bodyPr wrap="square" lIns="182854" tIns="146283" rIns="182854" bIns="146283" rtlCol="0">
              <a:spAutoFit/>
            </a:bodyPr>
            <a:lstStyle/>
            <a:p>
              <a:pPr defTabSz="914224">
                <a:lnSpc>
                  <a:spcPct val="90000"/>
                </a:lnSpc>
                <a:spcAft>
                  <a:spcPts val="600"/>
                </a:spcAft>
              </a:pPr>
              <a:r>
                <a:rPr lang="en-US" sz="1399" kern="0" dirty="0">
                  <a:solidFill>
                    <a:schemeClr val="tx2"/>
                  </a:solidFill>
                </a:rPr>
                <a:t>Visualize</a:t>
              </a:r>
            </a:p>
          </p:txBody>
        </p:sp>
        <p:pic>
          <p:nvPicPr>
            <p:cNvPr id="30" name="Picture 2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529341" y="3903726"/>
              <a:ext cx="307492" cy="269582"/>
            </a:xfrm>
            <a:prstGeom prst="rect">
              <a:avLst/>
            </a:prstGeom>
          </p:spPr>
        </p:pic>
        <p:cxnSp>
          <p:nvCxnSpPr>
            <p:cNvPr id="31" name="Straight Arrow Connector 30"/>
            <p:cNvCxnSpPr/>
            <p:nvPr/>
          </p:nvCxnSpPr>
          <p:spPr>
            <a:xfrm flipV="1">
              <a:off x="10913033" y="4442813"/>
              <a:ext cx="0" cy="533564"/>
            </a:xfrm>
            <a:prstGeom prst="straightConnector1">
              <a:avLst/>
            </a:prstGeom>
            <a:ln w="254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1722084" y="3367496"/>
            <a:ext cx="7848478" cy="2785877"/>
            <a:chOff x="1721445" y="3367478"/>
            <a:chExt cx="7849592" cy="2786272"/>
          </a:xfrm>
        </p:grpSpPr>
        <p:sp>
          <p:nvSpPr>
            <p:cNvPr id="6" name="Rectangle 5"/>
            <p:cNvSpPr/>
            <p:nvPr/>
          </p:nvSpPr>
          <p:spPr bwMode="auto">
            <a:xfrm>
              <a:off x="2713037" y="4843000"/>
              <a:ext cx="6858000" cy="124062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47" tIns="93247" rIns="34972" bIns="34972" rtlCol="0" anchor="ctr" anchorCtr="0"/>
            <a:lstStyle/>
            <a:p>
              <a:pPr algn="ctr" defTabSz="950778"/>
              <a:endParaRPr lang="en-US" sz="1632" kern="0" dirty="0">
                <a:solidFill>
                  <a:srgbClr val="000000"/>
                </a:solidFill>
                <a:ea typeface="Segoe UI" pitchFamily="34" charset="0"/>
                <a:cs typeface="Segoe UI" pitchFamily="34" charset="0"/>
              </a:endParaRPr>
            </a:p>
          </p:txBody>
        </p:sp>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840792" y="5554662"/>
              <a:ext cx="416572" cy="416572"/>
            </a:xfrm>
            <a:prstGeom prst="rect">
              <a:avLst/>
            </a:prstGeom>
          </p:spPr>
        </p:pic>
        <p:sp>
          <p:nvSpPr>
            <p:cNvPr id="8" name="TextBox 7"/>
            <p:cNvSpPr txBox="1"/>
            <p:nvPr/>
          </p:nvSpPr>
          <p:spPr>
            <a:xfrm>
              <a:off x="3116341" y="5603103"/>
              <a:ext cx="2644697" cy="550647"/>
            </a:xfrm>
            <a:prstGeom prst="rect">
              <a:avLst/>
            </a:prstGeom>
            <a:noFill/>
          </p:spPr>
          <p:txBody>
            <a:bodyPr wrap="square" lIns="186494" tIns="149196" rIns="186494" bIns="149196" rtlCol="0">
              <a:spAutoFit/>
            </a:bodyPr>
            <a:lstStyle/>
            <a:p>
              <a:pPr defTabSz="914224">
                <a:lnSpc>
                  <a:spcPct val="90000"/>
                </a:lnSpc>
                <a:spcAft>
                  <a:spcPts val="612"/>
                </a:spcAft>
              </a:pPr>
              <a:r>
                <a:rPr lang="en-US" sz="1800" kern="0" dirty="0">
                  <a:solidFill>
                    <a:schemeClr val="tx2"/>
                  </a:solidFill>
                </a:rPr>
                <a:t>Azure Blob storage</a:t>
              </a:r>
            </a:p>
          </p:txBody>
        </p:sp>
        <p:sp>
          <p:nvSpPr>
            <p:cNvPr id="9" name="Rectangle 8"/>
            <p:cNvSpPr/>
            <p:nvPr/>
          </p:nvSpPr>
          <p:spPr bwMode="auto">
            <a:xfrm>
              <a:off x="2713037" y="3367478"/>
              <a:ext cx="1676400" cy="1766779"/>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47" tIns="93247" rIns="34972" bIns="34972" rtlCol="0" anchor="ctr" anchorCtr="0"/>
            <a:lstStyle/>
            <a:p>
              <a:pPr algn="ctr" defTabSz="950778"/>
              <a:endParaRPr lang="en-US" sz="1632" kern="0" dirty="0">
                <a:solidFill>
                  <a:srgbClr val="000000"/>
                </a:solidFill>
                <a:ea typeface="Segoe UI" pitchFamily="34" charset="0"/>
                <a:cs typeface="Segoe UI" pitchFamily="34" charset="0"/>
              </a:endParaRPr>
            </a:p>
          </p:txBody>
        </p:sp>
        <p:sp>
          <p:nvSpPr>
            <p:cNvPr id="10" name="Rectangle 9"/>
            <p:cNvSpPr/>
            <p:nvPr/>
          </p:nvSpPr>
          <p:spPr>
            <a:xfrm>
              <a:off x="2789237" y="3649335"/>
              <a:ext cx="1407713" cy="382540"/>
            </a:xfrm>
            <a:prstGeom prst="rect">
              <a:avLst/>
            </a:prstGeom>
            <a:solidFill>
              <a:schemeClr val="bg1"/>
            </a:solid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0973"/>
              <a:endParaRPr lang="en-US" sz="1223" kern="0" dirty="0">
                <a:solidFill>
                  <a:srgbClr val="000000"/>
                </a:solidFill>
              </a:endParaRPr>
            </a:p>
          </p:txBody>
        </p:sp>
        <p:sp>
          <p:nvSpPr>
            <p:cNvPr id="11" name="Rectangle 10"/>
            <p:cNvSpPr/>
            <p:nvPr/>
          </p:nvSpPr>
          <p:spPr>
            <a:xfrm>
              <a:off x="2859317" y="3723995"/>
              <a:ext cx="1407713" cy="382540"/>
            </a:xfrm>
            <a:prstGeom prst="rect">
              <a:avLst/>
            </a:prstGeom>
            <a:solidFill>
              <a:schemeClr val="bg1"/>
            </a:solid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0973"/>
              <a:endParaRPr lang="en-US" sz="1223" kern="0" dirty="0">
                <a:solidFill>
                  <a:srgbClr val="000000"/>
                </a:solidFill>
              </a:endParaRPr>
            </a:p>
          </p:txBody>
        </p:sp>
        <p:sp>
          <p:nvSpPr>
            <p:cNvPr id="12" name="Rectangle 11"/>
            <p:cNvSpPr/>
            <p:nvPr/>
          </p:nvSpPr>
          <p:spPr>
            <a:xfrm>
              <a:off x="2907944" y="3790768"/>
              <a:ext cx="1407713" cy="382540"/>
            </a:xfrm>
            <a:prstGeom prst="rect">
              <a:avLst/>
            </a:prstGeom>
            <a:solidFill>
              <a:schemeClr val="bg1"/>
            </a:solid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0973"/>
              <a:r>
                <a:rPr lang="en-US" sz="1223" kern="0" dirty="0">
                  <a:solidFill>
                    <a:schemeClr val="tx2"/>
                  </a:solidFill>
                </a:rPr>
                <a:t>Customer web Logs</a:t>
              </a:r>
            </a:p>
          </p:txBody>
        </p:sp>
        <p:sp>
          <p:nvSpPr>
            <p:cNvPr id="13" name="Rectangle 12"/>
            <p:cNvSpPr/>
            <p:nvPr/>
          </p:nvSpPr>
          <p:spPr>
            <a:xfrm>
              <a:off x="2835003" y="4384260"/>
              <a:ext cx="1456340" cy="382540"/>
            </a:xfrm>
            <a:prstGeom prst="rect">
              <a:avLst/>
            </a:prstGeom>
            <a:solidFill>
              <a:schemeClr val="bg1"/>
            </a:solid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0973"/>
              <a:r>
                <a:rPr lang="en-US" sz="1223" kern="0" dirty="0">
                  <a:solidFill>
                    <a:schemeClr val="tx2"/>
                  </a:solidFill>
                </a:rPr>
                <a:t>Product table</a:t>
              </a:r>
            </a:p>
          </p:txBody>
        </p:sp>
        <p:cxnSp>
          <p:nvCxnSpPr>
            <p:cNvPr id="14" name="Elbow Connector 13"/>
            <p:cNvCxnSpPr>
              <a:endCxn id="13" idx="1"/>
            </p:cNvCxnSpPr>
            <p:nvPr/>
          </p:nvCxnSpPr>
          <p:spPr>
            <a:xfrm flipV="1">
              <a:off x="1878209" y="4575530"/>
              <a:ext cx="956794" cy="383401"/>
            </a:xfrm>
            <a:prstGeom prst="bentConnector3">
              <a:avLst/>
            </a:prstGeom>
            <a:ln w="254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721445" y="3915265"/>
              <a:ext cx="976223" cy="7770"/>
            </a:xfrm>
            <a:prstGeom prst="line">
              <a:avLst/>
            </a:prstGeom>
            <a:ln w="254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4321582" y="3923035"/>
              <a:ext cx="357388" cy="0"/>
            </a:xfrm>
            <a:prstGeom prst="line">
              <a:avLst/>
            </a:prstGeom>
            <a:ln w="254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00" name="Group 99"/>
          <p:cNvGrpSpPr/>
          <p:nvPr/>
        </p:nvGrpSpPr>
        <p:grpSpPr>
          <a:xfrm>
            <a:off x="2438935" y="1211588"/>
            <a:ext cx="1876991" cy="781448"/>
            <a:chOff x="2438399" y="1211262"/>
            <a:chExt cx="1877257" cy="781559"/>
          </a:xfrm>
        </p:grpSpPr>
        <p:sp>
          <p:nvSpPr>
            <p:cNvPr id="32" name="TextBox 31"/>
            <p:cNvSpPr txBox="1"/>
            <p:nvPr/>
          </p:nvSpPr>
          <p:spPr>
            <a:xfrm>
              <a:off x="2438399" y="1211262"/>
              <a:ext cx="1877257" cy="781559"/>
            </a:xfrm>
            <a:prstGeom prst="rect">
              <a:avLst/>
            </a:prstGeom>
            <a:solidFill>
              <a:srgbClr val="9FD6FF"/>
            </a:solidFill>
          </p:spPr>
          <p:txBody>
            <a:bodyPr wrap="square" lIns="731416" tIns="149196" rIns="186494" bIns="149196" rtlCol="0">
              <a:spAutoFit/>
            </a:bodyPr>
            <a:lstStyle/>
            <a:p>
              <a:pPr defTabSz="914224">
                <a:lnSpc>
                  <a:spcPct val="90000"/>
                </a:lnSpc>
              </a:pPr>
              <a:r>
                <a:rPr lang="en-US" sz="1599" b="1" kern="0" dirty="0">
                  <a:solidFill>
                    <a:schemeClr val="tx2"/>
                  </a:solidFill>
                </a:rPr>
                <a:t>Data set</a:t>
              </a:r>
            </a:p>
            <a:p>
              <a:pPr defTabSz="914224">
                <a:lnSpc>
                  <a:spcPct val="90000"/>
                </a:lnSpc>
              </a:pPr>
              <a:r>
                <a:rPr lang="en-US" sz="900" kern="0" dirty="0">
                  <a:solidFill>
                    <a:schemeClr val="tx2"/>
                  </a:solidFill>
                </a:rPr>
                <a:t>(Collection of files, DB table, etc.)</a:t>
              </a:r>
            </a:p>
          </p:txBody>
        </p:sp>
        <p:pic>
          <p:nvPicPr>
            <p:cNvPr id="16" name="Picture 1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621751" y="1384333"/>
              <a:ext cx="416572" cy="416572"/>
            </a:xfrm>
            <a:prstGeom prst="rect">
              <a:avLst/>
            </a:prstGeom>
          </p:spPr>
        </p:pic>
      </p:grpSp>
      <p:cxnSp>
        <p:nvCxnSpPr>
          <p:cNvPr id="33" name="Straight Arrow Connector 32"/>
          <p:cNvCxnSpPr>
            <a:stCxn id="32" idx="2"/>
            <a:endCxn id="12" idx="0"/>
          </p:cNvCxnSpPr>
          <p:nvPr/>
        </p:nvCxnSpPr>
        <p:spPr>
          <a:xfrm>
            <a:off x="3377431" y="1993035"/>
            <a:ext cx="234740" cy="1797691"/>
          </a:xfrm>
          <a:prstGeom prst="straightConnector1">
            <a:avLst/>
          </a:prstGeom>
          <a:ln w="254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2" idx="2"/>
          </p:cNvCxnSpPr>
          <p:nvPr/>
        </p:nvCxnSpPr>
        <p:spPr>
          <a:xfrm flipH="1">
            <a:off x="1350934" y="1993035"/>
            <a:ext cx="2026497" cy="2867474"/>
          </a:xfrm>
          <a:prstGeom prst="straightConnector1">
            <a:avLst/>
          </a:prstGeom>
          <a:ln w="254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532828" y="1211587"/>
            <a:ext cx="7089623" cy="3423489"/>
            <a:chOff x="4532588" y="1211263"/>
            <a:chExt cx="7090629" cy="3423974"/>
          </a:xfrm>
        </p:grpSpPr>
        <p:sp>
          <p:nvSpPr>
            <p:cNvPr id="42" name="TextBox 41"/>
            <p:cNvSpPr txBox="1"/>
            <p:nvPr/>
          </p:nvSpPr>
          <p:spPr>
            <a:xfrm>
              <a:off x="8284886" y="1211263"/>
              <a:ext cx="3338331" cy="880321"/>
            </a:xfrm>
            <a:prstGeom prst="rect">
              <a:avLst/>
            </a:prstGeom>
            <a:solidFill>
              <a:srgbClr val="9FD6FF"/>
            </a:solidFill>
          </p:spPr>
          <p:txBody>
            <a:bodyPr wrap="square" lIns="731416" tIns="149196" rIns="186494" bIns="149196" rtlCol="0">
              <a:spAutoFit/>
            </a:bodyPr>
            <a:lstStyle/>
            <a:p>
              <a:pPr defTabSz="914224">
                <a:lnSpc>
                  <a:spcPct val="90000"/>
                </a:lnSpc>
              </a:pPr>
              <a:r>
                <a:rPr lang="en-US" sz="1599" b="1" kern="0" dirty="0">
                  <a:solidFill>
                    <a:schemeClr val="tx2"/>
                  </a:solidFill>
                </a:rPr>
                <a:t>Pipeline</a:t>
              </a:r>
              <a:r>
                <a:rPr lang="en-US" sz="1599" kern="0" dirty="0">
                  <a:solidFill>
                    <a:schemeClr val="tx2"/>
                  </a:solidFill>
                </a:rPr>
                <a:t>: A sequence of </a:t>
              </a:r>
            </a:p>
            <a:p>
              <a:pPr defTabSz="914224">
                <a:lnSpc>
                  <a:spcPct val="90000"/>
                </a:lnSpc>
              </a:pPr>
              <a:r>
                <a:rPr lang="en-US" sz="1599" kern="0" dirty="0">
                  <a:solidFill>
                    <a:schemeClr val="tx2"/>
                  </a:solidFill>
                </a:rPr>
                <a:t>activities (logical group)</a:t>
              </a:r>
            </a:p>
            <a:p>
              <a:pPr defTabSz="914224">
                <a:lnSpc>
                  <a:spcPct val="90000"/>
                </a:lnSpc>
              </a:pPr>
              <a:endParaRPr lang="en-US" sz="900" kern="0" dirty="0">
                <a:solidFill>
                  <a:srgbClr val="000000"/>
                </a:solidFill>
              </a:endParaRPr>
            </a:p>
          </p:txBody>
        </p:sp>
        <p:sp>
          <p:nvSpPr>
            <p:cNvPr id="43" name="Rectangle 42"/>
            <p:cNvSpPr/>
            <p:nvPr/>
          </p:nvSpPr>
          <p:spPr bwMode="auto">
            <a:xfrm>
              <a:off x="4532588" y="3367478"/>
              <a:ext cx="5806144" cy="1267759"/>
            </a:xfrm>
            <a:prstGeom prst="rect">
              <a:avLst/>
            </a:prstGeom>
            <a:noFill/>
            <a:ln w="25400" cmpd="sng">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kern="0" dirty="0">
                <a:solidFill>
                  <a:srgbClr val="000000"/>
                </a:solidFill>
                <a:ea typeface="Segoe UI" pitchFamily="34" charset="0"/>
                <a:cs typeface="Segoe UI" pitchFamily="34" charset="0"/>
              </a:endParaRPr>
            </a:p>
          </p:txBody>
        </p:sp>
        <p:cxnSp>
          <p:nvCxnSpPr>
            <p:cNvPr id="44" name="Straight Arrow Connector 43"/>
            <p:cNvCxnSpPr>
              <a:stCxn id="42" idx="2"/>
            </p:cNvCxnSpPr>
            <p:nvPr/>
          </p:nvCxnSpPr>
          <p:spPr>
            <a:xfrm flipH="1">
              <a:off x="9528927" y="2091584"/>
              <a:ext cx="425125" cy="1242902"/>
            </a:xfrm>
            <a:prstGeom prst="straightConnector1">
              <a:avLst/>
            </a:prstGeom>
            <a:ln w="254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5" name="Picture 4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463825" y="1404072"/>
              <a:ext cx="416572" cy="416572"/>
            </a:xfrm>
            <a:prstGeom prst="rect">
              <a:avLst/>
            </a:prstGeom>
          </p:spPr>
        </p:pic>
      </p:grpSp>
      <p:grpSp>
        <p:nvGrpSpPr>
          <p:cNvPr id="35" name="Group 34"/>
          <p:cNvGrpSpPr/>
          <p:nvPr/>
        </p:nvGrpSpPr>
        <p:grpSpPr>
          <a:xfrm>
            <a:off x="4736396" y="1224219"/>
            <a:ext cx="4471702" cy="2416018"/>
            <a:chOff x="4736185" y="1223896"/>
            <a:chExt cx="4472337" cy="2416361"/>
          </a:xfrm>
        </p:grpSpPr>
        <p:sp>
          <p:nvSpPr>
            <p:cNvPr id="36" name="TextBox 35"/>
            <p:cNvSpPr txBox="1"/>
            <p:nvPr/>
          </p:nvSpPr>
          <p:spPr>
            <a:xfrm>
              <a:off x="4736185" y="1223896"/>
              <a:ext cx="3380425" cy="647518"/>
            </a:xfrm>
            <a:prstGeom prst="rect">
              <a:avLst/>
            </a:prstGeom>
            <a:solidFill>
              <a:srgbClr val="9FD6FF"/>
            </a:solidFill>
          </p:spPr>
          <p:txBody>
            <a:bodyPr wrap="square" lIns="731416" tIns="149196" rIns="186494" bIns="149196" rtlCol="0">
              <a:spAutoFit/>
            </a:bodyPr>
            <a:lstStyle/>
            <a:p>
              <a:pPr defTabSz="914224">
                <a:lnSpc>
                  <a:spcPct val="90000"/>
                </a:lnSpc>
              </a:pPr>
              <a:r>
                <a:rPr lang="en-US" sz="1599" b="1" kern="0" dirty="0">
                  <a:solidFill>
                    <a:schemeClr val="tx2"/>
                  </a:solidFill>
                </a:rPr>
                <a:t>Activity</a:t>
              </a:r>
              <a:r>
                <a:rPr lang="en-US" sz="1599" kern="0" dirty="0">
                  <a:solidFill>
                    <a:schemeClr val="tx2"/>
                  </a:solidFill>
                </a:rPr>
                <a:t>: A processing step </a:t>
              </a:r>
            </a:p>
            <a:p>
              <a:pPr defTabSz="914224">
                <a:lnSpc>
                  <a:spcPct val="90000"/>
                </a:lnSpc>
              </a:pPr>
              <a:r>
                <a:rPr lang="en-US" sz="900" kern="0" dirty="0">
                  <a:solidFill>
                    <a:schemeClr val="tx2"/>
                  </a:solidFill>
                </a:rPr>
                <a:t>(Hadoop job, custom code, ML model, etc.)</a:t>
              </a:r>
            </a:p>
          </p:txBody>
        </p:sp>
        <p:cxnSp>
          <p:nvCxnSpPr>
            <p:cNvPr id="37" name="Straight Arrow Connector 36"/>
            <p:cNvCxnSpPr>
              <a:stCxn id="36" idx="2"/>
            </p:cNvCxnSpPr>
            <p:nvPr/>
          </p:nvCxnSpPr>
          <p:spPr>
            <a:xfrm flipH="1">
              <a:off x="5664716" y="1871414"/>
              <a:ext cx="761682" cy="1747989"/>
            </a:xfrm>
            <a:prstGeom prst="straightConnector1">
              <a:avLst/>
            </a:prstGeom>
            <a:ln w="254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6" idx="2"/>
              <a:endCxn id="64" idx="0"/>
            </p:cNvCxnSpPr>
            <p:nvPr/>
          </p:nvCxnSpPr>
          <p:spPr>
            <a:xfrm>
              <a:off x="6426398" y="1871414"/>
              <a:ext cx="1392040" cy="1752387"/>
            </a:xfrm>
            <a:prstGeom prst="straightConnector1">
              <a:avLst/>
            </a:prstGeom>
            <a:ln w="254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6" idx="2"/>
            </p:cNvCxnSpPr>
            <p:nvPr/>
          </p:nvCxnSpPr>
          <p:spPr>
            <a:xfrm>
              <a:off x="6426398" y="1871414"/>
              <a:ext cx="2782124" cy="1768843"/>
            </a:xfrm>
            <a:prstGeom prst="straightConnector1">
              <a:avLst/>
            </a:prstGeom>
            <a:ln w="254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919731" y="1384333"/>
              <a:ext cx="416572" cy="416572"/>
            </a:xfrm>
            <a:prstGeom prst="rect">
              <a:avLst/>
            </a:prstGeom>
          </p:spPr>
        </p:pic>
      </p:grpSp>
      <p:sp>
        <p:nvSpPr>
          <p:cNvPr id="46" name="Title 3"/>
          <p:cNvSpPr txBox="1">
            <a:spLocks/>
          </p:cNvSpPr>
          <p:nvPr/>
        </p:nvSpPr>
        <p:spPr>
          <a:xfrm>
            <a:off x="275480" y="1135683"/>
            <a:ext cx="2672325" cy="932471"/>
          </a:xfrm>
          <a:prstGeom prst="rect">
            <a:avLst/>
          </a:prstGeom>
        </p:spPr>
        <p:txBody>
          <a:bodyPr>
            <a:normAutofit fontScale="97500"/>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r>
              <a:rPr lang="en-US" sz="2800" b="1" dirty="0">
                <a:solidFill>
                  <a:schemeClr val="tx2"/>
                </a:solidFill>
                <a:cs typeface="Segoe UI Light" panose="020B0502040204020203" pitchFamily="34" charset="0"/>
              </a:rPr>
              <a:t>Data factory concepts</a:t>
            </a:r>
          </a:p>
        </p:txBody>
      </p:sp>
      <p:cxnSp>
        <p:nvCxnSpPr>
          <p:cNvPr id="47" name="Straight Arrow Connector 46"/>
          <p:cNvCxnSpPr>
            <a:stCxn id="32" idx="2"/>
          </p:cNvCxnSpPr>
          <p:nvPr/>
        </p:nvCxnSpPr>
        <p:spPr>
          <a:xfrm>
            <a:off x="3377431" y="1993035"/>
            <a:ext cx="690630" cy="437579"/>
          </a:xfrm>
          <a:prstGeom prst="straightConnector1">
            <a:avLst/>
          </a:prstGeom>
          <a:ln w="254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3953615" y="2247970"/>
            <a:ext cx="749933" cy="634440"/>
          </a:xfrm>
          <a:prstGeom prst="rect">
            <a:avLst/>
          </a:prstGeom>
          <a:noFill/>
        </p:spPr>
        <p:txBody>
          <a:bodyPr wrap="square" lIns="182854" tIns="146283" rIns="182854" bIns="146283" rtlCol="0">
            <a:spAutoFit/>
          </a:bodyPr>
          <a:lstStyle/>
          <a:p>
            <a:pPr defTabSz="914224">
              <a:lnSpc>
                <a:spcPct val="90000"/>
              </a:lnSpc>
              <a:spcAft>
                <a:spcPts val="600"/>
              </a:spcAft>
            </a:pPr>
            <a:r>
              <a:rPr lang="en-US" kern="0" dirty="0">
                <a:solidFill>
                  <a:srgbClr val="000000"/>
                </a:solidFill>
              </a:rPr>
              <a:t>…</a:t>
            </a:r>
          </a:p>
        </p:txBody>
      </p:sp>
      <p:grpSp>
        <p:nvGrpSpPr>
          <p:cNvPr id="49" name="Group 48"/>
          <p:cNvGrpSpPr/>
          <p:nvPr/>
        </p:nvGrpSpPr>
        <p:grpSpPr>
          <a:xfrm>
            <a:off x="427859" y="2582992"/>
            <a:ext cx="11366352" cy="544689"/>
            <a:chOff x="427037" y="2582862"/>
            <a:chExt cx="11367964" cy="544766"/>
          </a:xfrm>
        </p:grpSpPr>
        <p:sp>
          <p:nvSpPr>
            <p:cNvPr id="50" name="TextBox 49"/>
            <p:cNvSpPr txBox="1"/>
            <p:nvPr/>
          </p:nvSpPr>
          <p:spPr>
            <a:xfrm>
              <a:off x="427037" y="2582863"/>
              <a:ext cx="1823794" cy="544765"/>
            </a:xfrm>
            <a:prstGeom prst="rect">
              <a:avLst/>
            </a:prstGeom>
            <a:solidFill>
              <a:srgbClr val="0072C6"/>
            </a:solidFill>
          </p:spPr>
          <p:txBody>
            <a:bodyPr wrap="square" lIns="182854" tIns="146283" rIns="182854" bIns="146283" rtlCol="0">
              <a:spAutoFit/>
            </a:bodyPr>
            <a:lstStyle/>
            <a:p>
              <a:pPr defTabSz="914224">
                <a:lnSpc>
                  <a:spcPct val="90000"/>
                </a:lnSpc>
                <a:spcAft>
                  <a:spcPts val="600"/>
                </a:spcAft>
              </a:pPr>
              <a:r>
                <a:rPr lang="en-US" sz="1800" kern="0" dirty="0">
                  <a:solidFill>
                    <a:schemeClr val="bg1"/>
                  </a:solidFill>
                </a:rPr>
                <a:t>Data sources</a:t>
              </a:r>
            </a:p>
          </p:txBody>
        </p:sp>
        <p:sp>
          <p:nvSpPr>
            <p:cNvPr id="51" name="TextBox 50"/>
            <p:cNvSpPr txBox="1"/>
            <p:nvPr/>
          </p:nvSpPr>
          <p:spPr>
            <a:xfrm>
              <a:off x="2618112" y="2582863"/>
              <a:ext cx="1752600" cy="544765"/>
            </a:xfrm>
            <a:prstGeom prst="rect">
              <a:avLst/>
            </a:prstGeom>
            <a:solidFill>
              <a:srgbClr val="0072C6"/>
            </a:solidFill>
          </p:spPr>
          <p:txBody>
            <a:bodyPr wrap="square" lIns="182854" tIns="146283" rIns="182854" bIns="146283" rtlCol="0">
              <a:spAutoFit/>
            </a:bodyPr>
            <a:lstStyle/>
            <a:p>
              <a:pPr algn="ctr" defTabSz="914224">
                <a:lnSpc>
                  <a:spcPct val="90000"/>
                </a:lnSpc>
                <a:spcAft>
                  <a:spcPts val="600"/>
                </a:spcAft>
              </a:pPr>
              <a:r>
                <a:rPr lang="en-US" sz="1800" kern="0" dirty="0">
                  <a:solidFill>
                    <a:schemeClr val="bg1"/>
                  </a:solidFill>
                </a:rPr>
                <a:t>Ingest</a:t>
              </a:r>
            </a:p>
          </p:txBody>
        </p:sp>
        <p:sp>
          <p:nvSpPr>
            <p:cNvPr id="52" name="TextBox 51"/>
            <p:cNvSpPr txBox="1"/>
            <p:nvPr/>
          </p:nvSpPr>
          <p:spPr>
            <a:xfrm>
              <a:off x="4919731" y="2582862"/>
              <a:ext cx="4001078" cy="544765"/>
            </a:xfrm>
            <a:prstGeom prst="rect">
              <a:avLst/>
            </a:prstGeom>
            <a:solidFill>
              <a:srgbClr val="0072C6"/>
            </a:solidFill>
          </p:spPr>
          <p:txBody>
            <a:bodyPr wrap="square" lIns="182854" tIns="146283" rIns="182854" bIns="146283" rtlCol="0">
              <a:spAutoFit/>
            </a:bodyPr>
            <a:lstStyle/>
            <a:p>
              <a:pPr algn="ctr" defTabSz="914224">
                <a:lnSpc>
                  <a:spcPct val="90000"/>
                </a:lnSpc>
                <a:spcAft>
                  <a:spcPts val="600"/>
                </a:spcAft>
              </a:pPr>
              <a:r>
                <a:rPr lang="en-US" sz="1800" kern="0" dirty="0">
                  <a:solidFill>
                    <a:schemeClr val="bg1"/>
                  </a:solidFill>
                </a:rPr>
                <a:t>Transform and analyze</a:t>
              </a:r>
            </a:p>
          </p:txBody>
        </p:sp>
        <p:sp>
          <p:nvSpPr>
            <p:cNvPr id="53" name="TextBox 52"/>
            <p:cNvSpPr txBox="1"/>
            <p:nvPr/>
          </p:nvSpPr>
          <p:spPr>
            <a:xfrm>
              <a:off x="9276874" y="2582862"/>
              <a:ext cx="2518127" cy="544765"/>
            </a:xfrm>
            <a:prstGeom prst="rect">
              <a:avLst/>
            </a:prstGeom>
            <a:solidFill>
              <a:srgbClr val="0072C6"/>
            </a:solidFill>
          </p:spPr>
          <p:txBody>
            <a:bodyPr wrap="square" lIns="182854" tIns="146283" rIns="182854" bIns="146283" rtlCol="0">
              <a:spAutoFit/>
            </a:bodyPr>
            <a:lstStyle/>
            <a:p>
              <a:pPr algn="ctr" defTabSz="914224">
                <a:lnSpc>
                  <a:spcPct val="90000"/>
                </a:lnSpc>
                <a:spcAft>
                  <a:spcPts val="600"/>
                </a:spcAft>
              </a:pPr>
              <a:r>
                <a:rPr lang="en-US" sz="1800" kern="0" dirty="0">
                  <a:solidFill>
                    <a:schemeClr val="bg1"/>
                  </a:solidFill>
                </a:rPr>
                <a:t>Publish</a:t>
              </a:r>
            </a:p>
          </p:txBody>
        </p:sp>
      </p:grpSp>
      <p:grpSp>
        <p:nvGrpSpPr>
          <p:cNvPr id="54" name="Group 53"/>
          <p:cNvGrpSpPr/>
          <p:nvPr/>
        </p:nvGrpSpPr>
        <p:grpSpPr>
          <a:xfrm>
            <a:off x="4291617" y="3621791"/>
            <a:ext cx="6047089" cy="2023709"/>
            <a:chOff x="4291343" y="3621808"/>
            <a:chExt cx="6047947" cy="2023997"/>
          </a:xfrm>
        </p:grpSpPr>
        <p:grpSp>
          <p:nvGrpSpPr>
            <p:cNvPr id="55" name="Group 54"/>
            <p:cNvGrpSpPr/>
            <p:nvPr/>
          </p:nvGrpSpPr>
          <p:grpSpPr>
            <a:xfrm>
              <a:off x="4291343" y="3621808"/>
              <a:ext cx="6047947" cy="2023997"/>
              <a:chOff x="4291343" y="3621808"/>
              <a:chExt cx="6047947" cy="2023997"/>
            </a:xfrm>
          </p:grpSpPr>
          <p:grpSp>
            <p:nvGrpSpPr>
              <p:cNvPr id="57" name="Group 56"/>
              <p:cNvGrpSpPr/>
              <p:nvPr/>
            </p:nvGrpSpPr>
            <p:grpSpPr>
              <a:xfrm>
                <a:off x="4694237" y="3621808"/>
                <a:ext cx="5645053" cy="2023997"/>
                <a:chOff x="4694237" y="3621808"/>
                <a:chExt cx="5645053" cy="2023997"/>
              </a:xfrm>
            </p:grpSpPr>
            <p:grpSp>
              <p:nvGrpSpPr>
                <p:cNvPr id="59" name="Group 58"/>
                <p:cNvGrpSpPr/>
                <p:nvPr/>
              </p:nvGrpSpPr>
              <p:grpSpPr>
                <a:xfrm>
                  <a:off x="5985367" y="5051520"/>
                  <a:ext cx="3373562" cy="594285"/>
                  <a:chOff x="5985367" y="5051520"/>
                  <a:chExt cx="3373562" cy="594285"/>
                </a:xfrm>
              </p:grpSpPr>
              <p:sp>
                <p:nvSpPr>
                  <p:cNvPr id="74" name="Rectangle 73"/>
                  <p:cNvSpPr/>
                  <p:nvPr/>
                </p:nvSpPr>
                <p:spPr>
                  <a:xfrm>
                    <a:off x="5985367" y="5055911"/>
                    <a:ext cx="1061105" cy="589893"/>
                  </a:xfrm>
                  <a:prstGeom prst="rect">
                    <a:avLst/>
                  </a:prstGeom>
                  <a:solidFill>
                    <a:schemeClr val="bg1"/>
                  </a:solid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0973"/>
                    <a:r>
                      <a:rPr lang="en-US" sz="1223" kern="0" dirty="0">
                        <a:solidFill>
                          <a:schemeClr val="tx2"/>
                        </a:solidFill>
                      </a:rPr>
                      <a:t>Combined input table</a:t>
                    </a:r>
                  </a:p>
                </p:txBody>
              </p:sp>
              <p:sp>
                <p:nvSpPr>
                  <p:cNvPr id="75" name="Rectangle 74"/>
                  <p:cNvSpPr/>
                  <p:nvPr/>
                </p:nvSpPr>
                <p:spPr>
                  <a:xfrm>
                    <a:off x="8401580" y="5051520"/>
                    <a:ext cx="957349" cy="594285"/>
                  </a:xfrm>
                  <a:prstGeom prst="rect">
                    <a:avLst/>
                  </a:prstGeom>
                  <a:solidFill>
                    <a:schemeClr val="bg1"/>
                  </a:solid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0973"/>
                    <a:r>
                      <a:rPr lang="en-US" sz="1223" kern="0" dirty="0">
                        <a:solidFill>
                          <a:schemeClr val="tx2"/>
                        </a:solidFill>
                      </a:rPr>
                      <a:t>Mapping</a:t>
                    </a:r>
                  </a:p>
                </p:txBody>
              </p:sp>
            </p:grpSp>
            <p:grpSp>
              <p:nvGrpSpPr>
                <p:cNvPr id="60" name="Group 59"/>
                <p:cNvGrpSpPr/>
                <p:nvPr/>
              </p:nvGrpSpPr>
              <p:grpSpPr>
                <a:xfrm>
                  <a:off x="4694237" y="3621808"/>
                  <a:ext cx="5645053" cy="1775180"/>
                  <a:chOff x="4694237" y="3621808"/>
                  <a:chExt cx="5645053" cy="1775180"/>
                </a:xfrm>
              </p:grpSpPr>
              <p:sp>
                <p:nvSpPr>
                  <p:cNvPr id="61" name="Rounded Rectangle 60"/>
                  <p:cNvSpPr/>
                  <p:nvPr/>
                </p:nvSpPr>
                <p:spPr bwMode="auto">
                  <a:xfrm>
                    <a:off x="4694237" y="3623800"/>
                    <a:ext cx="1910502" cy="758858"/>
                  </a:xfrm>
                  <a:prstGeom prst="roundRect">
                    <a:avLst>
                      <a:gd name="adj" fmla="val 0"/>
                    </a:avLst>
                  </a:prstGeom>
                  <a:solidFill>
                    <a:schemeClr val="bg1"/>
                  </a:solidFill>
                  <a:ln w="2540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kern="0" dirty="0">
                      <a:solidFill>
                        <a:srgbClr val="000000"/>
                      </a:solidFill>
                      <a:ea typeface="Segoe UI" pitchFamily="34" charset="0"/>
                      <a:cs typeface="Segoe UI" pitchFamily="34" charset="0"/>
                    </a:endParaRPr>
                  </a:p>
                </p:txBody>
              </p:sp>
              <p:pic>
                <p:nvPicPr>
                  <p:cNvPr id="62" name="Picture 6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794604" y="3771606"/>
                    <a:ext cx="407313" cy="407313"/>
                  </a:xfrm>
                  <a:prstGeom prst="rect">
                    <a:avLst/>
                  </a:prstGeom>
                </p:spPr>
              </p:pic>
              <p:sp>
                <p:nvSpPr>
                  <p:cNvPr id="63" name="TextBox 62"/>
                  <p:cNvSpPr txBox="1"/>
                  <p:nvPr/>
                </p:nvSpPr>
                <p:spPr>
                  <a:xfrm>
                    <a:off x="5143802" y="3660275"/>
                    <a:ext cx="1607835" cy="690779"/>
                  </a:xfrm>
                  <a:prstGeom prst="rect">
                    <a:avLst/>
                  </a:prstGeom>
                  <a:noFill/>
                </p:spPr>
                <p:txBody>
                  <a:bodyPr wrap="square" lIns="182854" tIns="146283" rIns="182854" bIns="146283" rtlCol="0">
                    <a:spAutoFit/>
                  </a:bodyPr>
                  <a:lstStyle/>
                  <a:p>
                    <a:pPr defTabSz="914224">
                      <a:lnSpc>
                        <a:spcPct val="90000"/>
                      </a:lnSpc>
                      <a:spcAft>
                        <a:spcPts val="600"/>
                      </a:spcAft>
                    </a:pPr>
                    <a:r>
                      <a:rPr lang="en-US" sz="1399" kern="0" dirty="0">
                        <a:solidFill>
                          <a:schemeClr val="tx2"/>
                        </a:solidFill>
                      </a:rPr>
                      <a:t>Transform, combine, etc.</a:t>
                    </a:r>
                  </a:p>
                </p:txBody>
              </p:sp>
              <p:sp>
                <p:nvSpPr>
                  <p:cNvPr id="64" name="Rounded Rectangle 63"/>
                  <p:cNvSpPr/>
                  <p:nvPr/>
                </p:nvSpPr>
                <p:spPr bwMode="auto">
                  <a:xfrm>
                    <a:off x="7132637" y="3623800"/>
                    <a:ext cx="1371600" cy="758858"/>
                  </a:xfrm>
                  <a:prstGeom prst="roundRect">
                    <a:avLst>
                      <a:gd name="adj" fmla="val 0"/>
                    </a:avLst>
                  </a:prstGeom>
                  <a:solidFill>
                    <a:schemeClr val="bg1"/>
                  </a:solidFill>
                  <a:ln w="2540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kern="0" dirty="0">
                      <a:solidFill>
                        <a:srgbClr val="000000"/>
                      </a:solidFill>
                      <a:ea typeface="Segoe UI" pitchFamily="34" charset="0"/>
                      <a:cs typeface="Segoe UI" pitchFamily="34" charset="0"/>
                    </a:endParaRPr>
                  </a:p>
                </p:txBody>
              </p:sp>
              <p:sp>
                <p:nvSpPr>
                  <p:cNvPr id="65" name="TextBox 64"/>
                  <p:cNvSpPr txBox="1"/>
                  <p:nvPr/>
                </p:nvSpPr>
                <p:spPr>
                  <a:xfrm>
                    <a:off x="7437437" y="3787053"/>
                    <a:ext cx="1065421" cy="489365"/>
                  </a:xfrm>
                  <a:prstGeom prst="rect">
                    <a:avLst/>
                  </a:prstGeom>
                  <a:noFill/>
                </p:spPr>
                <p:txBody>
                  <a:bodyPr wrap="square" lIns="182854" tIns="146283" rIns="182854" bIns="146283" rtlCol="0">
                    <a:spAutoFit/>
                  </a:bodyPr>
                  <a:lstStyle/>
                  <a:p>
                    <a:pPr defTabSz="914224">
                      <a:lnSpc>
                        <a:spcPct val="90000"/>
                      </a:lnSpc>
                      <a:spcAft>
                        <a:spcPts val="600"/>
                      </a:spcAft>
                    </a:pPr>
                    <a:r>
                      <a:rPr lang="en-US" sz="1399" kern="0" dirty="0">
                        <a:solidFill>
                          <a:schemeClr val="tx2"/>
                        </a:solidFill>
                      </a:rPr>
                      <a:t>Analyze </a:t>
                    </a:r>
                  </a:p>
                </p:txBody>
              </p:sp>
              <p:pic>
                <p:nvPicPr>
                  <p:cNvPr id="66" name="Picture 6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208928" y="3869052"/>
                    <a:ext cx="313569" cy="313569"/>
                  </a:xfrm>
                  <a:prstGeom prst="rect">
                    <a:avLst/>
                  </a:prstGeom>
                </p:spPr>
              </p:pic>
              <p:cxnSp>
                <p:nvCxnSpPr>
                  <p:cNvPr id="68" name="Straight Connector 67"/>
                  <p:cNvCxnSpPr>
                    <a:stCxn id="61" idx="2"/>
                    <a:endCxn id="74" idx="1"/>
                  </p:cNvCxnSpPr>
                  <p:nvPr/>
                </p:nvCxnSpPr>
                <p:spPr>
                  <a:xfrm>
                    <a:off x="5649488" y="4382658"/>
                    <a:ext cx="335879" cy="968200"/>
                  </a:xfrm>
                  <a:prstGeom prst="line">
                    <a:avLst/>
                  </a:prstGeom>
                  <a:ln w="254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74" idx="3"/>
                  </p:cNvCxnSpPr>
                  <p:nvPr/>
                </p:nvCxnSpPr>
                <p:spPr>
                  <a:xfrm flipV="1">
                    <a:off x="7046472" y="4400393"/>
                    <a:ext cx="390965" cy="950465"/>
                  </a:xfrm>
                  <a:prstGeom prst="straightConnector1">
                    <a:avLst/>
                  </a:prstGeom>
                  <a:ln w="254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8051307" y="4400393"/>
                    <a:ext cx="335879" cy="864524"/>
                  </a:xfrm>
                  <a:prstGeom prst="line">
                    <a:avLst/>
                  </a:prstGeom>
                  <a:ln w="254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Rounded Rectangle 70"/>
                  <p:cNvSpPr/>
                  <p:nvPr/>
                </p:nvSpPr>
                <p:spPr bwMode="auto">
                  <a:xfrm>
                    <a:off x="8969069" y="3621808"/>
                    <a:ext cx="1059168" cy="758858"/>
                  </a:xfrm>
                  <a:prstGeom prst="roundRect">
                    <a:avLst>
                      <a:gd name="adj" fmla="val 0"/>
                    </a:avLst>
                  </a:prstGeom>
                  <a:solidFill>
                    <a:schemeClr val="bg1"/>
                  </a:solidFill>
                  <a:ln w="2540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kern="0" dirty="0">
                      <a:solidFill>
                        <a:srgbClr val="000000"/>
                      </a:solidFill>
                      <a:ea typeface="Segoe UI" pitchFamily="34" charset="0"/>
                      <a:cs typeface="Segoe UI" pitchFamily="34" charset="0"/>
                    </a:endParaRPr>
                  </a:p>
                </p:txBody>
              </p:sp>
              <p:sp>
                <p:nvSpPr>
                  <p:cNvPr id="72" name="TextBox 71"/>
                  <p:cNvSpPr txBox="1"/>
                  <p:nvPr/>
                </p:nvSpPr>
                <p:spPr>
                  <a:xfrm>
                    <a:off x="9273869" y="3785061"/>
                    <a:ext cx="1065421" cy="489365"/>
                  </a:xfrm>
                  <a:prstGeom prst="rect">
                    <a:avLst/>
                  </a:prstGeom>
                  <a:noFill/>
                </p:spPr>
                <p:txBody>
                  <a:bodyPr wrap="square" lIns="182854" tIns="146283" rIns="182854" bIns="146283" rtlCol="0">
                    <a:spAutoFit/>
                  </a:bodyPr>
                  <a:lstStyle/>
                  <a:p>
                    <a:pPr defTabSz="914224">
                      <a:lnSpc>
                        <a:spcPct val="90000"/>
                      </a:lnSpc>
                      <a:spcAft>
                        <a:spcPts val="600"/>
                      </a:spcAft>
                    </a:pPr>
                    <a:r>
                      <a:rPr lang="en-US" sz="1399" kern="0" dirty="0">
                        <a:solidFill>
                          <a:schemeClr val="tx2"/>
                        </a:solidFill>
                      </a:rPr>
                      <a:t>Move</a:t>
                    </a:r>
                  </a:p>
                </p:txBody>
              </p:sp>
              <p:cxnSp>
                <p:nvCxnSpPr>
                  <p:cNvPr id="73" name="Straight Arrow Connector 72"/>
                  <p:cNvCxnSpPr>
                    <a:endCxn id="71" idx="2"/>
                  </p:cNvCxnSpPr>
                  <p:nvPr/>
                </p:nvCxnSpPr>
                <p:spPr>
                  <a:xfrm flipV="1">
                    <a:off x="9373323" y="4380666"/>
                    <a:ext cx="125330" cy="1016322"/>
                  </a:xfrm>
                  <a:prstGeom prst="straightConnector1">
                    <a:avLst/>
                  </a:prstGeom>
                  <a:ln w="254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grpSp>
          <p:cxnSp>
            <p:nvCxnSpPr>
              <p:cNvPr id="58" name="Straight Arrow Connector 57"/>
              <p:cNvCxnSpPr>
                <a:stCxn id="13" idx="3"/>
              </p:cNvCxnSpPr>
              <p:nvPr/>
            </p:nvCxnSpPr>
            <p:spPr>
              <a:xfrm flipV="1">
                <a:off x="4291343" y="4106535"/>
                <a:ext cx="402894" cy="468995"/>
              </a:xfrm>
              <a:prstGeom prst="straightConnector1">
                <a:avLst/>
              </a:prstGeom>
              <a:ln w="254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56" name="Picture 5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056839" y="3879256"/>
              <a:ext cx="303365" cy="303365"/>
            </a:xfrm>
            <a:prstGeom prst="rect">
              <a:avLst/>
            </a:prstGeom>
          </p:spPr>
        </p:pic>
      </p:grpSp>
    </p:spTree>
    <p:extLst>
      <p:ext uri="{BB962C8B-B14F-4D97-AF65-F5344CB8AC3E}">
        <p14:creationId xmlns:p14="http://schemas.microsoft.com/office/powerpoint/2010/main" val="711085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1" name="Straight Connector 80"/>
          <p:cNvCxnSpPr/>
          <p:nvPr/>
        </p:nvCxnSpPr>
        <p:spPr>
          <a:xfrm flipH="1" flipV="1">
            <a:off x="9009309" y="1990880"/>
            <a:ext cx="1957291" cy="29001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7334858" y="1990881"/>
            <a:ext cx="1897334" cy="289879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endCxn id="69" idx="1"/>
          </p:cNvCxnSpPr>
          <p:nvPr/>
        </p:nvCxnSpPr>
        <p:spPr>
          <a:xfrm flipH="1" flipV="1">
            <a:off x="2935090" y="1990880"/>
            <a:ext cx="1957291" cy="29001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endCxn id="69" idx="7"/>
          </p:cNvCxnSpPr>
          <p:nvPr/>
        </p:nvCxnSpPr>
        <p:spPr>
          <a:xfrm flipV="1">
            <a:off x="1260638" y="1990881"/>
            <a:ext cx="1897334" cy="289879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auto">
          <a:xfrm>
            <a:off x="551211" y="2405888"/>
            <a:ext cx="4990639" cy="230563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18" fontAlgn="base">
              <a:spcBef>
                <a:spcPct val="0"/>
              </a:spcBef>
              <a:spcAft>
                <a:spcPct val="0"/>
              </a:spcAft>
            </a:pPr>
            <a:r>
              <a:rPr lang="en-US" sz="2399" b="1" kern="0" spc="300" dirty="0">
                <a:solidFill>
                  <a:srgbClr val="FFFFFF"/>
                </a:solidFill>
              </a:rPr>
              <a:t>Agility</a:t>
            </a:r>
          </a:p>
        </p:txBody>
      </p:sp>
      <p:sp>
        <p:nvSpPr>
          <p:cNvPr id="7" name="TextBox 6"/>
          <p:cNvSpPr txBox="1"/>
          <p:nvPr/>
        </p:nvSpPr>
        <p:spPr>
          <a:xfrm>
            <a:off x="2740929" y="3897152"/>
            <a:ext cx="1113968" cy="403366"/>
          </a:xfrm>
          <a:prstGeom prst="rect">
            <a:avLst/>
          </a:prstGeom>
          <a:noFill/>
          <a:ln>
            <a:noFill/>
          </a:ln>
        </p:spPr>
        <p:txBody>
          <a:bodyPr wrap="square" lIns="0" tIns="0" rIns="0" bIns="0" rtlCol="0" anchor="b" anchorCtr="0">
            <a:spAutoFit/>
          </a:bodyPr>
          <a:lstStyle/>
          <a:p>
            <a:pPr algn="ctr" defTabSz="932193" fontAlgn="base">
              <a:lnSpc>
                <a:spcPct val="90000"/>
              </a:lnSpc>
              <a:spcBef>
                <a:spcPct val="0"/>
              </a:spcBef>
              <a:spcAft>
                <a:spcPct val="0"/>
              </a:spcAft>
            </a:pPr>
            <a:r>
              <a:rPr lang="en-US" sz="1428" kern="0" spc="-60" dirty="0">
                <a:gradFill>
                  <a:gsLst>
                    <a:gs pos="0">
                      <a:srgbClr val="FFFFFF"/>
                    </a:gs>
                    <a:gs pos="100000">
                      <a:srgbClr val="FFFFFF"/>
                    </a:gs>
                  </a:gsLst>
                  <a:lin ang="5400000" scaled="0"/>
                </a:gradFill>
                <a:ea typeface="MS PGothic" charset="0"/>
              </a:rPr>
              <a:t>Non-relational data</a:t>
            </a:r>
          </a:p>
        </p:txBody>
      </p:sp>
      <p:sp>
        <p:nvSpPr>
          <p:cNvPr id="9" name="TextBox 8"/>
          <p:cNvSpPr txBox="1"/>
          <p:nvPr/>
        </p:nvSpPr>
        <p:spPr>
          <a:xfrm>
            <a:off x="4047749" y="3897152"/>
            <a:ext cx="1253997" cy="403366"/>
          </a:xfrm>
          <a:prstGeom prst="rect">
            <a:avLst/>
          </a:prstGeom>
          <a:noFill/>
          <a:ln>
            <a:noFill/>
          </a:ln>
        </p:spPr>
        <p:txBody>
          <a:bodyPr wrap="square" lIns="0" tIns="0" rIns="0" bIns="0" rtlCol="0" anchor="b" anchorCtr="0">
            <a:spAutoFit/>
          </a:bodyPr>
          <a:lstStyle/>
          <a:p>
            <a:pPr algn="ctr" defTabSz="932193" fontAlgn="base">
              <a:lnSpc>
                <a:spcPct val="90000"/>
              </a:lnSpc>
              <a:spcBef>
                <a:spcPct val="0"/>
              </a:spcBef>
              <a:spcAft>
                <a:spcPct val="0"/>
              </a:spcAft>
            </a:pPr>
            <a:r>
              <a:rPr lang="en-US" sz="1428" kern="0" spc="-60" dirty="0">
                <a:gradFill>
                  <a:gsLst>
                    <a:gs pos="0">
                      <a:srgbClr val="FFFFFF"/>
                    </a:gs>
                    <a:gs pos="100000">
                      <a:srgbClr val="FFFFFF"/>
                    </a:gs>
                  </a:gsLst>
                  <a:lin ang="5400000" scaled="0"/>
                </a:gradFill>
                <a:ea typeface="MS PGothic" charset="0"/>
              </a:rPr>
              <a:t>Cloud and</a:t>
            </a:r>
            <a:br>
              <a:rPr lang="en-US" sz="1428" kern="0" spc="-60" dirty="0">
                <a:gradFill>
                  <a:gsLst>
                    <a:gs pos="0">
                      <a:srgbClr val="FFFFFF"/>
                    </a:gs>
                    <a:gs pos="100000">
                      <a:srgbClr val="FFFFFF"/>
                    </a:gs>
                  </a:gsLst>
                  <a:lin ang="5400000" scaled="0"/>
                </a:gradFill>
                <a:ea typeface="MS PGothic" charset="0"/>
              </a:rPr>
            </a:br>
            <a:r>
              <a:rPr lang="en-US" sz="1428" kern="0" spc="-60" dirty="0">
                <a:gradFill>
                  <a:gsLst>
                    <a:gs pos="0">
                      <a:srgbClr val="FFFFFF"/>
                    </a:gs>
                    <a:gs pos="100000">
                      <a:srgbClr val="FFFFFF"/>
                    </a:gs>
                  </a:gsLst>
                  <a:lin ang="5400000" scaled="0"/>
                </a:gradFill>
                <a:ea typeface="MS PGothic" charset="0"/>
              </a:rPr>
              <a:t>on-premises</a:t>
            </a:r>
          </a:p>
        </p:txBody>
      </p:sp>
      <p:sp>
        <p:nvSpPr>
          <p:cNvPr id="11" name="TextBox 10"/>
          <p:cNvSpPr txBox="1"/>
          <p:nvPr/>
        </p:nvSpPr>
        <p:spPr>
          <a:xfrm>
            <a:off x="1544771" y="3897151"/>
            <a:ext cx="1111043" cy="403366"/>
          </a:xfrm>
          <a:prstGeom prst="rect">
            <a:avLst/>
          </a:prstGeom>
          <a:noFill/>
          <a:ln>
            <a:noFill/>
          </a:ln>
        </p:spPr>
        <p:txBody>
          <a:bodyPr wrap="square" lIns="0" tIns="0" rIns="0" bIns="0" rtlCol="0" anchor="b" anchorCtr="0">
            <a:spAutoFit/>
          </a:bodyPr>
          <a:lstStyle/>
          <a:p>
            <a:pPr algn="ctr" defTabSz="932193" fontAlgn="base">
              <a:lnSpc>
                <a:spcPct val="90000"/>
              </a:lnSpc>
              <a:spcBef>
                <a:spcPct val="0"/>
              </a:spcBef>
              <a:spcAft>
                <a:spcPct val="0"/>
              </a:spcAft>
            </a:pPr>
            <a:r>
              <a:rPr lang="en-US" sz="1428" kern="0" spc="-60" dirty="0">
                <a:gradFill>
                  <a:gsLst>
                    <a:gs pos="0">
                      <a:srgbClr val="FFFFFF"/>
                    </a:gs>
                    <a:gs pos="100000">
                      <a:srgbClr val="FFFFFF"/>
                    </a:gs>
                  </a:gsLst>
                  <a:lin ang="5400000" scaled="0"/>
                </a:gradFill>
                <a:ea typeface="MS PGothic" charset="0"/>
              </a:rPr>
              <a:t>Flexible schema</a:t>
            </a:r>
          </a:p>
        </p:txBody>
      </p:sp>
      <p:sp>
        <p:nvSpPr>
          <p:cNvPr id="13" name="TextBox 12"/>
          <p:cNvSpPr txBox="1"/>
          <p:nvPr/>
        </p:nvSpPr>
        <p:spPr>
          <a:xfrm>
            <a:off x="645163" y="3897151"/>
            <a:ext cx="937007" cy="403366"/>
          </a:xfrm>
          <a:prstGeom prst="rect">
            <a:avLst/>
          </a:prstGeom>
          <a:noFill/>
          <a:ln>
            <a:noFill/>
          </a:ln>
        </p:spPr>
        <p:txBody>
          <a:bodyPr wrap="square" lIns="0" tIns="0" rIns="0" bIns="0" rtlCol="0" anchor="b" anchorCtr="0">
            <a:spAutoFit/>
          </a:bodyPr>
          <a:lstStyle/>
          <a:p>
            <a:pPr algn="ctr" defTabSz="932193" fontAlgn="base">
              <a:lnSpc>
                <a:spcPct val="90000"/>
              </a:lnSpc>
              <a:spcBef>
                <a:spcPct val="0"/>
              </a:spcBef>
              <a:spcAft>
                <a:spcPct val="0"/>
              </a:spcAft>
            </a:pPr>
            <a:r>
              <a:rPr lang="en-US" sz="1428" kern="0" spc="-60" dirty="0">
                <a:gradFill>
                  <a:gsLst>
                    <a:gs pos="0">
                      <a:srgbClr val="FFFFFF"/>
                    </a:gs>
                    <a:gs pos="100000">
                      <a:srgbClr val="FFFFFF"/>
                    </a:gs>
                  </a:gsLst>
                  <a:lin ang="5400000" scaled="0"/>
                </a:gradFill>
                <a:ea typeface="MS PGothic" charset="0"/>
              </a:rPr>
              <a:t>Highly scalable</a:t>
            </a:r>
          </a:p>
        </p:txBody>
      </p:sp>
      <p:grpSp>
        <p:nvGrpSpPr>
          <p:cNvPr id="19" name="Group 18"/>
          <p:cNvGrpSpPr/>
          <p:nvPr/>
        </p:nvGrpSpPr>
        <p:grpSpPr>
          <a:xfrm>
            <a:off x="5703034" y="5531257"/>
            <a:ext cx="1050833" cy="1016313"/>
            <a:chOff x="5209186" y="5067017"/>
            <a:chExt cx="1030468" cy="996617"/>
          </a:xfrm>
        </p:grpSpPr>
        <p:sp>
          <p:nvSpPr>
            <p:cNvPr id="44" name="Rectangle 43"/>
            <p:cNvSpPr/>
            <p:nvPr/>
          </p:nvSpPr>
          <p:spPr bwMode="auto">
            <a:xfrm>
              <a:off x="5212135" y="5072146"/>
              <a:ext cx="1025616" cy="9893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kern="0" dirty="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p:nvSpPr>
          <p:spPr bwMode="auto">
            <a:xfrm rot="5400000">
              <a:off x="6156569" y="5105294"/>
              <a:ext cx="121362" cy="448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kern="0"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rot="5400000">
              <a:off x="5152239" y="5123965"/>
              <a:ext cx="158703" cy="448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50" name="Group 49"/>
            <p:cNvGrpSpPr/>
            <p:nvPr/>
          </p:nvGrpSpPr>
          <p:grpSpPr>
            <a:xfrm>
              <a:off x="5243076" y="5067017"/>
              <a:ext cx="974978" cy="996617"/>
              <a:chOff x="5858175" y="3315747"/>
              <a:chExt cx="650083" cy="1016866"/>
            </a:xfrm>
          </p:grpSpPr>
          <p:sp>
            <p:nvSpPr>
              <p:cNvPr id="55" name="Rectangle 54"/>
              <p:cNvSpPr/>
              <p:nvPr/>
            </p:nvSpPr>
            <p:spPr bwMode="auto">
              <a:xfrm>
                <a:off x="5858175" y="3315747"/>
                <a:ext cx="650083"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kern="0" dirty="0">
                  <a:gradFill>
                    <a:gsLst>
                      <a:gs pos="0">
                        <a:srgbClr val="FFFFFF"/>
                      </a:gs>
                      <a:gs pos="100000">
                        <a:srgbClr val="FFFFFF"/>
                      </a:gs>
                    </a:gsLst>
                    <a:lin ang="5400000" scaled="0"/>
                  </a:gradFill>
                  <a:ea typeface="Segoe UI" pitchFamily="34" charset="0"/>
                  <a:cs typeface="Segoe UI" pitchFamily="34" charset="0"/>
                </a:endParaRPr>
              </a:p>
            </p:txBody>
          </p:sp>
          <p:sp>
            <p:nvSpPr>
              <p:cNvPr id="56" name="Rectangle 55"/>
              <p:cNvSpPr/>
              <p:nvPr/>
            </p:nvSpPr>
            <p:spPr bwMode="auto">
              <a:xfrm flipV="1">
                <a:off x="5858175" y="4286894"/>
                <a:ext cx="650083"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51" name="Rectangle 50"/>
            <p:cNvSpPr/>
            <p:nvPr/>
          </p:nvSpPr>
          <p:spPr bwMode="auto">
            <a:xfrm rot="16200000" flipV="1">
              <a:off x="6156569" y="5980548"/>
              <a:ext cx="121362" cy="448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kern="0" dirty="0">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rot="16200000" flipV="1">
              <a:off x="5152239" y="5961877"/>
              <a:ext cx="158703" cy="448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45" name="Freeform 9"/>
          <p:cNvSpPr>
            <a:spLocks noChangeAspect="1" noEditPoints="1"/>
          </p:cNvSpPr>
          <p:nvPr/>
        </p:nvSpPr>
        <p:spPr bwMode="auto">
          <a:xfrm>
            <a:off x="6051230" y="5776727"/>
            <a:ext cx="369264" cy="531987"/>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tx2"/>
          </a:solidFill>
          <a:ln>
            <a:noFill/>
          </a:ln>
          <a:extLst/>
        </p:spPr>
        <p:txBody>
          <a:bodyPr vert="horz" wrap="square" lIns="91390" tIns="91390" rIns="91390" bIns="274170" numCol="1" anchor="b" anchorCtr="0" compatLnSpc="1">
            <a:prstTxWarp prst="textNoShape">
              <a:avLst/>
            </a:prstTxWarp>
          </a:bodyPr>
          <a:lstStyle/>
          <a:p>
            <a:pPr defTabSz="932193" fontAlgn="base">
              <a:spcBef>
                <a:spcPct val="0"/>
              </a:spcBef>
              <a:spcAft>
                <a:spcPct val="0"/>
              </a:spcAft>
            </a:pPr>
            <a:endParaRPr lang="en-US" sz="1799" kern="0" dirty="0">
              <a:solidFill>
                <a:srgbClr val="505050"/>
              </a:solidFill>
              <a:ea typeface="MS PGothic" charset="0"/>
            </a:endParaRPr>
          </a:p>
        </p:txBody>
      </p:sp>
      <p:grpSp>
        <p:nvGrpSpPr>
          <p:cNvPr id="48" name="Group 47"/>
          <p:cNvGrpSpPr/>
          <p:nvPr/>
        </p:nvGrpSpPr>
        <p:grpSpPr>
          <a:xfrm>
            <a:off x="551211" y="5650255"/>
            <a:ext cx="5197520" cy="778317"/>
            <a:chOff x="1708423" y="3434810"/>
            <a:chExt cx="4215384" cy="778740"/>
          </a:xfrm>
        </p:grpSpPr>
        <p:sp>
          <p:nvSpPr>
            <p:cNvPr id="59" name="Rectangle 58"/>
            <p:cNvSpPr/>
            <p:nvPr/>
          </p:nvSpPr>
          <p:spPr bwMode="auto">
            <a:xfrm>
              <a:off x="1708423" y="3434810"/>
              <a:ext cx="4215384"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kern="0" dirty="0">
                <a:gradFill>
                  <a:gsLst>
                    <a:gs pos="0">
                      <a:srgbClr val="FFFFFF"/>
                    </a:gs>
                    <a:gs pos="100000">
                      <a:srgbClr val="FFFFFF"/>
                    </a:gs>
                  </a:gsLst>
                  <a:lin ang="5400000" scaled="0"/>
                </a:gradFill>
                <a:ea typeface="Segoe UI" pitchFamily="34" charset="0"/>
                <a:cs typeface="Segoe UI" pitchFamily="34" charset="0"/>
              </a:endParaRPr>
            </a:p>
          </p:txBody>
        </p:sp>
        <p:sp>
          <p:nvSpPr>
            <p:cNvPr id="60" name="Rectangle 59"/>
            <p:cNvSpPr/>
            <p:nvPr/>
          </p:nvSpPr>
          <p:spPr bwMode="auto">
            <a:xfrm flipV="1">
              <a:off x="1708423" y="4167831"/>
              <a:ext cx="4215384"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53" name="Rectangle 52"/>
          <p:cNvSpPr/>
          <p:nvPr/>
        </p:nvSpPr>
        <p:spPr>
          <a:xfrm>
            <a:off x="3490041" y="5815406"/>
            <a:ext cx="2139284" cy="489559"/>
          </a:xfrm>
          <a:prstGeom prst="rect">
            <a:avLst/>
          </a:prstGeom>
        </p:spPr>
        <p:txBody>
          <a:bodyPr wrap="square">
            <a:spAutoFit/>
          </a:bodyPr>
          <a:lstStyle/>
          <a:p>
            <a:pPr algn="r" defTabSz="931918" fontAlgn="base">
              <a:lnSpc>
                <a:spcPct val="90000"/>
              </a:lnSpc>
              <a:spcBef>
                <a:spcPct val="0"/>
              </a:spcBef>
              <a:spcAft>
                <a:spcPct val="0"/>
              </a:spcAft>
            </a:pPr>
            <a:r>
              <a:rPr lang="en-US" sz="2799" b="1" kern="0" spc="300" dirty="0">
                <a:solidFill>
                  <a:schemeClr val="tx2"/>
                </a:solidFill>
                <a:ea typeface="MS PGothic" charset="0"/>
              </a:rPr>
              <a:t>AGILITY</a:t>
            </a:r>
          </a:p>
        </p:txBody>
      </p:sp>
      <p:sp>
        <p:nvSpPr>
          <p:cNvPr id="54" name="Rectangle 53"/>
          <p:cNvSpPr/>
          <p:nvPr/>
        </p:nvSpPr>
        <p:spPr>
          <a:xfrm>
            <a:off x="6815368" y="5815406"/>
            <a:ext cx="2373288" cy="489489"/>
          </a:xfrm>
          <a:prstGeom prst="rect">
            <a:avLst/>
          </a:prstGeom>
        </p:spPr>
        <p:txBody>
          <a:bodyPr wrap="square">
            <a:spAutoFit/>
          </a:bodyPr>
          <a:lstStyle/>
          <a:p>
            <a:pPr defTabSz="931918" fontAlgn="base">
              <a:lnSpc>
                <a:spcPct val="90000"/>
              </a:lnSpc>
              <a:spcBef>
                <a:spcPct val="0"/>
              </a:spcBef>
              <a:spcAft>
                <a:spcPct val="0"/>
              </a:spcAft>
            </a:pPr>
            <a:r>
              <a:rPr lang="en-US" sz="2799" b="1" kern="0" spc="300" dirty="0">
                <a:solidFill>
                  <a:schemeClr val="tx2"/>
                </a:solidFill>
                <a:ea typeface="MS PGothic" charset="0"/>
              </a:rPr>
              <a:t>CONTROL</a:t>
            </a:r>
          </a:p>
        </p:txBody>
      </p:sp>
      <p:sp>
        <p:nvSpPr>
          <p:cNvPr id="34" name="Rectangle 33"/>
          <p:cNvSpPr/>
          <p:nvPr/>
        </p:nvSpPr>
        <p:spPr>
          <a:xfrm>
            <a:off x="6099962" y="2102324"/>
            <a:ext cx="250558" cy="34517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ctr" defTabSz="1109545" fontAlgn="base">
              <a:spcBef>
                <a:spcPct val="0"/>
              </a:spcBef>
              <a:spcAft>
                <a:spcPct val="0"/>
              </a:spcAft>
            </a:pPr>
            <a:endParaRPr lang="en-US" sz="2448" kern="0" dirty="0">
              <a:solidFill>
                <a:prstClr val="white"/>
              </a:solidFill>
              <a:cs typeface="Segoe UI" panose="020B0502040204020203" pitchFamily="34" charset="0"/>
            </a:endParaRPr>
          </a:p>
        </p:txBody>
      </p:sp>
      <p:sp>
        <p:nvSpPr>
          <p:cNvPr id="35" name="Oval 34"/>
          <p:cNvSpPr/>
          <p:nvPr/>
        </p:nvSpPr>
        <p:spPr>
          <a:xfrm>
            <a:off x="5944019" y="1821100"/>
            <a:ext cx="562442" cy="562442"/>
          </a:xfrm>
          <a:prstGeom prst="ellipse">
            <a:avLst/>
          </a:prstGeom>
          <a:solidFill>
            <a:schemeClr val="bg1"/>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ctr" defTabSz="1109545" fontAlgn="base">
              <a:spcBef>
                <a:spcPct val="0"/>
              </a:spcBef>
              <a:spcAft>
                <a:spcPct val="0"/>
              </a:spcAft>
            </a:pPr>
            <a:endParaRPr lang="en-US" sz="2448" kern="0" dirty="0">
              <a:solidFill>
                <a:prstClr val="white"/>
              </a:solidFill>
              <a:cs typeface="Segoe UI" panose="020B0502040204020203" pitchFamily="34" charset="0"/>
            </a:endParaRPr>
          </a:p>
        </p:txBody>
      </p:sp>
      <p:sp>
        <p:nvSpPr>
          <p:cNvPr id="36" name="Rectangle 35"/>
          <p:cNvSpPr/>
          <p:nvPr/>
        </p:nvSpPr>
        <p:spPr>
          <a:xfrm>
            <a:off x="3063055" y="2020752"/>
            <a:ext cx="2880965" cy="1376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ctr" defTabSz="1109545" fontAlgn="base">
              <a:spcBef>
                <a:spcPct val="0"/>
              </a:spcBef>
              <a:spcAft>
                <a:spcPct val="0"/>
              </a:spcAft>
            </a:pPr>
            <a:endParaRPr lang="en-US" sz="2448" kern="0" dirty="0">
              <a:solidFill>
                <a:prstClr val="white"/>
              </a:solidFill>
              <a:cs typeface="Segoe UI" panose="020B0502040204020203" pitchFamily="34" charset="0"/>
            </a:endParaRPr>
          </a:p>
        </p:txBody>
      </p:sp>
      <p:sp>
        <p:nvSpPr>
          <p:cNvPr id="64" name="Rectangle 63"/>
          <p:cNvSpPr/>
          <p:nvPr/>
        </p:nvSpPr>
        <p:spPr>
          <a:xfrm>
            <a:off x="1118013" y="4818462"/>
            <a:ext cx="3857040" cy="142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ctr" defTabSz="1109545" fontAlgn="base">
              <a:spcBef>
                <a:spcPct val="0"/>
              </a:spcBef>
              <a:spcAft>
                <a:spcPct val="0"/>
              </a:spcAft>
            </a:pPr>
            <a:endParaRPr lang="en-US" sz="2448" kern="0" dirty="0">
              <a:solidFill>
                <a:prstClr val="white"/>
              </a:solidFill>
              <a:cs typeface="Segoe UI" panose="020B0502040204020203" pitchFamily="34" charset="0"/>
            </a:endParaRPr>
          </a:p>
        </p:txBody>
      </p:sp>
      <p:sp>
        <p:nvSpPr>
          <p:cNvPr id="65" name="Rectangle 64"/>
          <p:cNvSpPr/>
          <p:nvPr/>
        </p:nvSpPr>
        <p:spPr>
          <a:xfrm>
            <a:off x="1897895" y="4852733"/>
            <a:ext cx="2297270" cy="2629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ctr" defTabSz="1109545" fontAlgn="base">
              <a:spcBef>
                <a:spcPct val="0"/>
              </a:spcBef>
              <a:spcAft>
                <a:spcPct val="0"/>
              </a:spcAft>
            </a:pPr>
            <a:endParaRPr lang="en-US" sz="2448" kern="0" dirty="0">
              <a:solidFill>
                <a:prstClr val="white"/>
              </a:solidFill>
              <a:cs typeface="Segoe UI" panose="020B0502040204020203" pitchFamily="34" charset="0"/>
            </a:endParaRPr>
          </a:p>
        </p:txBody>
      </p:sp>
      <p:sp>
        <p:nvSpPr>
          <p:cNvPr id="66" name="Rectangle 65"/>
          <p:cNvSpPr/>
          <p:nvPr/>
        </p:nvSpPr>
        <p:spPr>
          <a:xfrm>
            <a:off x="7191794" y="4818462"/>
            <a:ext cx="3857040" cy="142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ctr" defTabSz="1109545" fontAlgn="base">
              <a:spcBef>
                <a:spcPct val="0"/>
              </a:spcBef>
              <a:spcAft>
                <a:spcPct val="0"/>
              </a:spcAft>
            </a:pPr>
            <a:endParaRPr lang="en-US" sz="2448" kern="0" dirty="0">
              <a:solidFill>
                <a:prstClr val="white"/>
              </a:solidFill>
              <a:cs typeface="Segoe UI" panose="020B0502040204020203" pitchFamily="34" charset="0"/>
            </a:endParaRPr>
          </a:p>
        </p:txBody>
      </p:sp>
      <p:sp>
        <p:nvSpPr>
          <p:cNvPr id="67" name="Rectangle 66"/>
          <p:cNvSpPr/>
          <p:nvPr/>
        </p:nvSpPr>
        <p:spPr>
          <a:xfrm>
            <a:off x="7971675" y="4852733"/>
            <a:ext cx="2297270" cy="2629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ctr" defTabSz="1109545" fontAlgn="base">
              <a:spcBef>
                <a:spcPct val="0"/>
              </a:spcBef>
              <a:spcAft>
                <a:spcPct val="0"/>
              </a:spcAft>
            </a:pPr>
            <a:endParaRPr lang="en-US" sz="2448" kern="0" dirty="0">
              <a:solidFill>
                <a:prstClr val="white"/>
              </a:solidFill>
              <a:cs typeface="Segoe UI" panose="020B0502040204020203" pitchFamily="34" charset="0"/>
            </a:endParaRPr>
          </a:p>
        </p:txBody>
      </p:sp>
      <p:sp>
        <p:nvSpPr>
          <p:cNvPr id="68" name="Oval 67"/>
          <p:cNvSpPr/>
          <p:nvPr/>
        </p:nvSpPr>
        <p:spPr>
          <a:xfrm>
            <a:off x="8962709" y="1944719"/>
            <a:ext cx="315204" cy="315204"/>
          </a:xfrm>
          <a:prstGeom prst="ellipse">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ctr" defTabSz="1109545" fontAlgn="base">
              <a:spcBef>
                <a:spcPct val="0"/>
              </a:spcBef>
              <a:spcAft>
                <a:spcPct val="0"/>
              </a:spcAft>
            </a:pPr>
            <a:endParaRPr lang="en-US" sz="2448" kern="0" dirty="0">
              <a:solidFill>
                <a:prstClr val="white"/>
              </a:solidFill>
              <a:cs typeface="Segoe UI" panose="020B0502040204020203" pitchFamily="34" charset="0"/>
            </a:endParaRPr>
          </a:p>
        </p:txBody>
      </p:sp>
      <p:sp>
        <p:nvSpPr>
          <p:cNvPr id="69" name="Oval 68"/>
          <p:cNvSpPr/>
          <p:nvPr/>
        </p:nvSpPr>
        <p:spPr>
          <a:xfrm>
            <a:off x="2888929" y="1944719"/>
            <a:ext cx="315204" cy="315204"/>
          </a:xfrm>
          <a:prstGeom prst="ellipse">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ctr" defTabSz="1109545" fontAlgn="base">
              <a:spcBef>
                <a:spcPct val="0"/>
              </a:spcBef>
              <a:spcAft>
                <a:spcPct val="0"/>
              </a:spcAft>
            </a:pPr>
            <a:endParaRPr lang="en-US" sz="2448" kern="0" dirty="0">
              <a:solidFill>
                <a:prstClr val="white"/>
              </a:solidFill>
              <a:cs typeface="Segoe UI" panose="020B0502040204020203" pitchFamily="34" charset="0"/>
            </a:endParaRPr>
          </a:p>
        </p:txBody>
      </p:sp>
      <p:sp>
        <p:nvSpPr>
          <p:cNvPr id="70" name="Rectangle 69"/>
          <p:cNvSpPr/>
          <p:nvPr/>
        </p:nvSpPr>
        <p:spPr>
          <a:xfrm>
            <a:off x="6497178" y="2020752"/>
            <a:ext cx="2579855" cy="1376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ctr" defTabSz="1109545" fontAlgn="base">
              <a:spcBef>
                <a:spcPct val="0"/>
              </a:spcBef>
              <a:spcAft>
                <a:spcPct val="0"/>
              </a:spcAft>
            </a:pPr>
            <a:endParaRPr lang="en-US" sz="2448" kern="0" dirty="0">
              <a:solidFill>
                <a:prstClr val="white"/>
              </a:solidFill>
              <a:cs typeface="Segoe UI" panose="020B0502040204020203" pitchFamily="34" charset="0"/>
            </a:endParaRPr>
          </a:p>
        </p:txBody>
      </p:sp>
      <p:grpSp>
        <p:nvGrpSpPr>
          <p:cNvPr id="72" name="Group 71"/>
          <p:cNvGrpSpPr/>
          <p:nvPr/>
        </p:nvGrpSpPr>
        <p:grpSpPr>
          <a:xfrm>
            <a:off x="6708173" y="5650255"/>
            <a:ext cx="5190855" cy="778317"/>
            <a:chOff x="1708423" y="3434810"/>
            <a:chExt cx="4215384" cy="778740"/>
          </a:xfrm>
        </p:grpSpPr>
        <p:sp>
          <p:nvSpPr>
            <p:cNvPr id="73" name="Rectangle 72"/>
            <p:cNvSpPr/>
            <p:nvPr/>
          </p:nvSpPr>
          <p:spPr bwMode="auto">
            <a:xfrm>
              <a:off x="1708423" y="3434810"/>
              <a:ext cx="4215384"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kern="0" dirty="0">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flipV="1">
              <a:off x="1708423" y="4167831"/>
              <a:ext cx="4215384"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75" name="Rectangle 74"/>
          <p:cNvSpPr/>
          <p:nvPr/>
        </p:nvSpPr>
        <p:spPr bwMode="auto">
          <a:xfrm>
            <a:off x="6908595" y="2405888"/>
            <a:ext cx="4990639" cy="2305632"/>
          </a:xfrm>
          <a:prstGeom prst="rect">
            <a:avLst/>
          </a:prstGeom>
          <a:solidFill>
            <a:srgbClr val="003E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18" fontAlgn="base">
              <a:spcBef>
                <a:spcPct val="0"/>
              </a:spcBef>
              <a:spcAft>
                <a:spcPct val="0"/>
              </a:spcAft>
            </a:pPr>
            <a:r>
              <a:rPr lang="en-US" sz="2399" b="1" kern="0" spc="300" dirty="0">
                <a:solidFill>
                  <a:srgbClr val="FFFFFF"/>
                </a:solidFill>
              </a:rPr>
              <a:t>Control</a:t>
            </a:r>
          </a:p>
        </p:txBody>
      </p:sp>
      <p:sp>
        <p:nvSpPr>
          <p:cNvPr id="18" name="TextBox 17"/>
          <p:cNvSpPr txBox="1"/>
          <p:nvPr/>
        </p:nvSpPr>
        <p:spPr>
          <a:xfrm>
            <a:off x="8490566" y="4069560"/>
            <a:ext cx="1216906" cy="201683"/>
          </a:xfrm>
          <a:prstGeom prst="rect">
            <a:avLst/>
          </a:prstGeom>
          <a:noFill/>
          <a:ln>
            <a:noFill/>
          </a:ln>
        </p:spPr>
        <p:txBody>
          <a:bodyPr wrap="square" lIns="0" tIns="0" rIns="0" bIns="0" rtlCol="0" anchor="b" anchorCtr="0">
            <a:spAutoFit/>
          </a:bodyPr>
          <a:lstStyle/>
          <a:p>
            <a:pPr algn="ctr" defTabSz="932193" fontAlgn="base">
              <a:lnSpc>
                <a:spcPct val="90000"/>
              </a:lnSpc>
              <a:spcBef>
                <a:spcPct val="0"/>
              </a:spcBef>
              <a:spcAft>
                <a:spcPct val="0"/>
              </a:spcAft>
            </a:pPr>
            <a:r>
              <a:rPr lang="en-US" sz="1428" kern="0" spc="-60" dirty="0">
                <a:gradFill>
                  <a:gsLst>
                    <a:gs pos="0">
                      <a:srgbClr val="FFFFFF"/>
                    </a:gs>
                    <a:gs pos="100000">
                      <a:srgbClr val="FFFFFF"/>
                    </a:gs>
                  </a:gsLst>
                  <a:lin ang="5400000" scaled="0"/>
                </a:gradFill>
                <a:ea typeface="MS PGothic" charset="0"/>
              </a:rPr>
              <a:t>Management</a:t>
            </a:r>
          </a:p>
        </p:txBody>
      </p:sp>
      <p:sp>
        <p:nvSpPr>
          <p:cNvPr id="26" name="TextBox 25"/>
          <p:cNvSpPr txBox="1"/>
          <p:nvPr/>
        </p:nvSpPr>
        <p:spPr>
          <a:xfrm>
            <a:off x="9939911" y="4098835"/>
            <a:ext cx="1310207" cy="201683"/>
          </a:xfrm>
          <a:prstGeom prst="rect">
            <a:avLst/>
          </a:prstGeom>
          <a:noFill/>
          <a:ln>
            <a:noFill/>
          </a:ln>
        </p:spPr>
        <p:txBody>
          <a:bodyPr wrap="square" lIns="0" tIns="0" rIns="0" bIns="0" rtlCol="0" anchor="b" anchorCtr="0">
            <a:spAutoFit/>
          </a:bodyPr>
          <a:lstStyle/>
          <a:p>
            <a:pPr algn="ctr" defTabSz="932193" fontAlgn="base">
              <a:lnSpc>
                <a:spcPct val="90000"/>
              </a:lnSpc>
              <a:spcBef>
                <a:spcPct val="0"/>
              </a:spcBef>
              <a:spcAft>
                <a:spcPct val="0"/>
              </a:spcAft>
            </a:pPr>
            <a:r>
              <a:rPr lang="en-US" sz="1428" kern="0" spc="-60" dirty="0">
                <a:gradFill>
                  <a:gsLst>
                    <a:gs pos="0">
                      <a:srgbClr val="FFFFFF"/>
                    </a:gs>
                    <a:gs pos="100000">
                      <a:srgbClr val="FFFFFF"/>
                    </a:gs>
                  </a:gsLst>
                  <a:lin ang="5400000" scaled="0"/>
                </a:gradFill>
                <a:ea typeface="MS PGothic" charset="0"/>
              </a:rPr>
              <a:t>Monitoring</a:t>
            </a:r>
          </a:p>
        </p:txBody>
      </p:sp>
      <p:sp>
        <p:nvSpPr>
          <p:cNvPr id="31" name="TextBox 30"/>
          <p:cNvSpPr txBox="1"/>
          <p:nvPr/>
        </p:nvSpPr>
        <p:spPr>
          <a:xfrm>
            <a:off x="7265176" y="4068116"/>
            <a:ext cx="810505" cy="201683"/>
          </a:xfrm>
          <a:prstGeom prst="rect">
            <a:avLst/>
          </a:prstGeom>
          <a:noFill/>
          <a:ln>
            <a:noFill/>
          </a:ln>
        </p:spPr>
        <p:txBody>
          <a:bodyPr wrap="square" lIns="0" tIns="0" rIns="0" bIns="0" rtlCol="0" anchor="b" anchorCtr="0">
            <a:spAutoFit/>
          </a:bodyPr>
          <a:lstStyle/>
          <a:p>
            <a:pPr algn="ctr" defTabSz="932193" fontAlgn="base">
              <a:lnSpc>
                <a:spcPct val="90000"/>
              </a:lnSpc>
              <a:spcBef>
                <a:spcPct val="0"/>
              </a:spcBef>
              <a:spcAft>
                <a:spcPct val="0"/>
              </a:spcAft>
            </a:pPr>
            <a:r>
              <a:rPr lang="en-US" sz="1428" kern="0" spc="-60" dirty="0">
                <a:gradFill>
                  <a:gsLst>
                    <a:gs pos="0">
                      <a:srgbClr val="FFFFFF"/>
                    </a:gs>
                    <a:gs pos="100000">
                      <a:srgbClr val="FFFFFF"/>
                    </a:gs>
                  </a:gsLst>
                  <a:lin ang="5400000" scaled="0"/>
                </a:gradFill>
                <a:ea typeface="MS PGothic" charset="0"/>
              </a:rPr>
              <a:t>Curation</a:t>
            </a:r>
          </a:p>
        </p:txBody>
      </p:sp>
      <p:pic>
        <p:nvPicPr>
          <p:cNvPr id="57" name="Picture 4" descr="\\MAGNUM\Projects\Microsoft\Cloud Power FY12\Design\Icons\PNGs\IT_guy.png"/>
          <p:cNvPicPr>
            <a:picLocks noChangeAspect="1" noChangeArrowheads="1"/>
          </p:cNvPicPr>
          <p:nvPr/>
        </p:nvPicPr>
        <p:blipFill>
          <a:blip r:embed="rId3" cstate="print">
            <a:lum bright="100000"/>
          </a:blip>
          <a:stretch>
            <a:fillRect/>
          </a:stretch>
        </p:blipFill>
        <p:spPr bwMode="auto">
          <a:xfrm>
            <a:off x="10042352" y="3101265"/>
            <a:ext cx="1056461" cy="1056461"/>
          </a:xfrm>
          <a:prstGeom prst="rect">
            <a:avLst/>
          </a:prstGeom>
          <a:noFill/>
        </p:spPr>
      </p:pic>
      <p:pic>
        <p:nvPicPr>
          <p:cNvPr id="58" name="Picture 8" descr="\\MAGNUM\Projects\Microsoft\Cloud Power FY12\Design\Icons\PNGs\Cross Platform.png"/>
          <p:cNvPicPr>
            <a:picLocks noChangeAspect="1" noChangeArrowheads="1"/>
          </p:cNvPicPr>
          <p:nvPr/>
        </p:nvPicPr>
        <p:blipFill>
          <a:blip r:embed="rId4" cstate="print">
            <a:lum bright="100000"/>
          </a:blip>
          <a:stretch>
            <a:fillRect/>
          </a:stretch>
        </p:blipFill>
        <p:spPr bwMode="auto">
          <a:xfrm>
            <a:off x="8698139" y="3186244"/>
            <a:ext cx="952160" cy="952160"/>
          </a:xfrm>
          <a:prstGeom prst="rect">
            <a:avLst/>
          </a:prstGeom>
          <a:noFill/>
        </p:spPr>
      </p:pic>
      <p:pic>
        <p:nvPicPr>
          <p:cNvPr id="61" name="Picture 3" descr="\\MAGNUM\Projects\Microsoft\Cloud Power FY12\Design\Icons\PNGs\Public_Cloud_Productivity.png"/>
          <p:cNvPicPr>
            <a:picLocks noChangeAspect="1" noChangeArrowheads="1"/>
          </p:cNvPicPr>
          <p:nvPr/>
        </p:nvPicPr>
        <p:blipFill>
          <a:blip r:embed="rId5" cstate="print">
            <a:lum bright="100000"/>
          </a:blip>
          <a:stretch>
            <a:fillRect/>
          </a:stretch>
        </p:blipFill>
        <p:spPr bwMode="auto">
          <a:xfrm>
            <a:off x="4161712" y="2933689"/>
            <a:ext cx="1120779" cy="1120779"/>
          </a:xfrm>
          <a:prstGeom prst="rect">
            <a:avLst/>
          </a:prstGeom>
          <a:noFill/>
        </p:spPr>
      </p:pic>
      <p:sp>
        <p:nvSpPr>
          <p:cNvPr id="63" name="Freeform 30"/>
          <p:cNvSpPr>
            <a:spLocks noEditPoints="1"/>
          </p:cNvSpPr>
          <p:nvPr/>
        </p:nvSpPr>
        <p:spPr bwMode="auto">
          <a:xfrm>
            <a:off x="853702" y="3215520"/>
            <a:ext cx="250455" cy="276928"/>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solidFill>
              <a:srgbClr val="505050"/>
            </a:solidFill>
          </a:ln>
          <a:extLst/>
        </p:spPr>
        <p:txBody>
          <a:bodyPr vert="horz" wrap="square" lIns="91427" tIns="45713" rIns="91427" bIns="45713" numCol="1" anchor="t" anchorCtr="0" compatLnSpc="1">
            <a:prstTxWarp prst="textNoShape">
              <a:avLst/>
            </a:prstTxWarp>
          </a:bodyPr>
          <a:lstStyle/>
          <a:p>
            <a:pPr defTabSz="914009" fontAlgn="base">
              <a:spcBef>
                <a:spcPct val="0"/>
              </a:spcBef>
              <a:spcAft>
                <a:spcPct val="0"/>
              </a:spcAft>
            </a:pPr>
            <a:endParaRPr lang="en-US" sz="1700" kern="0" dirty="0">
              <a:solidFill>
                <a:srgbClr val="000000"/>
              </a:solidFill>
              <a:ea typeface="MS PGothic" charset="0"/>
            </a:endParaRPr>
          </a:p>
        </p:txBody>
      </p:sp>
      <p:sp>
        <p:nvSpPr>
          <p:cNvPr id="71" name="Freeform 30"/>
          <p:cNvSpPr>
            <a:spLocks noEditPoints="1"/>
          </p:cNvSpPr>
          <p:nvPr/>
        </p:nvSpPr>
        <p:spPr bwMode="auto">
          <a:xfrm>
            <a:off x="1108661" y="3215517"/>
            <a:ext cx="267309" cy="295566"/>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solidFill>
              <a:srgbClr val="505050"/>
            </a:solidFill>
          </a:ln>
          <a:extLst/>
        </p:spPr>
        <p:txBody>
          <a:bodyPr vert="horz" wrap="square" lIns="91427" tIns="45713" rIns="91427" bIns="45713" numCol="1" anchor="t" anchorCtr="0" compatLnSpc="1">
            <a:prstTxWarp prst="textNoShape">
              <a:avLst/>
            </a:prstTxWarp>
          </a:bodyPr>
          <a:lstStyle/>
          <a:p>
            <a:pPr defTabSz="914009" fontAlgn="base">
              <a:spcBef>
                <a:spcPct val="0"/>
              </a:spcBef>
              <a:spcAft>
                <a:spcPct val="0"/>
              </a:spcAft>
            </a:pPr>
            <a:endParaRPr lang="en-US" sz="1700" kern="0" dirty="0">
              <a:solidFill>
                <a:srgbClr val="000000"/>
              </a:solidFill>
              <a:ea typeface="MS PGothic" charset="0"/>
            </a:endParaRPr>
          </a:p>
        </p:txBody>
      </p:sp>
      <p:sp>
        <p:nvSpPr>
          <p:cNvPr id="77" name="Freeform 30"/>
          <p:cNvSpPr>
            <a:spLocks noEditPoints="1"/>
          </p:cNvSpPr>
          <p:nvPr/>
        </p:nvSpPr>
        <p:spPr bwMode="auto">
          <a:xfrm>
            <a:off x="902489" y="3400887"/>
            <a:ext cx="442630" cy="489422"/>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solidFill>
              <a:srgbClr val="505050"/>
            </a:solidFill>
          </a:ln>
          <a:extLst/>
        </p:spPr>
        <p:txBody>
          <a:bodyPr vert="horz" wrap="square" lIns="91427" tIns="45713" rIns="91427" bIns="45713" numCol="1" anchor="t" anchorCtr="0" compatLnSpc="1">
            <a:prstTxWarp prst="textNoShape">
              <a:avLst/>
            </a:prstTxWarp>
          </a:bodyPr>
          <a:lstStyle/>
          <a:p>
            <a:pPr defTabSz="914009" fontAlgn="base">
              <a:spcBef>
                <a:spcPct val="0"/>
              </a:spcBef>
              <a:spcAft>
                <a:spcPct val="0"/>
              </a:spcAft>
            </a:pPr>
            <a:endParaRPr lang="en-US" sz="1700" kern="0" dirty="0">
              <a:solidFill>
                <a:srgbClr val="000000"/>
              </a:solidFill>
              <a:ea typeface="MS PGothic" charset="0"/>
            </a:endParaRPr>
          </a:p>
        </p:txBody>
      </p:sp>
      <p:pic>
        <p:nvPicPr>
          <p:cNvPr id="78" name="Picture 5" descr="\\MAGNUM\Projects\Microsoft\Cloud Power FY12\Design\Icons\PNGs\Stop_watch.png"/>
          <p:cNvPicPr>
            <a:picLocks noChangeAspect="1" noChangeArrowheads="1"/>
          </p:cNvPicPr>
          <p:nvPr/>
        </p:nvPicPr>
        <p:blipFill>
          <a:blip r:embed="rId6" cstate="print">
            <a:lum bright="100000"/>
          </a:blip>
          <a:stretch>
            <a:fillRect/>
          </a:stretch>
        </p:blipFill>
        <p:spPr bwMode="auto">
          <a:xfrm>
            <a:off x="1537897" y="2969384"/>
            <a:ext cx="1169392" cy="1169392"/>
          </a:xfrm>
          <a:prstGeom prst="rect">
            <a:avLst/>
          </a:prstGeom>
          <a:noFill/>
        </p:spPr>
      </p:pic>
      <p:sp>
        <p:nvSpPr>
          <p:cNvPr id="79" name="Freeform 30"/>
          <p:cNvSpPr>
            <a:spLocks noChangeAspect="1" noEditPoints="1"/>
          </p:cNvSpPr>
          <p:nvPr/>
        </p:nvSpPr>
        <p:spPr bwMode="auto">
          <a:xfrm>
            <a:off x="2971219" y="3502173"/>
            <a:ext cx="291036" cy="342661"/>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009" fontAlgn="base">
              <a:spcBef>
                <a:spcPct val="0"/>
              </a:spcBef>
              <a:spcAft>
                <a:spcPct val="0"/>
              </a:spcAft>
            </a:pPr>
            <a:endParaRPr lang="en-US" sz="1700" kern="0" dirty="0">
              <a:solidFill>
                <a:srgbClr val="000000"/>
              </a:solidFill>
              <a:ea typeface="MS PGothic" charset="0"/>
            </a:endParaRPr>
          </a:p>
        </p:txBody>
      </p:sp>
      <p:sp>
        <p:nvSpPr>
          <p:cNvPr id="83" name="Freeform 13"/>
          <p:cNvSpPr>
            <a:spLocks noChangeAspect="1" noEditPoints="1"/>
          </p:cNvSpPr>
          <p:nvPr/>
        </p:nvSpPr>
        <p:spPr bwMode="black">
          <a:xfrm>
            <a:off x="3322549" y="3485178"/>
            <a:ext cx="409219" cy="348422"/>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0" tIns="41145" rIns="82290" bIns="41145" numCol="1" rtlCol="0" anchor="ctr" anchorCtr="0" compatLnSpc="1">
            <a:prstTxWarp prst="textNoShape">
              <a:avLst/>
            </a:prstTxWarp>
          </a:bodyPr>
          <a:lstStyle/>
          <a:p>
            <a:pPr defTabSz="740597" fontAlgn="base">
              <a:spcBef>
                <a:spcPct val="0"/>
              </a:spcBef>
              <a:spcAft>
                <a:spcPct val="0"/>
              </a:spcAft>
            </a:pPr>
            <a:endParaRPr lang="en-US" kern="0" spc="-122" dirty="0">
              <a:solidFill>
                <a:srgbClr val="000000">
                  <a:lumMod val="50000"/>
                </a:srgbClr>
              </a:solidFill>
              <a:latin typeface="Segoe Light" pitchFamily="34" charset="0"/>
            </a:endParaRPr>
          </a:p>
        </p:txBody>
      </p:sp>
      <p:sp>
        <p:nvSpPr>
          <p:cNvPr id="84" name="Freeform 76"/>
          <p:cNvSpPr>
            <a:spLocks noEditPoints="1"/>
          </p:cNvSpPr>
          <p:nvPr/>
        </p:nvSpPr>
        <p:spPr bwMode="auto">
          <a:xfrm>
            <a:off x="3332560" y="3128316"/>
            <a:ext cx="359068" cy="323020"/>
          </a:xfrm>
          <a:custGeom>
            <a:avLst/>
            <a:gdLst>
              <a:gd name="T0" fmla="*/ 1487 w 1544"/>
              <a:gd name="T1" fmla="*/ 888 h 1544"/>
              <a:gd name="T2" fmla="*/ 1421 w 1544"/>
              <a:gd name="T3" fmla="*/ 786 h 1544"/>
              <a:gd name="T4" fmla="*/ 1255 w 1544"/>
              <a:gd name="T5" fmla="*/ 694 h 1544"/>
              <a:gd name="T6" fmla="*/ 1208 w 1544"/>
              <a:gd name="T7" fmla="*/ 688 h 1544"/>
              <a:gd name="T8" fmla="*/ 1285 w 1544"/>
              <a:gd name="T9" fmla="*/ 732 h 1544"/>
              <a:gd name="T10" fmla="*/ 1146 w 1544"/>
              <a:gd name="T11" fmla="*/ 854 h 1544"/>
              <a:gd name="T12" fmla="*/ 1065 w 1544"/>
              <a:gd name="T13" fmla="*/ 733 h 1544"/>
              <a:gd name="T14" fmla="*/ 1229 w 1544"/>
              <a:gd name="T15" fmla="*/ 894 h 1544"/>
              <a:gd name="T16" fmla="*/ 1105 w 1544"/>
              <a:gd name="T17" fmla="*/ 1086 h 1544"/>
              <a:gd name="T18" fmla="*/ 1035 w 1544"/>
              <a:gd name="T19" fmla="*/ 1240 h 1544"/>
              <a:gd name="T20" fmla="*/ 847 w 1544"/>
              <a:gd name="T21" fmla="*/ 1333 h 1544"/>
              <a:gd name="T22" fmla="*/ 796 w 1544"/>
              <a:gd name="T23" fmla="*/ 1111 h 1544"/>
              <a:gd name="T24" fmla="*/ 544 w 1544"/>
              <a:gd name="T25" fmla="*/ 969 h 1544"/>
              <a:gd name="T26" fmla="*/ 491 w 1544"/>
              <a:gd name="T27" fmla="*/ 699 h 1544"/>
              <a:gd name="T28" fmla="*/ 775 w 1544"/>
              <a:gd name="T29" fmla="*/ 569 h 1544"/>
              <a:gd name="T30" fmla="*/ 872 w 1544"/>
              <a:gd name="T31" fmla="*/ 658 h 1544"/>
              <a:gd name="T32" fmla="*/ 1025 w 1544"/>
              <a:gd name="T33" fmla="*/ 652 h 1544"/>
              <a:gd name="T34" fmla="*/ 1049 w 1544"/>
              <a:gd name="T35" fmla="*/ 589 h 1544"/>
              <a:gd name="T36" fmla="*/ 949 w 1544"/>
              <a:gd name="T37" fmla="*/ 528 h 1544"/>
              <a:gd name="T38" fmla="*/ 910 w 1544"/>
              <a:gd name="T39" fmla="*/ 571 h 1544"/>
              <a:gd name="T40" fmla="*/ 872 w 1544"/>
              <a:gd name="T41" fmla="*/ 488 h 1544"/>
              <a:gd name="T42" fmla="*/ 800 w 1544"/>
              <a:gd name="T43" fmla="*/ 450 h 1544"/>
              <a:gd name="T44" fmla="*/ 860 w 1544"/>
              <a:gd name="T45" fmla="*/ 525 h 1544"/>
              <a:gd name="T46" fmla="*/ 783 w 1544"/>
              <a:gd name="T47" fmla="*/ 492 h 1544"/>
              <a:gd name="T48" fmla="*/ 674 w 1544"/>
              <a:gd name="T49" fmla="*/ 511 h 1544"/>
              <a:gd name="T50" fmla="*/ 550 w 1544"/>
              <a:gd name="T51" fmla="*/ 552 h 1544"/>
              <a:gd name="T52" fmla="*/ 644 w 1544"/>
              <a:gd name="T53" fmla="*/ 471 h 1544"/>
              <a:gd name="T54" fmla="*/ 614 w 1544"/>
              <a:gd name="T55" fmla="*/ 392 h 1544"/>
              <a:gd name="T56" fmla="*/ 724 w 1544"/>
              <a:gd name="T57" fmla="*/ 328 h 1544"/>
              <a:gd name="T58" fmla="*/ 749 w 1544"/>
              <a:gd name="T59" fmla="*/ 299 h 1544"/>
              <a:gd name="T60" fmla="*/ 796 w 1544"/>
              <a:gd name="T61" fmla="*/ 317 h 1544"/>
              <a:gd name="T62" fmla="*/ 899 w 1544"/>
              <a:gd name="T63" fmla="*/ 272 h 1544"/>
              <a:gd name="T64" fmla="*/ 922 w 1544"/>
              <a:gd name="T65" fmla="*/ 249 h 1544"/>
              <a:gd name="T66" fmla="*/ 938 w 1544"/>
              <a:gd name="T67" fmla="*/ 228 h 1544"/>
              <a:gd name="T68" fmla="*/ 882 w 1544"/>
              <a:gd name="T69" fmla="*/ 209 h 1544"/>
              <a:gd name="T70" fmla="*/ 880 w 1544"/>
              <a:gd name="T71" fmla="*/ 206 h 1544"/>
              <a:gd name="T72" fmla="*/ 893 w 1544"/>
              <a:gd name="T73" fmla="*/ 189 h 1544"/>
              <a:gd name="T74" fmla="*/ 882 w 1544"/>
              <a:gd name="T75" fmla="*/ 175 h 1544"/>
              <a:gd name="T76" fmla="*/ 846 w 1544"/>
              <a:gd name="T77" fmla="*/ 219 h 1544"/>
              <a:gd name="T78" fmla="*/ 838 w 1544"/>
              <a:gd name="T79" fmla="*/ 286 h 1544"/>
              <a:gd name="T80" fmla="*/ 774 w 1544"/>
              <a:gd name="T81" fmla="*/ 247 h 1544"/>
              <a:gd name="T82" fmla="*/ 714 w 1544"/>
              <a:gd name="T83" fmla="*/ 245 h 1544"/>
              <a:gd name="T84" fmla="*/ 763 w 1544"/>
              <a:gd name="T85" fmla="*/ 186 h 1544"/>
              <a:gd name="T86" fmla="*/ 886 w 1544"/>
              <a:gd name="T87" fmla="*/ 149 h 1544"/>
              <a:gd name="T88" fmla="*/ 1222 w 1544"/>
              <a:gd name="T89" fmla="*/ 144 h 1544"/>
              <a:gd name="T90" fmla="*/ 313 w 1544"/>
              <a:gd name="T91" fmla="*/ 189 h 1544"/>
              <a:gd name="T92" fmla="*/ 300 w 1544"/>
              <a:gd name="T93" fmla="*/ 260 h 1544"/>
              <a:gd name="T94" fmla="*/ 256 w 1544"/>
              <a:gd name="T95" fmla="*/ 311 h 1544"/>
              <a:gd name="T96" fmla="*/ 203 w 1544"/>
              <a:gd name="T97" fmla="*/ 385 h 1544"/>
              <a:gd name="T98" fmla="*/ 94 w 1544"/>
              <a:gd name="T99" fmla="*/ 405 h 1544"/>
              <a:gd name="T100" fmla="*/ 64 w 1544"/>
              <a:gd name="T101" fmla="*/ 602 h 1544"/>
              <a:gd name="T102" fmla="*/ 28 w 1544"/>
              <a:gd name="T103" fmla="*/ 979 h 1544"/>
              <a:gd name="T104" fmla="*/ 142 w 1544"/>
              <a:gd name="T105" fmla="*/ 1085 h 1544"/>
              <a:gd name="T106" fmla="*/ 291 w 1544"/>
              <a:gd name="T107" fmla="*/ 1235 h 1544"/>
              <a:gd name="T108" fmla="*/ 772 w 1544"/>
              <a:gd name="T109" fmla="*/ 1544 h 1544"/>
              <a:gd name="T110" fmla="*/ 569 w 1544"/>
              <a:gd name="T111" fmla="*/ 245 h 1544"/>
              <a:gd name="T112" fmla="*/ 608 w 1544"/>
              <a:gd name="T113" fmla="*/ 202 h 1544"/>
              <a:gd name="T114" fmla="*/ 683 w 1544"/>
              <a:gd name="T115" fmla="*/ 263 h 1544"/>
              <a:gd name="T116" fmla="*/ 611 w 1544"/>
              <a:gd name="T117" fmla="*/ 288 h 1544"/>
              <a:gd name="T118" fmla="*/ 589 w 1544"/>
              <a:gd name="T119" fmla="*/ 278 h 1544"/>
              <a:gd name="T120" fmla="*/ 1188 w 1544"/>
              <a:gd name="T121" fmla="*/ 1196 h 1544"/>
              <a:gd name="T122" fmla="*/ 1118 w 1544"/>
              <a:gd name="T123" fmla="*/ 1249 h 1544"/>
              <a:gd name="T124" fmla="*/ 1196 w 1544"/>
              <a:gd name="T125" fmla="*/ 1147 h 1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4" h="1544">
                <a:moveTo>
                  <a:pt x="1516" y="810"/>
                </a:moveTo>
                <a:cubicBezTo>
                  <a:pt x="1510" y="818"/>
                  <a:pt x="1493" y="838"/>
                  <a:pt x="1493" y="843"/>
                </a:cubicBezTo>
                <a:cubicBezTo>
                  <a:pt x="1491" y="847"/>
                  <a:pt x="1491" y="861"/>
                  <a:pt x="1491" y="866"/>
                </a:cubicBezTo>
                <a:cubicBezTo>
                  <a:pt x="1491" y="871"/>
                  <a:pt x="1488" y="885"/>
                  <a:pt x="1487" y="888"/>
                </a:cubicBezTo>
                <a:cubicBezTo>
                  <a:pt x="1483" y="891"/>
                  <a:pt x="1474" y="904"/>
                  <a:pt x="1471" y="908"/>
                </a:cubicBezTo>
                <a:cubicBezTo>
                  <a:pt x="1469" y="911"/>
                  <a:pt x="1458" y="911"/>
                  <a:pt x="1457" y="900"/>
                </a:cubicBezTo>
                <a:cubicBezTo>
                  <a:pt x="1454" y="889"/>
                  <a:pt x="1443" y="850"/>
                  <a:pt x="1440" y="839"/>
                </a:cubicBezTo>
                <a:cubicBezTo>
                  <a:pt x="1437" y="829"/>
                  <a:pt x="1424" y="793"/>
                  <a:pt x="1421" y="786"/>
                </a:cubicBezTo>
                <a:cubicBezTo>
                  <a:pt x="1416" y="780"/>
                  <a:pt x="1402" y="758"/>
                  <a:pt x="1398" y="752"/>
                </a:cubicBezTo>
                <a:cubicBezTo>
                  <a:pt x="1394" y="746"/>
                  <a:pt x="1374" y="727"/>
                  <a:pt x="1363" y="724"/>
                </a:cubicBezTo>
                <a:cubicBezTo>
                  <a:pt x="1352" y="722"/>
                  <a:pt x="1315" y="713"/>
                  <a:pt x="1304" y="710"/>
                </a:cubicBezTo>
                <a:cubicBezTo>
                  <a:pt x="1291" y="707"/>
                  <a:pt x="1258" y="697"/>
                  <a:pt x="1255" y="694"/>
                </a:cubicBezTo>
                <a:cubicBezTo>
                  <a:pt x="1251" y="691"/>
                  <a:pt x="1240" y="680"/>
                  <a:pt x="1235" y="675"/>
                </a:cubicBezTo>
                <a:cubicBezTo>
                  <a:pt x="1232" y="672"/>
                  <a:pt x="1221" y="664"/>
                  <a:pt x="1219" y="666"/>
                </a:cubicBezTo>
                <a:cubicBezTo>
                  <a:pt x="1218" y="666"/>
                  <a:pt x="1211" y="671"/>
                  <a:pt x="1210" y="671"/>
                </a:cubicBezTo>
                <a:cubicBezTo>
                  <a:pt x="1208" y="672"/>
                  <a:pt x="1205" y="680"/>
                  <a:pt x="1208" y="688"/>
                </a:cubicBezTo>
                <a:cubicBezTo>
                  <a:pt x="1211" y="694"/>
                  <a:pt x="1221" y="718"/>
                  <a:pt x="1222" y="724"/>
                </a:cubicBezTo>
                <a:cubicBezTo>
                  <a:pt x="1226" y="730"/>
                  <a:pt x="1235" y="746"/>
                  <a:pt x="1240" y="744"/>
                </a:cubicBezTo>
                <a:cubicBezTo>
                  <a:pt x="1243" y="741"/>
                  <a:pt x="1257" y="735"/>
                  <a:pt x="1261" y="732"/>
                </a:cubicBezTo>
                <a:cubicBezTo>
                  <a:pt x="1265" y="730"/>
                  <a:pt x="1279" y="728"/>
                  <a:pt x="1285" y="732"/>
                </a:cubicBezTo>
                <a:cubicBezTo>
                  <a:pt x="1290" y="736"/>
                  <a:pt x="1307" y="752"/>
                  <a:pt x="1312" y="757"/>
                </a:cubicBezTo>
                <a:cubicBezTo>
                  <a:pt x="1316" y="761"/>
                  <a:pt x="1318" y="780"/>
                  <a:pt x="1304" y="791"/>
                </a:cubicBezTo>
                <a:cubicBezTo>
                  <a:pt x="1288" y="800"/>
                  <a:pt x="1235" y="836"/>
                  <a:pt x="1219" y="846"/>
                </a:cubicBezTo>
                <a:cubicBezTo>
                  <a:pt x="1204" y="857"/>
                  <a:pt x="1154" y="871"/>
                  <a:pt x="1146" y="854"/>
                </a:cubicBezTo>
                <a:cubicBezTo>
                  <a:pt x="1138" y="835"/>
                  <a:pt x="1108" y="774"/>
                  <a:pt x="1100" y="757"/>
                </a:cubicBezTo>
                <a:cubicBezTo>
                  <a:pt x="1091" y="738"/>
                  <a:pt x="1066" y="691"/>
                  <a:pt x="1065" y="693"/>
                </a:cubicBezTo>
                <a:cubicBezTo>
                  <a:pt x="1063" y="693"/>
                  <a:pt x="1055" y="693"/>
                  <a:pt x="1054" y="694"/>
                </a:cubicBezTo>
                <a:cubicBezTo>
                  <a:pt x="1052" y="694"/>
                  <a:pt x="1055" y="713"/>
                  <a:pt x="1065" y="733"/>
                </a:cubicBezTo>
                <a:cubicBezTo>
                  <a:pt x="1074" y="755"/>
                  <a:pt x="1104" y="829"/>
                  <a:pt x="1113" y="849"/>
                </a:cubicBezTo>
                <a:cubicBezTo>
                  <a:pt x="1121" y="869"/>
                  <a:pt x="1149" y="921"/>
                  <a:pt x="1158" y="916"/>
                </a:cubicBezTo>
                <a:cubicBezTo>
                  <a:pt x="1166" y="911"/>
                  <a:pt x="1196" y="897"/>
                  <a:pt x="1204" y="893"/>
                </a:cubicBezTo>
                <a:cubicBezTo>
                  <a:pt x="1211" y="888"/>
                  <a:pt x="1232" y="885"/>
                  <a:pt x="1229" y="894"/>
                </a:cubicBezTo>
                <a:cubicBezTo>
                  <a:pt x="1226" y="904"/>
                  <a:pt x="1215" y="936"/>
                  <a:pt x="1211" y="947"/>
                </a:cubicBezTo>
                <a:cubicBezTo>
                  <a:pt x="1210" y="957"/>
                  <a:pt x="1194" y="988"/>
                  <a:pt x="1185" y="996"/>
                </a:cubicBezTo>
                <a:cubicBezTo>
                  <a:pt x="1177" y="1004"/>
                  <a:pt x="1146" y="1030"/>
                  <a:pt x="1138" y="1038"/>
                </a:cubicBezTo>
                <a:cubicBezTo>
                  <a:pt x="1129" y="1047"/>
                  <a:pt x="1105" y="1076"/>
                  <a:pt x="1105" y="1086"/>
                </a:cubicBezTo>
                <a:cubicBezTo>
                  <a:pt x="1107" y="1097"/>
                  <a:pt x="1107" y="1133"/>
                  <a:pt x="1107" y="1144"/>
                </a:cubicBezTo>
                <a:cubicBezTo>
                  <a:pt x="1107" y="1154"/>
                  <a:pt x="1104" y="1182"/>
                  <a:pt x="1099" y="1185"/>
                </a:cubicBezTo>
                <a:cubicBezTo>
                  <a:pt x="1094" y="1190"/>
                  <a:pt x="1077" y="1201"/>
                  <a:pt x="1071" y="1204"/>
                </a:cubicBezTo>
                <a:cubicBezTo>
                  <a:pt x="1066" y="1207"/>
                  <a:pt x="1046" y="1227"/>
                  <a:pt x="1035" y="1240"/>
                </a:cubicBezTo>
                <a:cubicBezTo>
                  <a:pt x="1025" y="1252"/>
                  <a:pt x="991" y="1294"/>
                  <a:pt x="980" y="1305"/>
                </a:cubicBezTo>
                <a:cubicBezTo>
                  <a:pt x="971" y="1316"/>
                  <a:pt x="938" y="1343"/>
                  <a:pt x="930" y="1343"/>
                </a:cubicBezTo>
                <a:cubicBezTo>
                  <a:pt x="922" y="1344"/>
                  <a:pt x="896" y="1348"/>
                  <a:pt x="888" y="1349"/>
                </a:cubicBezTo>
                <a:cubicBezTo>
                  <a:pt x="879" y="1349"/>
                  <a:pt x="854" y="1344"/>
                  <a:pt x="847" y="1333"/>
                </a:cubicBezTo>
                <a:cubicBezTo>
                  <a:pt x="841" y="1324"/>
                  <a:pt x="818" y="1282"/>
                  <a:pt x="810" y="1268"/>
                </a:cubicBezTo>
                <a:cubicBezTo>
                  <a:pt x="803" y="1255"/>
                  <a:pt x="785" y="1212"/>
                  <a:pt x="786" y="1204"/>
                </a:cubicBezTo>
                <a:cubicBezTo>
                  <a:pt x="788" y="1197"/>
                  <a:pt x="796" y="1172"/>
                  <a:pt x="797" y="1165"/>
                </a:cubicBezTo>
                <a:cubicBezTo>
                  <a:pt x="799" y="1157"/>
                  <a:pt x="800" y="1126"/>
                  <a:pt x="796" y="1111"/>
                </a:cubicBezTo>
                <a:cubicBezTo>
                  <a:pt x="791" y="1097"/>
                  <a:pt x="772" y="1047"/>
                  <a:pt x="768" y="1032"/>
                </a:cubicBezTo>
                <a:cubicBezTo>
                  <a:pt x="763" y="1018"/>
                  <a:pt x="735" y="977"/>
                  <a:pt x="718" y="979"/>
                </a:cubicBezTo>
                <a:cubicBezTo>
                  <a:pt x="700" y="980"/>
                  <a:pt x="641" y="983"/>
                  <a:pt x="624" y="983"/>
                </a:cubicBezTo>
                <a:cubicBezTo>
                  <a:pt x="607" y="985"/>
                  <a:pt x="555" y="979"/>
                  <a:pt x="544" y="969"/>
                </a:cubicBezTo>
                <a:cubicBezTo>
                  <a:pt x="535" y="961"/>
                  <a:pt x="502" y="929"/>
                  <a:pt x="492" y="919"/>
                </a:cubicBezTo>
                <a:cubicBezTo>
                  <a:pt x="483" y="910"/>
                  <a:pt x="460" y="872"/>
                  <a:pt x="460" y="858"/>
                </a:cubicBezTo>
                <a:cubicBezTo>
                  <a:pt x="461" y="843"/>
                  <a:pt x="467" y="789"/>
                  <a:pt x="469" y="775"/>
                </a:cubicBezTo>
                <a:cubicBezTo>
                  <a:pt x="471" y="760"/>
                  <a:pt x="481" y="710"/>
                  <a:pt x="491" y="699"/>
                </a:cubicBezTo>
                <a:cubicBezTo>
                  <a:pt x="500" y="688"/>
                  <a:pt x="533" y="649"/>
                  <a:pt x="542" y="636"/>
                </a:cubicBezTo>
                <a:cubicBezTo>
                  <a:pt x="552" y="625"/>
                  <a:pt x="591" y="592"/>
                  <a:pt x="610" y="589"/>
                </a:cubicBezTo>
                <a:cubicBezTo>
                  <a:pt x="627" y="586"/>
                  <a:pt x="689" y="575"/>
                  <a:pt x="708" y="572"/>
                </a:cubicBezTo>
                <a:cubicBezTo>
                  <a:pt x="725" y="569"/>
                  <a:pt x="775" y="564"/>
                  <a:pt x="775" y="569"/>
                </a:cubicBezTo>
                <a:cubicBezTo>
                  <a:pt x="777" y="574"/>
                  <a:pt x="782" y="591"/>
                  <a:pt x="782" y="596"/>
                </a:cubicBezTo>
                <a:cubicBezTo>
                  <a:pt x="783" y="600"/>
                  <a:pt x="793" y="616"/>
                  <a:pt x="800" y="621"/>
                </a:cubicBezTo>
                <a:cubicBezTo>
                  <a:pt x="807" y="625"/>
                  <a:pt x="833" y="642"/>
                  <a:pt x="841" y="647"/>
                </a:cubicBezTo>
                <a:cubicBezTo>
                  <a:pt x="847" y="652"/>
                  <a:pt x="871" y="661"/>
                  <a:pt x="872" y="658"/>
                </a:cubicBezTo>
                <a:cubicBezTo>
                  <a:pt x="875" y="653"/>
                  <a:pt x="885" y="641"/>
                  <a:pt x="888" y="636"/>
                </a:cubicBezTo>
                <a:cubicBezTo>
                  <a:pt x="891" y="633"/>
                  <a:pt x="908" y="625"/>
                  <a:pt x="919" y="627"/>
                </a:cubicBezTo>
                <a:cubicBezTo>
                  <a:pt x="930" y="630"/>
                  <a:pt x="969" y="641"/>
                  <a:pt x="980" y="644"/>
                </a:cubicBezTo>
                <a:cubicBezTo>
                  <a:pt x="991" y="647"/>
                  <a:pt x="1024" y="653"/>
                  <a:pt x="1025" y="652"/>
                </a:cubicBezTo>
                <a:cubicBezTo>
                  <a:pt x="1029" y="650"/>
                  <a:pt x="1038" y="644"/>
                  <a:pt x="1041" y="642"/>
                </a:cubicBezTo>
                <a:cubicBezTo>
                  <a:pt x="1044" y="641"/>
                  <a:pt x="1052" y="633"/>
                  <a:pt x="1054" y="628"/>
                </a:cubicBezTo>
                <a:cubicBezTo>
                  <a:pt x="1055" y="624"/>
                  <a:pt x="1058" y="610"/>
                  <a:pt x="1060" y="607"/>
                </a:cubicBezTo>
                <a:cubicBezTo>
                  <a:pt x="1060" y="602"/>
                  <a:pt x="1057" y="589"/>
                  <a:pt x="1049" y="589"/>
                </a:cubicBezTo>
                <a:cubicBezTo>
                  <a:pt x="1043" y="588"/>
                  <a:pt x="1016" y="583"/>
                  <a:pt x="1008" y="582"/>
                </a:cubicBezTo>
                <a:cubicBezTo>
                  <a:pt x="1000" y="580"/>
                  <a:pt x="979" y="572"/>
                  <a:pt x="975" y="567"/>
                </a:cubicBezTo>
                <a:cubicBezTo>
                  <a:pt x="974" y="564"/>
                  <a:pt x="965" y="549"/>
                  <a:pt x="961" y="546"/>
                </a:cubicBezTo>
                <a:cubicBezTo>
                  <a:pt x="958" y="541"/>
                  <a:pt x="950" y="530"/>
                  <a:pt x="949" y="528"/>
                </a:cubicBezTo>
                <a:cubicBezTo>
                  <a:pt x="947" y="527"/>
                  <a:pt x="941" y="524"/>
                  <a:pt x="939" y="524"/>
                </a:cubicBezTo>
                <a:cubicBezTo>
                  <a:pt x="936" y="522"/>
                  <a:pt x="932" y="525"/>
                  <a:pt x="930" y="530"/>
                </a:cubicBezTo>
                <a:cubicBezTo>
                  <a:pt x="929" y="535"/>
                  <a:pt x="924" y="553"/>
                  <a:pt x="922" y="558"/>
                </a:cubicBezTo>
                <a:cubicBezTo>
                  <a:pt x="921" y="563"/>
                  <a:pt x="913" y="574"/>
                  <a:pt x="910" y="571"/>
                </a:cubicBezTo>
                <a:cubicBezTo>
                  <a:pt x="907" y="566"/>
                  <a:pt x="894" y="550"/>
                  <a:pt x="891" y="547"/>
                </a:cubicBezTo>
                <a:cubicBezTo>
                  <a:pt x="888" y="542"/>
                  <a:pt x="879" y="528"/>
                  <a:pt x="879" y="525"/>
                </a:cubicBezTo>
                <a:cubicBezTo>
                  <a:pt x="879" y="522"/>
                  <a:pt x="879" y="510"/>
                  <a:pt x="880" y="507"/>
                </a:cubicBezTo>
                <a:cubicBezTo>
                  <a:pt x="880" y="503"/>
                  <a:pt x="875" y="491"/>
                  <a:pt x="872" y="488"/>
                </a:cubicBezTo>
                <a:cubicBezTo>
                  <a:pt x="868" y="485"/>
                  <a:pt x="850" y="472"/>
                  <a:pt x="847" y="469"/>
                </a:cubicBezTo>
                <a:cubicBezTo>
                  <a:pt x="843" y="466"/>
                  <a:pt x="829" y="456"/>
                  <a:pt x="825" y="455"/>
                </a:cubicBezTo>
                <a:cubicBezTo>
                  <a:pt x="822" y="453"/>
                  <a:pt x="813" y="449"/>
                  <a:pt x="810" y="449"/>
                </a:cubicBezTo>
                <a:cubicBezTo>
                  <a:pt x="808" y="447"/>
                  <a:pt x="800" y="446"/>
                  <a:pt x="800" y="450"/>
                </a:cubicBezTo>
                <a:cubicBezTo>
                  <a:pt x="802" y="453"/>
                  <a:pt x="802" y="464"/>
                  <a:pt x="802" y="467"/>
                </a:cubicBezTo>
                <a:cubicBezTo>
                  <a:pt x="802" y="471"/>
                  <a:pt x="808" y="483"/>
                  <a:pt x="813" y="486"/>
                </a:cubicBezTo>
                <a:cubicBezTo>
                  <a:pt x="819" y="489"/>
                  <a:pt x="839" y="502"/>
                  <a:pt x="844" y="507"/>
                </a:cubicBezTo>
                <a:cubicBezTo>
                  <a:pt x="850" y="510"/>
                  <a:pt x="863" y="522"/>
                  <a:pt x="860" y="525"/>
                </a:cubicBezTo>
                <a:cubicBezTo>
                  <a:pt x="857" y="528"/>
                  <a:pt x="847" y="539"/>
                  <a:pt x="844" y="542"/>
                </a:cubicBezTo>
                <a:cubicBezTo>
                  <a:pt x="841" y="547"/>
                  <a:pt x="830" y="550"/>
                  <a:pt x="825" y="546"/>
                </a:cubicBezTo>
                <a:cubicBezTo>
                  <a:pt x="822" y="541"/>
                  <a:pt x="808" y="522"/>
                  <a:pt x="803" y="517"/>
                </a:cubicBezTo>
                <a:cubicBezTo>
                  <a:pt x="799" y="511"/>
                  <a:pt x="786" y="496"/>
                  <a:pt x="783" y="492"/>
                </a:cubicBezTo>
                <a:cubicBezTo>
                  <a:pt x="780" y="489"/>
                  <a:pt x="771" y="478"/>
                  <a:pt x="768" y="475"/>
                </a:cubicBezTo>
                <a:cubicBezTo>
                  <a:pt x="764" y="472"/>
                  <a:pt x="750" y="466"/>
                  <a:pt x="744" y="469"/>
                </a:cubicBezTo>
                <a:cubicBezTo>
                  <a:pt x="738" y="472"/>
                  <a:pt x="714" y="483"/>
                  <a:pt x="707" y="486"/>
                </a:cubicBezTo>
                <a:cubicBezTo>
                  <a:pt x="700" y="491"/>
                  <a:pt x="678" y="505"/>
                  <a:pt x="674" y="511"/>
                </a:cubicBezTo>
                <a:cubicBezTo>
                  <a:pt x="669" y="519"/>
                  <a:pt x="652" y="544"/>
                  <a:pt x="646" y="552"/>
                </a:cubicBezTo>
                <a:cubicBezTo>
                  <a:pt x="641" y="558"/>
                  <a:pt x="622" y="577"/>
                  <a:pt x="616" y="575"/>
                </a:cubicBezTo>
                <a:cubicBezTo>
                  <a:pt x="608" y="575"/>
                  <a:pt x="583" y="572"/>
                  <a:pt x="575" y="571"/>
                </a:cubicBezTo>
                <a:cubicBezTo>
                  <a:pt x="569" y="569"/>
                  <a:pt x="550" y="560"/>
                  <a:pt x="550" y="552"/>
                </a:cubicBezTo>
                <a:cubicBezTo>
                  <a:pt x="550" y="542"/>
                  <a:pt x="550" y="513"/>
                  <a:pt x="550" y="505"/>
                </a:cubicBezTo>
                <a:cubicBezTo>
                  <a:pt x="550" y="496"/>
                  <a:pt x="557" y="474"/>
                  <a:pt x="566" y="475"/>
                </a:cubicBezTo>
                <a:cubicBezTo>
                  <a:pt x="575" y="475"/>
                  <a:pt x="607" y="477"/>
                  <a:pt x="616" y="477"/>
                </a:cubicBezTo>
                <a:cubicBezTo>
                  <a:pt x="624" y="477"/>
                  <a:pt x="646" y="475"/>
                  <a:pt x="644" y="471"/>
                </a:cubicBezTo>
                <a:cubicBezTo>
                  <a:pt x="641" y="466"/>
                  <a:pt x="632" y="452"/>
                  <a:pt x="628" y="447"/>
                </a:cubicBezTo>
                <a:cubicBezTo>
                  <a:pt x="627" y="444"/>
                  <a:pt x="617" y="430"/>
                  <a:pt x="616" y="427"/>
                </a:cubicBezTo>
                <a:cubicBezTo>
                  <a:pt x="614" y="424"/>
                  <a:pt x="610" y="411"/>
                  <a:pt x="608" y="408"/>
                </a:cubicBezTo>
                <a:cubicBezTo>
                  <a:pt x="607" y="405"/>
                  <a:pt x="608" y="396"/>
                  <a:pt x="614" y="392"/>
                </a:cubicBezTo>
                <a:cubicBezTo>
                  <a:pt x="622" y="391"/>
                  <a:pt x="646" y="383"/>
                  <a:pt x="652" y="381"/>
                </a:cubicBezTo>
                <a:cubicBezTo>
                  <a:pt x="658" y="380"/>
                  <a:pt x="680" y="371"/>
                  <a:pt x="683" y="366"/>
                </a:cubicBezTo>
                <a:cubicBezTo>
                  <a:pt x="688" y="363"/>
                  <a:pt x="700" y="347"/>
                  <a:pt x="705" y="344"/>
                </a:cubicBezTo>
                <a:cubicBezTo>
                  <a:pt x="708" y="339"/>
                  <a:pt x="721" y="328"/>
                  <a:pt x="724" y="328"/>
                </a:cubicBezTo>
                <a:cubicBezTo>
                  <a:pt x="727" y="328"/>
                  <a:pt x="738" y="327"/>
                  <a:pt x="739" y="327"/>
                </a:cubicBezTo>
                <a:cubicBezTo>
                  <a:pt x="743" y="327"/>
                  <a:pt x="750" y="325"/>
                  <a:pt x="750" y="322"/>
                </a:cubicBezTo>
                <a:cubicBezTo>
                  <a:pt x="749" y="320"/>
                  <a:pt x="747" y="313"/>
                  <a:pt x="747" y="311"/>
                </a:cubicBezTo>
                <a:cubicBezTo>
                  <a:pt x="746" y="308"/>
                  <a:pt x="746" y="302"/>
                  <a:pt x="749" y="299"/>
                </a:cubicBezTo>
                <a:cubicBezTo>
                  <a:pt x="750" y="297"/>
                  <a:pt x="757" y="291"/>
                  <a:pt x="758" y="289"/>
                </a:cubicBezTo>
                <a:cubicBezTo>
                  <a:pt x="760" y="286"/>
                  <a:pt x="766" y="285"/>
                  <a:pt x="768" y="288"/>
                </a:cubicBezTo>
                <a:cubicBezTo>
                  <a:pt x="769" y="291"/>
                  <a:pt x="774" y="302"/>
                  <a:pt x="775" y="305"/>
                </a:cubicBezTo>
                <a:cubicBezTo>
                  <a:pt x="777" y="308"/>
                  <a:pt x="788" y="317"/>
                  <a:pt x="796" y="317"/>
                </a:cubicBezTo>
                <a:cubicBezTo>
                  <a:pt x="805" y="317"/>
                  <a:pt x="833" y="319"/>
                  <a:pt x="841" y="319"/>
                </a:cubicBezTo>
                <a:cubicBezTo>
                  <a:pt x="850" y="319"/>
                  <a:pt x="874" y="316"/>
                  <a:pt x="875" y="311"/>
                </a:cubicBezTo>
                <a:cubicBezTo>
                  <a:pt x="877" y="306"/>
                  <a:pt x="885" y="291"/>
                  <a:pt x="886" y="286"/>
                </a:cubicBezTo>
                <a:cubicBezTo>
                  <a:pt x="888" y="283"/>
                  <a:pt x="896" y="272"/>
                  <a:pt x="899" y="272"/>
                </a:cubicBezTo>
                <a:cubicBezTo>
                  <a:pt x="902" y="274"/>
                  <a:pt x="913" y="277"/>
                  <a:pt x="916" y="277"/>
                </a:cubicBezTo>
                <a:cubicBezTo>
                  <a:pt x="919" y="278"/>
                  <a:pt x="927" y="278"/>
                  <a:pt x="925" y="275"/>
                </a:cubicBezTo>
                <a:cubicBezTo>
                  <a:pt x="924" y="272"/>
                  <a:pt x="919" y="263"/>
                  <a:pt x="918" y="260"/>
                </a:cubicBezTo>
                <a:cubicBezTo>
                  <a:pt x="918" y="256"/>
                  <a:pt x="918" y="249"/>
                  <a:pt x="922" y="249"/>
                </a:cubicBezTo>
                <a:cubicBezTo>
                  <a:pt x="927" y="247"/>
                  <a:pt x="943" y="244"/>
                  <a:pt x="946" y="242"/>
                </a:cubicBezTo>
                <a:cubicBezTo>
                  <a:pt x="950" y="242"/>
                  <a:pt x="961" y="239"/>
                  <a:pt x="960" y="238"/>
                </a:cubicBezTo>
                <a:cubicBezTo>
                  <a:pt x="958" y="236"/>
                  <a:pt x="952" y="233"/>
                  <a:pt x="950" y="231"/>
                </a:cubicBezTo>
                <a:cubicBezTo>
                  <a:pt x="949" y="230"/>
                  <a:pt x="941" y="228"/>
                  <a:pt x="938" y="228"/>
                </a:cubicBezTo>
                <a:cubicBezTo>
                  <a:pt x="933" y="228"/>
                  <a:pt x="919" y="231"/>
                  <a:pt x="916" y="231"/>
                </a:cubicBezTo>
                <a:cubicBezTo>
                  <a:pt x="911" y="233"/>
                  <a:pt x="900" y="233"/>
                  <a:pt x="897" y="230"/>
                </a:cubicBezTo>
                <a:cubicBezTo>
                  <a:pt x="896" y="228"/>
                  <a:pt x="891" y="220"/>
                  <a:pt x="889" y="217"/>
                </a:cubicBezTo>
                <a:cubicBezTo>
                  <a:pt x="886" y="216"/>
                  <a:pt x="883" y="209"/>
                  <a:pt x="882" y="209"/>
                </a:cubicBezTo>
                <a:cubicBezTo>
                  <a:pt x="882" y="209"/>
                  <a:pt x="882" y="209"/>
                  <a:pt x="882" y="209"/>
                </a:cubicBezTo>
                <a:cubicBezTo>
                  <a:pt x="880" y="209"/>
                  <a:pt x="880" y="209"/>
                  <a:pt x="880" y="209"/>
                </a:cubicBezTo>
                <a:cubicBezTo>
                  <a:pt x="880" y="209"/>
                  <a:pt x="880" y="209"/>
                  <a:pt x="880" y="209"/>
                </a:cubicBezTo>
                <a:cubicBezTo>
                  <a:pt x="882" y="208"/>
                  <a:pt x="880" y="208"/>
                  <a:pt x="880" y="206"/>
                </a:cubicBezTo>
                <a:cubicBezTo>
                  <a:pt x="879" y="206"/>
                  <a:pt x="877" y="203"/>
                  <a:pt x="875" y="202"/>
                </a:cubicBezTo>
                <a:cubicBezTo>
                  <a:pt x="875" y="202"/>
                  <a:pt x="875" y="199"/>
                  <a:pt x="877" y="199"/>
                </a:cubicBezTo>
                <a:cubicBezTo>
                  <a:pt x="879" y="197"/>
                  <a:pt x="883" y="195"/>
                  <a:pt x="885" y="194"/>
                </a:cubicBezTo>
                <a:cubicBezTo>
                  <a:pt x="886" y="194"/>
                  <a:pt x="891" y="191"/>
                  <a:pt x="893" y="189"/>
                </a:cubicBezTo>
                <a:cubicBezTo>
                  <a:pt x="894" y="188"/>
                  <a:pt x="897" y="181"/>
                  <a:pt x="899" y="180"/>
                </a:cubicBezTo>
                <a:cubicBezTo>
                  <a:pt x="899" y="178"/>
                  <a:pt x="900" y="174"/>
                  <a:pt x="899" y="174"/>
                </a:cubicBezTo>
                <a:cubicBezTo>
                  <a:pt x="897" y="174"/>
                  <a:pt x="893" y="172"/>
                  <a:pt x="891" y="172"/>
                </a:cubicBezTo>
                <a:cubicBezTo>
                  <a:pt x="889" y="172"/>
                  <a:pt x="885" y="174"/>
                  <a:pt x="882" y="175"/>
                </a:cubicBezTo>
                <a:cubicBezTo>
                  <a:pt x="880" y="175"/>
                  <a:pt x="872" y="181"/>
                  <a:pt x="871" y="183"/>
                </a:cubicBezTo>
                <a:cubicBezTo>
                  <a:pt x="868" y="183"/>
                  <a:pt x="860" y="189"/>
                  <a:pt x="858" y="192"/>
                </a:cubicBezTo>
                <a:cubicBezTo>
                  <a:pt x="857" y="194"/>
                  <a:pt x="850" y="203"/>
                  <a:pt x="849" y="206"/>
                </a:cubicBezTo>
                <a:cubicBezTo>
                  <a:pt x="847" y="208"/>
                  <a:pt x="844" y="217"/>
                  <a:pt x="846" y="219"/>
                </a:cubicBezTo>
                <a:cubicBezTo>
                  <a:pt x="849" y="220"/>
                  <a:pt x="857" y="227"/>
                  <a:pt x="860" y="228"/>
                </a:cubicBezTo>
                <a:cubicBezTo>
                  <a:pt x="861" y="230"/>
                  <a:pt x="866" y="238"/>
                  <a:pt x="864" y="242"/>
                </a:cubicBezTo>
                <a:cubicBezTo>
                  <a:pt x="863" y="245"/>
                  <a:pt x="855" y="261"/>
                  <a:pt x="854" y="266"/>
                </a:cubicBezTo>
                <a:cubicBezTo>
                  <a:pt x="850" y="270"/>
                  <a:pt x="843" y="285"/>
                  <a:pt x="838" y="286"/>
                </a:cubicBezTo>
                <a:cubicBezTo>
                  <a:pt x="835" y="286"/>
                  <a:pt x="822" y="291"/>
                  <a:pt x="818" y="292"/>
                </a:cubicBezTo>
                <a:cubicBezTo>
                  <a:pt x="814" y="292"/>
                  <a:pt x="802" y="291"/>
                  <a:pt x="800" y="286"/>
                </a:cubicBezTo>
                <a:cubicBezTo>
                  <a:pt x="799" y="281"/>
                  <a:pt x="791" y="264"/>
                  <a:pt x="789" y="260"/>
                </a:cubicBezTo>
                <a:cubicBezTo>
                  <a:pt x="786" y="255"/>
                  <a:pt x="778" y="245"/>
                  <a:pt x="774" y="247"/>
                </a:cubicBezTo>
                <a:cubicBezTo>
                  <a:pt x="769" y="249"/>
                  <a:pt x="755" y="255"/>
                  <a:pt x="750" y="256"/>
                </a:cubicBezTo>
                <a:cubicBezTo>
                  <a:pt x="746" y="258"/>
                  <a:pt x="733" y="261"/>
                  <a:pt x="732" y="261"/>
                </a:cubicBezTo>
                <a:cubicBezTo>
                  <a:pt x="728" y="260"/>
                  <a:pt x="722" y="256"/>
                  <a:pt x="721" y="256"/>
                </a:cubicBezTo>
                <a:cubicBezTo>
                  <a:pt x="718" y="255"/>
                  <a:pt x="713" y="250"/>
                  <a:pt x="714" y="245"/>
                </a:cubicBezTo>
                <a:cubicBezTo>
                  <a:pt x="714" y="241"/>
                  <a:pt x="716" y="227"/>
                  <a:pt x="716" y="224"/>
                </a:cubicBezTo>
                <a:cubicBezTo>
                  <a:pt x="716" y="219"/>
                  <a:pt x="721" y="208"/>
                  <a:pt x="725" y="206"/>
                </a:cubicBezTo>
                <a:cubicBezTo>
                  <a:pt x="728" y="205"/>
                  <a:pt x="741" y="200"/>
                  <a:pt x="744" y="199"/>
                </a:cubicBezTo>
                <a:cubicBezTo>
                  <a:pt x="747" y="197"/>
                  <a:pt x="760" y="189"/>
                  <a:pt x="763" y="186"/>
                </a:cubicBezTo>
                <a:cubicBezTo>
                  <a:pt x="764" y="183"/>
                  <a:pt x="775" y="172"/>
                  <a:pt x="778" y="169"/>
                </a:cubicBezTo>
                <a:cubicBezTo>
                  <a:pt x="780" y="166"/>
                  <a:pt x="793" y="158"/>
                  <a:pt x="800" y="156"/>
                </a:cubicBezTo>
                <a:cubicBezTo>
                  <a:pt x="807" y="155"/>
                  <a:pt x="829" y="152"/>
                  <a:pt x="835" y="150"/>
                </a:cubicBezTo>
                <a:cubicBezTo>
                  <a:pt x="841" y="149"/>
                  <a:pt x="871" y="147"/>
                  <a:pt x="886" y="149"/>
                </a:cubicBezTo>
                <a:cubicBezTo>
                  <a:pt x="904" y="149"/>
                  <a:pt x="958" y="152"/>
                  <a:pt x="975" y="153"/>
                </a:cubicBezTo>
                <a:cubicBezTo>
                  <a:pt x="991" y="155"/>
                  <a:pt x="1055" y="158"/>
                  <a:pt x="1079" y="156"/>
                </a:cubicBezTo>
                <a:cubicBezTo>
                  <a:pt x="1104" y="156"/>
                  <a:pt x="1182" y="153"/>
                  <a:pt x="1204" y="152"/>
                </a:cubicBezTo>
                <a:cubicBezTo>
                  <a:pt x="1211" y="152"/>
                  <a:pt x="1218" y="149"/>
                  <a:pt x="1222" y="144"/>
                </a:cubicBezTo>
                <a:cubicBezTo>
                  <a:pt x="1096" y="53"/>
                  <a:pt x="941" y="0"/>
                  <a:pt x="772" y="0"/>
                </a:cubicBezTo>
                <a:cubicBezTo>
                  <a:pt x="594" y="0"/>
                  <a:pt x="430" y="59"/>
                  <a:pt x="299" y="161"/>
                </a:cubicBezTo>
                <a:cubicBezTo>
                  <a:pt x="302" y="163"/>
                  <a:pt x="303" y="164"/>
                  <a:pt x="305" y="167"/>
                </a:cubicBezTo>
                <a:cubicBezTo>
                  <a:pt x="306" y="170"/>
                  <a:pt x="311" y="184"/>
                  <a:pt x="313" y="189"/>
                </a:cubicBezTo>
                <a:cubicBezTo>
                  <a:pt x="316" y="192"/>
                  <a:pt x="320" y="206"/>
                  <a:pt x="322" y="208"/>
                </a:cubicBezTo>
                <a:cubicBezTo>
                  <a:pt x="322" y="211"/>
                  <a:pt x="325" y="219"/>
                  <a:pt x="325" y="222"/>
                </a:cubicBezTo>
                <a:cubicBezTo>
                  <a:pt x="327" y="225"/>
                  <a:pt x="325" y="235"/>
                  <a:pt x="320" y="238"/>
                </a:cubicBezTo>
                <a:cubicBezTo>
                  <a:pt x="317" y="242"/>
                  <a:pt x="303" y="256"/>
                  <a:pt x="300" y="260"/>
                </a:cubicBezTo>
                <a:cubicBezTo>
                  <a:pt x="295" y="264"/>
                  <a:pt x="284" y="277"/>
                  <a:pt x="284" y="280"/>
                </a:cubicBezTo>
                <a:cubicBezTo>
                  <a:pt x="283" y="281"/>
                  <a:pt x="281" y="289"/>
                  <a:pt x="280" y="291"/>
                </a:cubicBezTo>
                <a:cubicBezTo>
                  <a:pt x="280" y="294"/>
                  <a:pt x="275" y="300"/>
                  <a:pt x="272" y="302"/>
                </a:cubicBezTo>
                <a:cubicBezTo>
                  <a:pt x="269" y="303"/>
                  <a:pt x="259" y="310"/>
                  <a:pt x="256" y="311"/>
                </a:cubicBezTo>
                <a:cubicBezTo>
                  <a:pt x="253" y="313"/>
                  <a:pt x="245" y="322"/>
                  <a:pt x="242" y="328"/>
                </a:cubicBezTo>
                <a:cubicBezTo>
                  <a:pt x="241" y="335"/>
                  <a:pt x="234" y="356"/>
                  <a:pt x="233" y="364"/>
                </a:cubicBezTo>
                <a:cubicBezTo>
                  <a:pt x="231" y="371"/>
                  <a:pt x="225" y="388"/>
                  <a:pt x="222" y="386"/>
                </a:cubicBezTo>
                <a:cubicBezTo>
                  <a:pt x="217" y="386"/>
                  <a:pt x="206" y="385"/>
                  <a:pt x="203" y="385"/>
                </a:cubicBezTo>
                <a:cubicBezTo>
                  <a:pt x="200" y="383"/>
                  <a:pt x="189" y="372"/>
                  <a:pt x="188" y="360"/>
                </a:cubicBezTo>
                <a:cubicBezTo>
                  <a:pt x="184" y="345"/>
                  <a:pt x="180" y="305"/>
                  <a:pt x="178" y="294"/>
                </a:cubicBezTo>
                <a:cubicBezTo>
                  <a:pt x="178" y="291"/>
                  <a:pt x="177" y="286"/>
                  <a:pt x="175" y="283"/>
                </a:cubicBezTo>
                <a:cubicBezTo>
                  <a:pt x="144" y="320"/>
                  <a:pt x="117" y="361"/>
                  <a:pt x="94" y="405"/>
                </a:cubicBezTo>
                <a:cubicBezTo>
                  <a:pt x="94" y="406"/>
                  <a:pt x="94" y="408"/>
                  <a:pt x="94" y="408"/>
                </a:cubicBezTo>
                <a:cubicBezTo>
                  <a:pt x="97" y="424"/>
                  <a:pt x="109" y="478"/>
                  <a:pt x="114" y="496"/>
                </a:cubicBezTo>
                <a:cubicBezTo>
                  <a:pt x="117" y="513"/>
                  <a:pt x="122" y="563"/>
                  <a:pt x="113" y="569"/>
                </a:cubicBezTo>
                <a:cubicBezTo>
                  <a:pt x="103" y="575"/>
                  <a:pt x="73" y="596"/>
                  <a:pt x="64" y="602"/>
                </a:cubicBezTo>
                <a:cubicBezTo>
                  <a:pt x="56" y="608"/>
                  <a:pt x="31" y="628"/>
                  <a:pt x="27" y="633"/>
                </a:cubicBezTo>
                <a:cubicBezTo>
                  <a:pt x="23" y="636"/>
                  <a:pt x="16" y="642"/>
                  <a:pt x="11" y="650"/>
                </a:cubicBezTo>
                <a:cubicBezTo>
                  <a:pt x="3" y="689"/>
                  <a:pt x="0" y="730"/>
                  <a:pt x="0" y="772"/>
                </a:cubicBezTo>
                <a:cubicBezTo>
                  <a:pt x="0" y="843"/>
                  <a:pt x="11" y="913"/>
                  <a:pt x="28" y="979"/>
                </a:cubicBezTo>
                <a:cubicBezTo>
                  <a:pt x="31" y="979"/>
                  <a:pt x="33" y="980"/>
                  <a:pt x="34" y="980"/>
                </a:cubicBezTo>
                <a:cubicBezTo>
                  <a:pt x="38" y="982"/>
                  <a:pt x="56" y="991"/>
                  <a:pt x="64" y="1000"/>
                </a:cubicBezTo>
                <a:cubicBezTo>
                  <a:pt x="70" y="1008"/>
                  <a:pt x="98" y="1036"/>
                  <a:pt x="106" y="1044"/>
                </a:cubicBezTo>
                <a:cubicBezTo>
                  <a:pt x="116" y="1054"/>
                  <a:pt x="141" y="1079"/>
                  <a:pt x="142" y="1085"/>
                </a:cubicBezTo>
                <a:cubicBezTo>
                  <a:pt x="144" y="1091"/>
                  <a:pt x="152" y="1111"/>
                  <a:pt x="153" y="1116"/>
                </a:cubicBezTo>
                <a:cubicBezTo>
                  <a:pt x="155" y="1122"/>
                  <a:pt x="170" y="1143"/>
                  <a:pt x="183" y="1151"/>
                </a:cubicBezTo>
                <a:cubicBezTo>
                  <a:pt x="194" y="1158"/>
                  <a:pt x="238" y="1182"/>
                  <a:pt x="250" y="1188"/>
                </a:cubicBezTo>
                <a:cubicBezTo>
                  <a:pt x="263" y="1196"/>
                  <a:pt x="295" y="1222"/>
                  <a:pt x="291" y="1235"/>
                </a:cubicBezTo>
                <a:cubicBezTo>
                  <a:pt x="288" y="1247"/>
                  <a:pt x="277" y="1285"/>
                  <a:pt x="274" y="1296"/>
                </a:cubicBezTo>
                <a:cubicBezTo>
                  <a:pt x="270" y="1307"/>
                  <a:pt x="259" y="1332"/>
                  <a:pt x="255" y="1332"/>
                </a:cubicBezTo>
                <a:cubicBezTo>
                  <a:pt x="252" y="1332"/>
                  <a:pt x="247" y="1332"/>
                  <a:pt x="241" y="1332"/>
                </a:cubicBezTo>
                <a:cubicBezTo>
                  <a:pt x="380" y="1463"/>
                  <a:pt x="567" y="1544"/>
                  <a:pt x="772" y="1544"/>
                </a:cubicBezTo>
                <a:cubicBezTo>
                  <a:pt x="1197" y="1544"/>
                  <a:pt x="1541" y="1202"/>
                  <a:pt x="1544" y="779"/>
                </a:cubicBezTo>
                <a:cubicBezTo>
                  <a:pt x="1537" y="788"/>
                  <a:pt x="1521" y="805"/>
                  <a:pt x="1516" y="810"/>
                </a:cubicBezTo>
                <a:close/>
                <a:moveTo>
                  <a:pt x="561" y="255"/>
                </a:moveTo>
                <a:cubicBezTo>
                  <a:pt x="563" y="252"/>
                  <a:pt x="566" y="247"/>
                  <a:pt x="569" y="245"/>
                </a:cubicBezTo>
                <a:cubicBezTo>
                  <a:pt x="572" y="242"/>
                  <a:pt x="585" y="233"/>
                  <a:pt x="588" y="231"/>
                </a:cubicBezTo>
                <a:cubicBezTo>
                  <a:pt x="591" y="228"/>
                  <a:pt x="600" y="220"/>
                  <a:pt x="600" y="219"/>
                </a:cubicBezTo>
                <a:cubicBezTo>
                  <a:pt x="600" y="217"/>
                  <a:pt x="600" y="213"/>
                  <a:pt x="602" y="211"/>
                </a:cubicBezTo>
                <a:cubicBezTo>
                  <a:pt x="602" y="209"/>
                  <a:pt x="605" y="203"/>
                  <a:pt x="608" y="202"/>
                </a:cubicBezTo>
                <a:cubicBezTo>
                  <a:pt x="611" y="202"/>
                  <a:pt x="622" y="197"/>
                  <a:pt x="625" y="195"/>
                </a:cubicBezTo>
                <a:cubicBezTo>
                  <a:pt x="628" y="194"/>
                  <a:pt x="641" y="195"/>
                  <a:pt x="646" y="202"/>
                </a:cubicBezTo>
                <a:cubicBezTo>
                  <a:pt x="649" y="206"/>
                  <a:pt x="664" y="228"/>
                  <a:pt x="669" y="235"/>
                </a:cubicBezTo>
                <a:cubicBezTo>
                  <a:pt x="674" y="241"/>
                  <a:pt x="685" y="261"/>
                  <a:pt x="683" y="263"/>
                </a:cubicBezTo>
                <a:cubicBezTo>
                  <a:pt x="682" y="264"/>
                  <a:pt x="675" y="270"/>
                  <a:pt x="674" y="272"/>
                </a:cubicBezTo>
                <a:cubicBezTo>
                  <a:pt x="672" y="274"/>
                  <a:pt x="664" y="280"/>
                  <a:pt x="660" y="281"/>
                </a:cubicBezTo>
                <a:cubicBezTo>
                  <a:pt x="653" y="283"/>
                  <a:pt x="636" y="289"/>
                  <a:pt x="630" y="291"/>
                </a:cubicBezTo>
                <a:cubicBezTo>
                  <a:pt x="625" y="294"/>
                  <a:pt x="611" y="294"/>
                  <a:pt x="611" y="288"/>
                </a:cubicBezTo>
                <a:cubicBezTo>
                  <a:pt x="613" y="283"/>
                  <a:pt x="614" y="264"/>
                  <a:pt x="616" y="258"/>
                </a:cubicBezTo>
                <a:cubicBezTo>
                  <a:pt x="616" y="253"/>
                  <a:pt x="616" y="242"/>
                  <a:pt x="614" y="247"/>
                </a:cubicBezTo>
                <a:cubicBezTo>
                  <a:pt x="613" y="250"/>
                  <a:pt x="605" y="261"/>
                  <a:pt x="603" y="266"/>
                </a:cubicBezTo>
                <a:cubicBezTo>
                  <a:pt x="600" y="269"/>
                  <a:pt x="592" y="278"/>
                  <a:pt x="589" y="278"/>
                </a:cubicBezTo>
                <a:cubicBezTo>
                  <a:pt x="585" y="278"/>
                  <a:pt x="572" y="280"/>
                  <a:pt x="569" y="280"/>
                </a:cubicBezTo>
                <a:cubicBezTo>
                  <a:pt x="566" y="280"/>
                  <a:pt x="557" y="278"/>
                  <a:pt x="557" y="275"/>
                </a:cubicBezTo>
                <a:cubicBezTo>
                  <a:pt x="558" y="272"/>
                  <a:pt x="561" y="256"/>
                  <a:pt x="561" y="255"/>
                </a:cubicBezTo>
                <a:close/>
                <a:moveTo>
                  <a:pt x="1188" y="1196"/>
                </a:moveTo>
                <a:cubicBezTo>
                  <a:pt x="1185" y="1205"/>
                  <a:pt x="1160" y="1247"/>
                  <a:pt x="1155" y="1255"/>
                </a:cubicBezTo>
                <a:cubicBezTo>
                  <a:pt x="1151" y="1263"/>
                  <a:pt x="1144" y="1269"/>
                  <a:pt x="1141" y="1268"/>
                </a:cubicBezTo>
                <a:cubicBezTo>
                  <a:pt x="1138" y="1268"/>
                  <a:pt x="1129" y="1265"/>
                  <a:pt x="1126" y="1263"/>
                </a:cubicBezTo>
                <a:cubicBezTo>
                  <a:pt x="1122" y="1263"/>
                  <a:pt x="1116" y="1255"/>
                  <a:pt x="1118" y="1249"/>
                </a:cubicBezTo>
                <a:cubicBezTo>
                  <a:pt x="1119" y="1243"/>
                  <a:pt x="1124" y="1219"/>
                  <a:pt x="1126" y="1212"/>
                </a:cubicBezTo>
                <a:cubicBezTo>
                  <a:pt x="1127" y="1205"/>
                  <a:pt x="1135" y="1183"/>
                  <a:pt x="1141" y="1179"/>
                </a:cubicBezTo>
                <a:cubicBezTo>
                  <a:pt x="1146" y="1174"/>
                  <a:pt x="1168" y="1160"/>
                  <a:pt x="1172" y="1155"/>
                </a:cubicBezTo>
                <a:cubicBezTo>
                  <a:pt x="1179" y="1152"/>
                  <a:pt x="1194" y="1143"/>
                  <a:pt x="1196" y="1147"/>
                </a:cubicBezTo>
                <a:cubicBezTo>
                  <a:pt x="1196" y="1151"/>
                  <a:pt x="1196" y="1163"/>
                  <a:pt x="1196" y="1166"/>
                </a:cubicBezTo>
                <a:cubicBezTo>
                  <a:pt x="1197" y="1171"/>
                  <a:pt x="1193" y="1186"/>
                  <a:pt x="1188" y="1196"/>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1684" fontAlgn="base">
              <a:spcBef>
                <a:spcPct val="0"/>
              </a:spcBef>
              <a:spcAft>
                <a:spcPct val="0"/>
              </a:spcAft>
            </a:pPr>
            <a:endParaRPr lang="en-US" kern="0" dirty="0">
              <a:solidFill>
                <a:srgbClr val="000000"/>
              </a:solidFill>
              <a:ea typeface="MS PGothic" charset="0"/>
            </a:endParaRPr>
          </a:p>
        </p:txBody>
      </p:sp>
      <p:pic>
        <p:nvPicPr>
          <p:cNvPr id="85" name="Picture 3" descr="\\MAGNUM\Projects\Microsoft\Cloud Power FY12\Design\ICONS_PNG\Document.png"/>
          <p:cNvPicPr>
            <a:picLocks noChangeAspect="1" noChangeArrowheads="1"/>
          </p:cNvPicPr>
          <p:nvPr/>
        </p:nvPicPr>
        <p:blipFill>
          <a:blip r:embed="rId7" cstate="print">
            <a:lum bright="100000"/>
          </a:blip>
          <a:stretch>
            <a:fillRect/>
          </a:stretch>
        </p:blipFill>
        <p:spPr bwMode="auto">
          <a:xfrm>
            <a:off x="2900325" y="3128680"/>
            <a:ext cx="442035" cy="325760"/>
          </a:xfrm>
          <a:prstGeom prst="rect">
            <a:avLst/>
          </a:prstGeom>
          <a:noFill/>
        </p:spPr>
      </p:pic>
      <p:grpSp>
        <p:nvGrpSpPr>
          <p:cNvPr id="88" name="Group 87"/>
          <p:cNvGrpSpPr/>
          <p:nvPr/>
        </p:nvGrpSpPr>
        <p:grpSpPr>
          <a:xfrm>
            <a:off x="7216239" y="3339809"/>
            <a:ext cx="1032729" cy="604598"/>
            <a:chOff x="7441159" y="3766627"/>
            <a:chExt cx="1350639" cy="669284"/>
          </a:xfrm>
        </p:grpSpPr>
        <p:sp>
          <p:nvSpPr>
            <p:cNvPr id="90" name="Freeform 13"/>
            <p:cNvSpPr>
              <a:spLocks noEditPoints="1"/>
            </p:cNvSpPr>
            <p:nvPr/>
          </p:nvSpPr>
          <p:spPr bwMode="auto">
            <a:xfrm>
              <a:off x="7441159" y="3766627"/>
              <a:ext cx="526650" cy="669284"/>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1684" fontAlgn="base">
                <a:spcBef>
                  <a:spcPct val="0"/>
                </a:spcBef>
                <a:spcAft>
                  <a:spcPct val="0"/>
                </a:spcAft>
              </a:pPr>
              <a:endParaRPr lang="en-US" kern="0" dirty="0">
                <a:solidFill>
                  <a:srgbClr val="000000"/>
                </a:solidFill>
                <a:ea typeface="MS PGothic" charset="0"/>
              </a:endParaRPr>
            </a:p>
          </p:txBody>
        </p:sp>
        <p:sp>
          <p:nvSpPr>
            <p:cNvPr id="91" name="Freeform 13"/>
            <p:cNvSpPr>
              <a:spLocks noEditPoints="1"/>
            </p:cNvSpPr>
            <p:nvPr/>
          </p:nvSpPr>
          <p:spPr bwMode="auto">
            <a:xfrm>
              <a:off x="8265148" y="3766627"/>
              <a:ext cx="526650" cy="669284"/>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1684" fontAlgn="base">
                <a:spcBef>
                  <a:spcPct val="0"/>
                </a:spcBef>
                <a:spcAft>
                  <a:spcPct val="0"/>
                </a:spcAft>
              </a:pPr>
              <a:endParaRPr lang="en-US" kern="0" dirty="0">
                <a:solidFill>
                  <a:srgbClr val="000000"/>
                </a:solidFill>
                <a:ea typeface="MS PGothic" charset="0"/>
              </a:endParaRPr>
            </a:p>
          </p:txBody>
        </p:sp>
        <p:sp>
          <p:nvSpPr>
            <p:cNvPr id="92" name="Left-Right Arrow 91"/>
            <p:cNvSpPr/>
            <p:nvPr/>
          </p:nvSpPr>
          <p:spPr bwMode="auto">
            <a:xfrm>
              <a:off x="8014085" y="4064149"/>
              <a:ext cx="204788" cy="102775"/>
            </a:xfrm>
            <a:prstGeom prst="leftRightArrow">
              <a:avLst>
                <a:gd name="adj1" fmla="val 36097"/>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grpSp>
      <p:sp>
        <p:nvSpPr>
          <p:cNvPr id="62" name="Title 1"/>
          <p:cNvSpPr>
            <a:spLocks noGrp="1"/>
          </p:cNvSpPr>
          <p:nvPr>
            <p:ph type="title"/>
          </p:nvPr>
        </p:nvSpPr>
        <p:spPr>
          <a:xfrm>
            <a:off x="882" y="292537"/>
            <a:ext cx="12159795" cy="587418"/>
          </a:xfrm>
        </p:spPr>
        <p:txBody>
          <a:bodyPr/>
          <a:lstStyle/>
          <a:p>
            <a:r>
              <a:rPr lang="en-US" spc="0" dirty="0"/>
              <a:t>Azure Data Factory</a:t>
            </a:r>
          </a:p>
        </p:txBody>
      </p:sp>
      <p:sp>
        <p:nvSpPr>
          <p:cNvPr id="80" name="Title 1"/>
          <p:cNvSpPr txBox="1">
            <a:spLocks/>
          </p:cNvSpPr>
          <p:nvPr/>
        </p:nvSpPr>
        <p:spPr>
          <a:xfrm>
            <a:off x="882" y="1204516"/>
            <a:ext cx="12159795" cy="469098"/>
          </a:xfrm>
          <a:prstGeom prst="rect">
            <a:avLst/>
          </a:prstGeom>
        </p:spPr>
        <p:txBody>
          <a:bodyPr vert="horz" wrap="square" lIns="457135" tIns="0" rIns="146283" bIns="91427" rtlCol="0" anchor="t">
            <a:noAutofit/>
          </a:bodyPr>
          <a:lstStyle>
            <a:lvl1pPr algn="l" defTabSz="931863" rtl="0" fontAlgn="base">
              <a:lnSpc>
                <a:spcPct val="90000"/>
              </a:lnSpc>
              <a:spcBef>
                <a:spcPct val="0"/>
              </a:spcBef>
              <a:spcAft>
                <a:spcPct val="0"/>
              </a:spcAft>
              <a:defRPr lang="en-US" sz="5200" kern="1200" spc="-102">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defTabSz="931684"/>
            <a:r>
              <a:rPr lang="en-US" sz="2400" spc="0" dirty="0">
                <a:gradFill>
                  <a:gsLst>
                    <a:gs pos="76106">
                      <a:srgbClr val="0072C6"/>
                    </a:gs>
                    <a:gs pos="49558">
                      <a:srgbClr val="0072C6"/>
                    </a:gs>
                  </a:gsLst>
                  <a:lin ang="5400000" scaled="0"/>
                </a:gradFill>
                <a:latin typeface="Segoe UI Semilight" panose="020B0402040204020203" pitchFamily="34" charset="0"/>
                <a:cs typeface="Segoe UI Semilight" panose="020B0402040204020203" pitchFamily="34" charset="0"/>
              </a:rPr>
              <a:t>Produce trusted information from raw data</a:t>
            </a:r>
          </a:p>
        </p:txBody>
      </p:sp>
      <p:sp>
        <p:nvSpPr>
          <p:cNvPr id="86" name="Rectangle 85"/>
          <p:cNvSpPr/>
          <p:nvPr/>
        </p:nvSpPr>
        <p:spPr bwMode="auto">
          <a:xfrm>
            <a:off x="6894768" y="2405915"/>
            <a:ext cx="5120835" cy="2840159"/>
          </a:xfrm>
          <a:prstGeom prst="rect">
            <a:avLst/>
          </a:prstGeom>
          <a:solidFill>
            <a:schemeClr val="bg1">
              <a:alpha val="7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87" name="Rectangle 86"/>
          <p:cNvSpPr/>
          <p:nvPr/>
        </p:nvSpPr>
        <p:spPr bwMode="auto">
          <a:xfrm>
            <a:off x="6843498" y="5800633"/>
            <a:ext cx="2434416" cy="379334"/>
          </a:xfrm>
          <a:prstGeom prst="rect">
            <a:avLst/>
          </a:prstGeom>
          <a:solidFill>
            <a:schemeClr val="bg1">
              <a:alpha val="7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800" kern="0" dirty="0">
              <a:solidFill>
                <a:sysClr val="windowText" lastClr="000000"/>
              </a:solidFill>
            </a:endParaRPr>
          </a:p>
        </p:txBody>
      </p:sp>
    </p:spTree>
    <p:extLst>
      <p:ext uri="{BB962C8B-B14F-4D97-AF65-F5344CB8AC3E}">
        <p14:creationId xmlns:p14="http://schemas.microsoft.com/office/powerpoint/2010/main" val="34327393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238873" y="3984310"/>
            <a:ext cx="4256594" cy="639989"/>
          </a:xfrm>
          <a:prstGeom prst="rect">
            <a:avLst/>
          </a:prstGeom>
          <a:solidFill>
            <a:srgbClr val="003E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kern="0" dirty="0">
                <a:gradFill>
                  <a:gsLst>
                    <a:gs pos="84956">
                      <a:srgbClr val="FFFFFF"/>
                    </a:gs>
                    <a:gs pos="41000">
                      <a:srgbClr val="FFFFFF"/>
                    </a:gs>
                  </a:gsLst>
                  <a:lin ang="5400000" scaled="0"/>
                </a:gradFill>
                <a:ea typeface="Segoe UI" pitchFamily="34" charset="0"/>
                <a:cs typeface="Segoe UI" pitchFamily="34" charset="0"/>
              </a:rPr>
              <a:t>Pipeline</a:t>
            </a:r>
          </a:p>
        </p:txBody>
      </p:sp>
      <p:sp>
        <p:nvSpPr>
          <p:cNvPr id="6" name="Rectangle 5"/>
          <p:cNvSpPr/>
          <p:nvPr/>
        </p:nvSpPr>
        <p:spPr>
          <a:xfrm>
            <a:off x="6663651" y="497"/>
            <a:ext cx="5771944" cy="69935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135" rtlCol="0" anchor="ctr"/>
          <a:lstStyle/>
          <a:p>
            <a:pPr defTabSz="931684" fontAlgn="base">
              <a:lnSpc>
                <a:spcPct val="90000"/>
              </a:lnSpc>
              <a:spcBef>
                <a:spcPts val="900"/>
              </a:spcBef>
            </a:pPr>
            <a:endParaRPr lang="en-US" sz="2800" kern="0" dirty="0">
              <a:solidFill>
                <a:srgbClr val="FF8C00">
                  <a:lumMod val="20000"/>
                  <a:lumOff val="80000"/>
                </a:srgbClr>
              </a:solidFill>
              <a:ea typeface="MS PGothic" charset="0"/>
            </a:endParaRPr>
          </a:p>
          <a:p>
            <a:pPr defTabSz="931684" fontAlgn="base">
              <a:lnSpc>
                <a:spcPct val="90000"/>
              </a:lnSpc>
              <a:spcBef>
                <a:spcPts val="900"/>
              </a:spcBef>
            </a:pPr>
            <a:endParaRPr lang="en-US" kern="0" dirty="0">
              <a:solidFill>
                <a:srgbClr val="FF8C00">
                  <a:lumMod val="20000"/>
                  <a:lumOff val="80000"/>
                </a:srgbClr>
              </a:solidFill>
              <a:ea typeface="MS PGothic" charset="0"/>
            </a:endParaRPr>
          </a:p>
          <a:p>
            <a:pPr defTabSz="931684" fontAlgn="base">
              <a:lnSpc>
                <a:spcPct val="90000"/>
              </a:lnSpc>
              <a:spcBef>
                <a:spcPts val="900"/>
              </a:spcBef>
            </a:pPr>
            <a:endParaRPr lang="en-US" kern="0" dirty="0">
              <a:solidFill>
                <a:schemeClr val="bg1"/>
              </a:solidFill>
              <a:ea typeface="MS PGothic" charset="0"/>
            </a:endParaRPr>
          </a:p>
          <a:p>
            <a:pPr defTabSz="931684" fontAlgn="base">
              <a:lnSpc>
                <a:spcPct val="90000"/>
              </a:lnSpc>
              <a:spcBef>
                <a:spcPts val="900"/>
              </a:spcBef>
            </a:pPr>
            <a:r>
              <a:rPr lang="en-US" kern="0" dirty="0">
                <a:solidFill>
                  <a:schemeClr val="bg1"/>
                </a:solidFill>
                <a:latin typeface="+mj-lt"/>
                <a:ea typeface="MS PGothic" charset="0"/>
              </a:rPr>
              <a:t>Connect to your data </a:t>
            </a:r>
          </a:p>
          <a:p>
            <a:pPr marL="285695" indent="-285695" defTabSz="931684" fontAlgn="base">
              <a:lnSpc>
                <a:spcPct val="90000"/>
              </a:lnSpc>
              <a:spcBef>
                <a:spcPts val="900"/>
              </a:spcBef>
              <a:buFont typeface="Arial" panose="020B0604020202020204" pitchFamily="34" charset="0"/>
              <a:buChar char="•"/>
            </a:pPr>
            <a:r>
              <a:rPr lang="en-US" sz="1800" kern="0" dirty="0">
                <a:solidFill>
                  <a:srgbClr val="FFFFFF"/>
                </a:solidFill>
                <a:ea typeface="MS PGothic" charset="0"/>
              </a:rPr>
              <a:t>SQL Server on-premises</a:t>
            </a:r>
          </a:p>
          <a:p>
            <a:pPr marL="285695" indent="-285695" defTabSz="931684" fontAlgn="base">
              <a:lnSpc>
                <a:spcPct val="90000"/>
              </a:lnSpc>
              <a:spcBef>
                <a:spcPts val="900"/>
              </a:spcBef>
              <a:buFont typeface="Arial" panose="020B0604020202020204" pitchFamily="34" charset="0"/>
              <a:buChar char="•"/>
            </a:pPr>
            <a:r>
              <a:rPr lang="en-US" sz="1800" kern="0" dirty="0">
                <a:solidFill>
                  <a:srgbClr val="FFFFFF"/>
                </a:solidFill>
                <a:ea typeface="MS PGothic" charset="0"/>
              </a:rPr>
              <a:t>SQL Server VMs, SQL Database, Azure blobs, tables</a:t>
            </a:r>
          </a:p>
          <a:p>
            <a:pPr defTabSz="931684" fontAlgn="base">
              <a:lnSpc>
                <a:spcPct val="90000"/>
              </a:lnSpc>
              <a:spcBef>
                <a:spcPts val="900"/>
              </a:spcBef>
            </a:pPr>
            <a:br>
              <a:rPr lang="en-US" sz="2000" kern="0" dirty="0">
                <a:solidFill>
                  <a:schemeClr val="bg1"/>
                </a:solidFill>
                <a:latin typeface="+mj-lt"/>
                <a:ea typeface="MS PGothic" charset="0"/>
              </a:rPr>
            </a:br>
            <a:r>
              <a:rPr lang="en-US" kern="0" dirty="0">
                <a:solidFill>
                  <a:schemeClr val="bg1"/>
                </a:solidFill>
                <a:latin typeface="+mj-lt"/>
                <a:ea typeface="MS PGothic" charset="0"/>
              </a:rPr>
              <a:t>Gain agility on shapes and location</a:t>
            </a:r>
          </a:p>
          <a:p>
            <a:pPr marL="285695" indent="-285695" defTabSz="931684" fontAlgn="base">
              <a:lnSpc>
                <a:spcPct val="90000"/>
              </a:lnSpc>
              <a:spcBef>
                <a:spcPts val="900"/>
              </a:spcBef>
              <a:buFont typeface="Arial" panose="020B0604020202020204" pitchFamily="34" charset="0"/>
              <a:buChar char="•"/>
            </a:pPr>
            <a:r>
              <a:rPr lang="en-US" sz="1800" kern="0" dirty="0">
                <a:solidFill>
                  <a:srgbClr val="FFFFFF"/>
                </a:solidFill>
                <a:ea typeface="MS PGothic" charset="0"/>
              </a:rPr>
              <a:t>Leverage highly scalable data stores with flexible schemas (Hadoop)</a:t>
            </a:r>
          </a:p>
          <a:p>
            <a:pPr marL="285695" indent="-285695" defTabSz="931684" fontAlgn="base">
              <a:lnSpc>
                <a:spcPct val="90000"/>
              </a:lnSpc>
              <a:spcBef>
                <a:spcPts val="900"/>
              </a:spcBef>
              <a:buFont typeface="Arial" panose="020B0604020202020204" pitchFamily="34" charset="0"/>
              <a:buChar char="•"/>
            </a:pPr>
            <a:r>
              <a:rPr lang="en-US" sz="1800" kern="0" dirty="0">
                <a:solidFill>
                  <a:srgbClr val="FFFFFF"/>
                </a:solidFill>
                <a:ea typeface="MS PGothic" charset="0"/>
              </a:rPr>
              <a:t>Connect on-premises and cloud data</a:t>
            </a:r>
          </a:p>
          <a:p>
            <a:pPr marL="285695" indent="-285695" defTabSz="931684" fontAlgn="base">
              <a:lnSpc>
                <a:spcPct val="90000"/>
              </a:lnSpc>
              <a:spcBef>
                <a:spcPts val="900"/>
              </a:spcBef>
              <a:buFont typeface="Arial" panose="020B0604020202020204" pitchFamily="34" charset="0"/>
              <a:buChar char="•"/>
            </a:pPr>
            <a:r>
              <a:rPr lang="en-US" sz="1800" kern="0" dirty="0">
                <a:solidFill>
                  <a:srgbClr val="FFFFFF"/>
                </a:solidFill>
                <a:ea typeface="MS PGothic" charset="0"/>
              </a:rPr>
              <a:t>Leverage relational and non-relational data</a:t>
            </a:r>
            <a:endParaRPr lang="en-US" sz="1800" kern="0" dirty="0">
              <a:solidFill>
                <a:prstClr val="white"/>
              </a:solidFill>
            </a:endParaRPr>
          </a:p>
        </p:txBody>
      </p:sp>
      <p:sp>
        <p:nvSpPr>
          <p:cNvPr id="551" name="Title 1"/>
          <p:cNvSpPr>
            <a:spLocks noGrp="1"/>
          </p:cNvSpPr>
          <p:nvPr>
            <p:ph type="title"/>
          </p:nvPr>
        </p:nvSpPr>
        <p:spPr>
          <a:xfrm>
            <a:off x="6917623" y="534346"/>
            <a:ext cx="5252277" cy="946279"/>
          </a:xfrm>
        </p:spPr>
        <p:txBody>
          <a:bodyPr/>
          <a:lstStyle/>
          <a:p>
            <a:br>
              <a:rPr lang="en-US" sz="2400" dirty="0">
                <a:solidFill>
                  <a:schemeClr val="bg1"/>
                </a:solidFill>
              </a:rPr>
            </a:br>
            <a:endParaRPr lang="en-US" sz="2400" spc="0" dirty="0">
              <a:solidFill>
                <a:schemeClr val="bg1"/>
              </a:solidFill>
            </a:endParaRPr>
          </a:p>
        </p:txBody>
      </p:sp>
      <p:sp>
        <p:nvSpPr>
          <p:cNvPr id="3" name="Rectangle 2"/>
          <p:cNvSpPr/>
          <p:nvPr/>
        </p:nvSpPr>
        <p:spPr>
          <a:xfrm>
            <a:off x="6663651" y="310707"/>
            <a:ext cx="4887830" cy="1977201"/>
          </a:xfrm>
          <a:prstGeom prst="rect">
            <a:avLst/>
          </a:prstGeom>
        </p:spPr>
        <p:txBody>
          <a:bodyPr wrap="square" lIns="457135">
            <a:spAutoFit/>
          </a:bodyPr>
          <a:lstStyle/>
          <a:p>
            <a:pPr defTabSz="914224"/>
            <a:r>
              <a:rPr lang="en-US" sz="3999" kern="0" dirty="0">
                <a:solidFill>
                  <a:schemeClr val="bg1"/>
                </a:solidFill>
                <a:latin typeface="+mj-lt"/>
                <a:cs typeface="Segoe UI Semilight" panose="020B0402040204020203" pitchFamily="34" charset="0"/>
              </a:rPr>
              <a:t>Produce trusted information from raw data</a:t>
            </a:r>
          </a:p>
        </p:txBody>
      </p:sp>
      <p:grpSp>
        <p:nvGrpSpPr>
          <p:cNvPr id="7" name="Group 6"/>
          <p:cNvGrpSpPr/>
          <p:nvPr/>
        </p:nvGrpSpPr>
        <p:grpSpPr>
          <a:xfrm>
            <a:off x="1238873" y="1640805"/>
            <a:ext cx="4256594" cy="1846467"/>
            <a:chOff x="1238167" y="1640541"/>
            <a:chExt cx="4257198" cy="1846729"/>
          </a:xfrm>
        </p:grpSpPr>
        <p:sp>
          <p:nvSpPr>
            <p:cNvPr id="13" name="Cloud 12"/>
            <p:cNvSpPr/>
            <p:nvPr/>
          </p:nvSpPr>
          <p:spPr bwMode="auto">
            <a:xfrm>
              <a:off x="2348752" y="1892918"/>
              <a:ext cx="2868706" cy="1504705"/>
            </a:xfrm>
            <a:prstGeom prst="cloud">
              <a:avLst/>
            </a:prstGeom>
            <a:solidFill>
              <a:schemeClr val="accent6">
                <a:lumMod val="20000"/>
                <a:lumOff val="80000"/>
                <a:alpha val="57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61" name="Freeform 60"/>
            <p:cNvSpPr>
              <a:spLocks noEditPoints="1"/>
            </p:cNvSpPr>
            <p:nvPr/>
          </p:nvSpPr>
          <p:spPr bwMode="auto">
            <a:xfrm>
              <a:off x="1588606" y="2330584"/>
              <a:ext cx="600197" cy="658411"/>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rgbClr val="C00000"/>
            </a:solidFill>
            <a:ln>
              <a:noFill/>
            </a:ln>
            <a:extLst/>
          </p:spPr>
          <p:txBody>
            <a:bodyPr vert="horz" wrap="square" lIns="91427" tIns="91427" rIns="0" bIns="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38" fontAlgn="base">
                <a:spcBef>
                  <a:spcPct val="0"/>
                </a:spcBef>
                <a:spcAft>
                  <a:spcPct val="0"/>
                </a:spcAft>
              </a:pPr>
              <a:r>
                <a:rPr lang="en-US" sz="1399" dirty="0">
                  <a:solidFill>
                    <a:srgbClr val="FFFFFF"/>
                  </a:solidFill>
                </a:rPr>
                <a:t>SQL Server</a:t>
              </a:r>
            </a:p>
          </p:txBody>
        </p:sp>
        <p:grpSp>
          <p:nvGrpSpPr>
            <p:cNvPr id="62" name="Group 61"/>
            <p:cNvGrpSpPr/>
            <p:nvPr/>
          </p:nvGrpSpPr>
          <p:grpSpPr>
            <a:xfrm rot="1036241">
              <a:off x="4107641" y="2101138"/>
              <a:ext cx="941131" cy="1044342"/>
              <a:chOff x="5420606" y="3679717"/>
              <a:chExt cx="966788" cy="1144195"/>
            </a:xfrm>
          </p:grpSpPr>
          <p:sp>
            <p:nvSpPr>
              <p:cNvPr id="66" name="Oval 65"/>
              <p:cNvSpPr/>
              <p:nvPr/>
            </p:nvSpPr>
            <p:spPr bwMode="auto">
              <a:xfrm rot="20610055">
                <a:off x="5820844" y="4252662"/>
                <a:ext cx="401175" cy="13514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67" name="Group 66"/>
              <p:cNvGrpSpPr/>
              <p:nvPr/>
            </p:nvGrpSpPr>
            <p:grpSpPr>
              <a:xfrm>
                <a:off x="5420606" y="3679717"/>
                <a:ext cx="966788" cy="1144195"/>
                <a:chOff x="4935498" y="3831862"/>
                <a:chExt cx="966788" cy="1144195"/>
              </a:xfrm>
            </p:grpSpPr>
            <p:grpSp>
              <p:nvGrpSpPr>
                <p:cNvPr id="68" name="Group 67"/>
                <p:cNvGrpSpPr/>
                <p:nvPr/>
              </p:nvGrpSpPr>
              <p:grpSpPr>
                <a:xfrm rot="20627790">
                  <a:off x="5002089" y="4502089"/>
                  <a:ext cx="423651" cy="473968"/>
                  <a:chOff x="10224193" y="2672167"/>
                  <a:chExt cx="267682" cy="328378"/>
                </a:xfrm>
              </p:grpSpPr>
              <p:sp>
                <p:nvSpPr>
                  <p:cNvPr id="100" name="Freeform 99"/>
                  <p:cNvSpPr>
                    <a:spLocks/>
                  </p:cNvSpPr>
                  <p:nvPr/>
                </p:nvSpPr>
                <p:spPr bwMode="auto">
                  <a:xfrm>
                    <a:off x="10272438" y="2807565"/>
                    <a:ext cx="168080" cy="20232"/>
                  </a:xfrm>
                  <a:custGeom>
                    <a:avLst/>
                    <a:gdLst>
                      <a:gd name="T0" fmla="*/ 102 w 108"/>
                      <a:gd name="T1" fmla="*/ 13 h 13"/>
                      <a:gd name="T2" fmla="*/ 8 w 108"/>
                      <a:gd name="T3" fmla="*/ 13 h 13"/>
                      <a:gd name="T4" fmla="*/ 6 w 108"/>
                      <a:gd name="T5" fmla="*/ 13 h 13"/>
                      <a:gd name="T6" fmla="*/ 4 w 108"/>
                      <a:gd name="T7" fmla="*/ 13 h 13"/>
                      <a:gd name="T8" fmla="*/ 0 w 108"/>
                      <a:gd name="T9" fmla="*/ 7 h 13"/>
                      <a:gd name="T10" fmla="*/ 4 w 108"/>
                      <a:gd name="T11" fmla="*/ 3 h 13"/>
                      <a:gd name="T12" fmla="*/ 6 w 108"/>
                      <a:gd name="T13" fmla="*/ 2 h 13"/>
                      <a:gd name="T14" fmla="*/ 8 w 108"/>
                      <a:gd name="T15" fmla="*/ 0 h 13"/>
                      <a:gd name="T16" fmla="*/ 102 w 108"/>
                      <a:gd name="T17" fmla="*/ 0 h 13"/>
                      <a:gd name="T18" fmla="*/ 104 w 108"/>
                      <a:gd name="T19" fmla="*/ 2 h 13"/>
                      <a:gd name="T20" fmla="*/ 106 w 108"/>
                      <a:gd name="T21" fmla="*/ 3 h 13"/>
                      <a:gd name="T22" fmla="*/ 108 w 108"/>
                      <a:gd name="T23" fmla="*/ 7 h 13"/>
                      <a:gd name="T24" fmla="*/ 108 w 108"/>
                      <a:gd name="T25" fmla="*/ 11 h 13"/>
                      <a:gd name="T26" fmla="*/ 106 w 108"/>
                      <a:gd name="T27" fmla="*/ 13 h 13"/>
                      <a:gd name="T28" fmla="*/ 104 w 108"/>
                      <a:gd name="T29" fmla="*/ 13 h 13"/>
                      <a:gd name="T30" fmla="*/ 102 w 108"/>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8" h="13">
                        <a:moveTo>
                          <a:pt x="102" y="13"/>
                        </a:moveTo>
                        <a:lnTo>
                          <a:pt x="8" y="13"/>
                        </a:lnTo>
                        <a:lnTo>
                          <a:pt x="6" y="13"/>
                        </a:lnTo>
                        <a:lnTo>
                          <a:pt x="4" y="13"/>
                        </a:lnTo>
                        <a:lnTo>
                          <a:pt x="0" y="7"/>
                        </a:lnTo>
                        <a:lnTo>
                          <a:pt x="4" y="3"/>
                        </a:lnTo>
                        <a:lnTo>
                          <a:pt x="6" y="2"/>
                        </a:lnTo>
                        <a:lnTo>
                          <a:pt x="8" y="0"/>
                        </a:lnTo>
                        <a:lnTo>
                          <a:pt x="102" y="0"/>
                        </a:lnTo>
                        <a:lnTo>
                          <a:pt x="104" y="2"/>
                        </a:lnTo>
                        <a:lnTo>
                          <a:pt x="106" y="3"/>
                        </a:lnTo>
                        <a:lnTo>
                          <a:pt x="108" y="7"/>
                        </a:lnTo>
                        <a:lnTo>
                          <a:pt x="108" y="11"/>
                        </a:lnTo>
                        <a:lnTo>
                          <a:pt x="106" y="13"/>
                        </a:lnTo>
                        <a:lnTo>
                          <a:pt x="104" y="13"/>
                        </a:lnTo>
                        <a:lnTo>
                          <a:pt x="102" y="13"/>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38" fontAlgn="base">
                      <a:spcBef>
                        <a:spcPct val="0"/>
                      </a:spcBef>
                      <a:spcAft>
                        <a:spcPct val="0"/>
                      </a:spcAft>
                    </a:pPr>
                    <a:endParaRPr lang="en-US" dirty="0">
                      <a:solidFill>
                        <a:srgbClr val="000000"/>
                      </a:solidFill>
                    </a:endParaRPr>
                  </a:p>
                </p:txBody>
              </p:sp>
              <p:sp>
                <p:nvSpPr>
                  <p:cNvPr id="101" name="Freeform 100"/>
                  <p:cNvSpPr>
                    <a:spLocks/>
                  </p:cNvSpPr>
                  <p:nvPr/>
                </p:nvSpPr>
                <p:spPr bwMode="auto">
                  <a:xfrm>
                    <a:off x="10339359" y="2760876"/>
                    <a:ext cx="101160" cy="23345"/>
                  </a:xfrm>
                  <a:custGeom>
                    <a:avLst/>
                    <a:gdLst>
                      <a:gd name="T0" fmla="*/ 59 w 65"/>
                      <a:gd name="T1" fmla="*/ 15 h 15"/>
                      <a:gd name="T2" fmla="*/ 7 w 65"/>
                      <a:gd name="T3" fmla="*/ 15 h 15"/>
                      <a:gd name="T4" fmla="*/ 4 w 65"/>
                      <a:gd name="T5" fmla="*/ 13 h 15"/>
                      <a:gd name="T6" fmla="*/ 2 w 65"/>
                      <a:gd name="T7" fmla="*/ 13 h 15"/>
                      <a:gd name="T8" fmla="*/ 0 w 65"/>
                      <a:gd name="T9" fmla="*/ 9 h 15"/>
                      <a:gd name="T10" fmla="*/ 0 w 65"/>
                      <a:gd name="T11" fmla="*/ 8 h 15"/>
                      <a:gd name="T12" fmla="*/ 0 w 65"/>
                      <a:gd name="T13" fmla="*/ 4 h 15"/>
                      <a:gd name="T14" fmla="*/ 2 w 65"/>
                      <a:gd name="T15" fmla="*/ 2 h 15"/>
                      <a:gd name="T16" fmla="*/ 7 w 65"/>
                      <a:gd name="T17" fmla="*/ 0 h 15"/>
                      <a:gd name="T18" fmla="*/ 59 w 65"/>
                      <a:gd name="T19" fmla="*/ 0 h 15"/>
                      <a:gd name="T20" fmla="*/ 61 w 65"/>
                      <a:gd name="T21" fmla="*/ 0 h 15"/>
                      <a:gd name="T22" fmla="*/ 63 w 65"/>
                      <a:gd name="T23" fmla="*/ 2 h 15"/>
                      <a:gd name="T24" fmla="*/ 65 w 65"/>
                      <a:gd name="T25" fmla="*/ 4 h 15"/>
                      <a:gd name="T26" fmla="*/ 65 w 65"/>
                      <a:gd name="T27" fmla="*/ 8 h 15"/>
                      <a:gd name="T28" fmla="*/ 65 w 65"/>
                      <a:gd name="T29" fmla="*/ 9 h 15"/>
                      <a:gd name="T30" fmla="*/ 63 w 65"/>
                      <a:gd name="T31" fmla="*/ 13 h 15"/>
                      <a:gd name="T32" fmla="*/ 61 w 65"/>
                      <a:gd name="T33" fmla="*/ 13 h 15"/>
                      <a:gd name="T34" fmla="*/ 59 w 65"/>
                      <a:gd name="T3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5" h="15">
                        <a:moveTo>
                          <a:pt x="59" y="15"/>
                        </a:moveTo>
                        <a:lnTo>
                          <a:pt x="7" y="15"/>
                        </a:lnTo>
                        <a:lnTo>
                          <a:pt x="4" y="13"/>
                        </a:lnTo>
                        <a:lnTo>
                          <a:pt x="2" y="13"/>
                        </a:lnTo>
                        <a:lnTo>
                          <a:pt x="0" y="9"/>
                        </a:lnTo>
                        <a:lnTo>
                          <a:pt x="0" y="8"/>
                        </a:lnTo>
                        <a:lnTo>
                          <a:pt x="0" y="4"/>
                        </a:lnTo>
                        <a:lnTo>
                          <a:pt x="2" y="2"/>
                        </a:lnTo>
                        <a:lnTo>
                          <a:pt x="7" y="0"/>
                        </a:lnTo>
                        <a:lnTo>
                          <a:pt x="59" y="0"/>
                        </a:lnTo>
                        <a:lnTo>
                          <a:pt x="61" y="0"/>
                        </a:lnTo>
                        <a:lnTo>
                          <a:pt x="63" y="2"/>
                        </a:lnTo>
                        <a:lnTo>
                          <a:pt x="65" y="4"/>
                        </a:lnTo>
                        <a:lnTo>
                          <a:pt x="65" y="8"/>
                        </a:lnTo>
                        <a:lnTo>
                          <a:pt x="65" y="9"/>
                        </a:lnTo>
                        <a:lnTo>
                          <a:pt x="63" y="13"/>
                        </a:lnTo>
                        <a:lnTo>
                          <a:pt x="61" y="13"/>
                        </a:lnTo>
                        <a:lnTo>
                          <a:pt x="59" y="1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38" fontAlgn="base">
                      <a:spcBef>
                        <a:spcPct val="0"/>
                      </a:spcBef>
                      <a:spcAft>
                        <a:spcPct val="0"/>
                      </a:spcAft>
                    </a:pPr>
                    <a:endParaRPr lang="en-US" dirty="0">
                      <a:solidFill>
                        <a:srgbClr val="000000"/>
                      </a:solidFill>
                    </a:endParaRPr>
                  </a:p>
                </p:txBody>
              </p:sp>
              <p:sp>
                <p:nvSpPr>
                  <p:cNvPr id="102" name="Freeform 101"/>
                  <p:cNvSpPr>
                    <a:spLocks/>
                  </p:cNvSpPr>
                  <p:nvPr/>
                </p:nvSpPr>
                <p:spPr bwMode="auto">
                  <a:xfrm>
                    <a:off x="10272438" y="2852697"/>
                    <a:ext cx="168080" cy="23345"/>
                  </a:xfrm>
                  <a:custGeom>
                    <a:avLst/>
                    <a:gdLst>
                      <a:gd name="T0" fmla="*/ 102 w 108"/>
                      <a:gd name="T1" fmla="*/ 15 h 15"/>
                      <a:gd name="T2" fmla="*/ 8 w 108"/>
                      <a:gd name="T3" fmla="*/ 15 h 15"/>
                      <a:gd name="T4" fmla="*/ 6 w 108"/>
                      <a:gd name="T5" fmla="*/ 13 h 15"/>
                      <a:gd name="T6" fmla="*/ 4 w 108"/>
                      <a:gd name="T7" fmla="*/ 11 h 15"/>
                      <a:gd name="T8" fmla="*/ 0 w 108"/>
                      <a:gd name="T9" fmla="*/ 8 h 15"/>
                      <a:gd name="T10" fmla="*/ 4 w 108"/>
                      <a:gd name="T11" fmla="*/ 2 h 15"/>
                      <a:gd name="T12" fmla="*/ 6 w 108"/>
                      <a:gd name="T13" fmla="*/ 0 h 15"/>
                      <a:gd name="T14" fmla="*/ 8 w 108"/>
                      <a:gd name="T15" fmla="*/ 0 h 15"/>
                      <a:gd name="T16" fmla="*/ 102 w 108"/>
                      <a:gd name="T17" fmla="*/ 0 h 15"/>
                      <a:gd name="T18" fmla="*/ 104 w 108"/>
                      <a:gd name="T19" fmla="*/ 0 h 15"/>
                      <a:gd name="T20" fmla="*/ 106 w 108"/>
                      <a:gd name="T21" fmla="*/ 2 h 15"/>
                      <a:gd name="T22" fmla="*/ 108 w 108"/>
                      <a:gd name="T23" fmla="*/ 4 h 15"/>
                      <a:gd name="T24" fmla="*/ 108 w 108"/>
                      <a:gd name="T25" fmla="*/ 8 h 15"/>
                      <a:gd name="T26" fmla="*/ 106 w 108"/>
                      <a:gd name="T27" fmla="*/ 11 h 15"/>
                      <a:gd name="T28" fmla="*/ 104 w 108"/>
                      <a:gd name="T29" fmla="*/ 13 h 15"/>
                      <a:gd name="T30" fmla="*/ 102 w 108"/>
                      <a:gd name="T3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8" h="15">
                        <a:moveTo>
                          <a:pt x="102" y="15"/>
                        </a:moveTo>
                        <a:lnTo>
                          <a:pt x="8" y="15"/>
                        </a:lnTo>
                        <a:lnTo>
                          <a:pt x="6" y="13"/>
                        </a:lnTo>
                        <a:lnTo>
                          <a:pt x="4" y="11"/>
                        </a:lnTo>
                        <a:lnTo>
                          <a:pt x="0" y="8"/>
                        </a:lnTo>
                        <a:lnTo>
                          <a:pt x="4" y="2"/>
                        </a:lnTo>
                        <a:lnTo>
                          <a:pt x="6" y="0"/>
                        </a:lnTo>
                        <a:lnTo>
                          <a:pt x="8" y="0"/>
                        </a:lnTo>
                        <a:lnTo>
                          <a:pt x="102" y="0"/>
                        </a:lnTo>
                        <a:lnTo>
                          <a:pt x="104" y="0"/>
                        </a:lnTo>
                        <a:lnTo>
                          <a:pt x="106" y="2"/>
                        </a:lnTo>
                        <a:lnTo>
                          <a:pt x="108" y="4"/>
                        </a:lnTo>
                        <a:lnTo>
                          <a:pt x="108" y="8"/>
                        </a:lnTo>
                        <a:lnTo>
                          <a:pt x="106" y="11"/>
                        </a:lnTo>
                        <a:lnTo>
                          <a:pt x="104" y="13"/>
                        </a:lnTo>
                        <a:lnTo>
                          <a:pt x="102" y="1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38" fontAlgn="base">
                      <a:spcBef>
                        <a:spcPct val="0"/>
                      </a:spcBef>
                      <a:spcAft>
                        <a:spcPct val="0"/>
                      </a:spcAft>
                    </a:pPr>
                    <a:endParaRPr lang="en-US" dirty="0">
                      <a:solidFill>
                        <a:srgbClr val="000000"/>
                      </a:solidFill>
                    </a:endParaRPr>
                  </a:p>
                </p:txBody>
              </p:sp>
              <p:sp>
                <p:nvSpPr>
                  <p:cNvPr id="103" name="Freeform 102"/>
                  <p:cNvSpPr>
                    <a:spLocks/>
                  </p:cNvSpPr>
                  <p:nvPr/>
                </p:nvSpPr>
                <p:spPr bwMode="auto">
                  <a:xfrm>
                    <a:off x="10272438" y="2899386"/>
                    <a:ext cx="168080" cy="23345"/>
                  </a:xfrm>
                  <a:custGeom>
                    <a:avLst/>
                    <a:gdLst>
                      <a:gd name="T0" fmla="*/ 102 w 108"/>
                      <a:gd name="T1" fmla="*/ 15 h 15"/>
                      <a:gd name="T2" fmla="*/ 8 w 108"/>
                      <a:gd name="T3" fmla="*/ 15 h 15"/>
                      <a:gd name="T4" fmla="*/ 6 w 108"/>
                      <a:gd name="T5" fmla="*/ 15 h 15"/>
                      <a:gd name="T6" fmla="*/ 4 w 108"/>
                      <a:gd name="T7" fmla="*/ 13 h 15"/>
                      <a:gd name="T8" fmla="*/ 2 w 108"/>
                      <a:gd name="T9" fmla="*/ 11 h 15"/>
                      <a:gd name="T10" fmla="*/ 0 w 108"/>
                      <a:gd name="T11" fmla="*/ 7 h 15"/>
                      <a:gd name="T12" fmla="*/ 4 w 108"/>
                      <a:gd name="T13" fmla="*/ 2 h 15"/>
                      <a:gd name="T14" fmla="*/ 6 w 108"/>
                      <a:gd name="T15" fmla="*/ 2 h 15"/>
                      <a:gd name="T16" fmla="*/ 8 w 108"/>
                      <a:gd name="T17" fmla="*/ 0 h 15"/>
                      <a:gd name="T18" fmla="*/ 102 w 108"/>
                      <a:gd name="T19" fmla="*/ 0 h 15"/>
                      <a:gd name="T20" fmla="*/ 104 w 108"/>
                      <a:gd name="T21" fmla="*/ 2 h 15"/>
                      <a:gd name="T22" fmla="*/ 106 w 108"/>
                      <a:gd name="T23" fmla="*/ 2 h 15"/>
                      <a:gd name="T24" fmla="*/ 108 w 108"/>
                      <a:gd name="T25" fmla="*/ 6 h 15"/>
                      <a:gd name="T26" fmla="*/ 108 w 108"/>
                      <a:gd name="T27" fmla="*/ 7 h 15"/>
                      <a:gd name="T28" fmla="*/ 108 w 108"/>
                      <a:gd name="T29" fmla="*/ 11 h 15"/>
                      <a:gd name="T30" fmla="*/ 106 w 108"/>
                      <a:gd name="T31" fmla="*/ 13 h 15"/>
                      <a:gd name="T32" fmla="*/ 104 w 108"/>
                      <a:gd name="T33" fmla="*/ 15 h 15"/>
                      <a:gd name="T34" fmla="*/ 102 w 108"/>
                      <a:gd name="T3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8" h="15">
                        <a:moveTo>
                          <a:pt x="102" y="15"/>
                        </a:moveTo>
                        <a:lnTo>
                          <a:pt x="8" y="15"/>
                        </a:lnTo>
                        <a:lnTo>
                          <a:pt x="6" y="15"/>
                        </a:lnTo>
                        <a:lnTo>
                          <a:pt x="4" y="13"/>
                        </a:lnTo>
                        <a:lnTo>
                          <a:pt x="2" y="11"/>
                        </a:lnTo>
                        <a:lnTo>
                          <a:pt x="0" y="7"/>
                        </a:lnTo>
                        <a:lnTo>
                          <a:pt x="4" y="2"/>
                        </a:lnTo>
                        <a:lnTo>
                          <a:pt x="6" y="2"/>
                        </a:lnTo>
                        <a:lnTo>
                          <a:pt x="8" y="0"/>
                        </a:lnTo>
                        <a:lnTo>
                          <a:pt x="102" y="0"/>
                        </a:lnTo>
                        <a:lnTo>
                          <a:pt x="104" y="2"/>
                        </a:lnTo>
                        <a:lnTo>
                          <a:pt x="106" y="2"/>
                        </a:lnTo>
                        <a:lnTo>
                          <a:pt x="108" y="6"/>
                        </a:lnTo>
                        <a:lnTo>
                          <a:pt x="108" y="7"/>
                        </a:lnTo>
                        <a:lnTo>
                          <a:pt x="108" y="11"/>
                        </a:lnTo>
                        <a:lnTo>
                          <a:pt x="106" y="13"/>
                        </a:lnTo>
                        <a:lnTo>
                          <a:pt x="104" y="15"/>
                        </a:lnTo>
                        <a:lnTo>
                          <a:pt x="102" y="1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38" fontAlgn="base">
                      <a:spcBef>
                        <a:spcPct val="0"/>
                      </a:spcBef>
                      <a:spcAft>
                        <a:spcPct val="0"/>
                      </a:spcAft>
                    </a:pPr>
                    <a:endParaRPr lang="en-US" dirty="0">
                      <a:solidFill>
                        <a:srgbClr val="000000"/>
                      </a:solidFill>
                    </a:endParaRPr>
                  </a:p>
                </p:txBody>
              </p:sp>
              <p:sp>
                <p:nvSpPr>
                  <p:cNvPr id="104" name="Freeform 103"/>
                  <p:cNvSpPr>
                    <a:spLocks noEditPoints="1"/>
                  </p:cNvSpPr>
                  <p:nvPr/>
                </p:nvSpPr>
                <p:spPr bwMode="auto">
                  <a:xfrm>
                    <a:off x="10224193" y="2672167"/>
                    <a:ext cx="267682" cy="328378"/>
                  </a:xfrm>
                  <a:custGeom>
                    <a:avLst/>
                    <a:gdLst>
                      <a:gd name="T0" fmla="*/ 155 w 172"/>
                      <a:gd name="T1" fmla="*/ 0 h 211"/>
                      <a:gd name="T2" fmla="*/ 55 w 172"/>
                      <a:gd name="T3" fmla="*/ 0 h 211"/>
                      <a:gd name="T4" fmla="*/ 0 w 172"/>
                      <a:gd name="T5" fmla="*/ 52 h 211"/>
                      <a:gd name="T6" fmla="*/ 0 w 172"/>
                      <a:gd name="T7" fmla="*/ 192 h 211"/>
                      <a:gd name="T8" fmla="*/ 0 w 172"/>
                      <a:gd name="T9" fmla="*/ 202 h 211"/>
                      <a:gd name="T10" fmla="*/ 4 w 172"/>
                      <a:gd name="T11" fmla="*/ 207 h 211"/>
                      <a:gd name="T12" fmla="*/ 9 w 172"/>
                      <a:gd name="T13" fmla="*/ 209 h 211"/>
                      <a:gd name="T14" fmla="*/ 16 w 172"/>
                      <a:gd name="T15" fmla="*/ 211 h 211"/>
                      <a:gd name="T16" fmla="*/ 172 w 172"/>
                      <a:gd name="T17" fmla="*/ 211 h 211"/>
                      <a:gd name="T18" fmla="*/ 172 w 172"/>
                      <a:gd name="T19" fmla="*/ 16 h 211"/>
                      <a:gd name="T20" fmla="*/ 170 w 172"/>
                      <a:gd name="T21" fmla="*/ 9 h 211"/>
                      <a:gd name="T22" fmla="*/ 166 w 172"/>
                      <a:gd name="T23" fmla="*/ 3 h 211"/>
                      <a:gd name="T24" fmla="*/ 163 w 172"/>
                      <a:gd name="T25" fmla="*/ 2 h 211"/>
                      <a:gd name="T26" fmla="*/ 155 w 172"/>
                      <a:gd name="T27" fmla="*/ 0 h 211"/>
                      <a:gd name="T28" fmla="*/ 159 w 172"/>
                      <a:gd name="T29" fmla="*/ 196 h 211"/>
                      <a:gd name="T30" fmla="*/ 22 w 172"/>
                      <a:gd name="T31" fmla="*/ 196 h 211"/>
                      <a:gd name="T32" fmla="*/ 20 w 172"/>
                      <a:gd name="T33" fmla="*/ 196 h 211"/>
                      <a:gd name="T34" fmla="*/ 16 w 172"/>
                      <a:gd name="T35" fmla="*/ 194 h 211"/>
                      <a:gd name="T36" fmla="*/ 13 w 172"/>
                      <a:gd name="T37" fmla="*/ 190 h 211"/>
                      <a:gd name="T38" fmla="*/ 13 w 172"/>
                      <a:gd name="T39" fmla="*/ 187 h 211"/>
                      <a:gd name="T40" fmla="*/ 13 w 172"/>
                      <a:gd name="T41" fmla="*/ 61 h 211"/>
                      <a:gd name="T42" fmla="*/ 46 w 172"/>
                      <a:gd name="T43" fmla="*/ 61 h 211"/>
                      <a:gd name="T44" fmla="*/ 52 w 172"/>
                      <a:gd name="T45" fmla="*/ 61 h 211"/>
                      <a:gd name="T46" fmla="*/ 57 w 172"/>
                      <a:gd name="T47" fmla="*/ 57 h 211"/>
                      <a:gd name="T48" fmla="*/ 59 w 172"/>
                      <a:gd name="T49" fmla="*/ 52 h 211"/>
                      <a:gd name="T50" fmla="*/ 61 w 172"/>
                      <a:gd name="T51" fmla="*/ 44 h 211"/>
                      <a:gd name="T52" fmla="*/ 61 w 172"/>
                      <a:gd name="T53" fmla="*/ 13 h 211"/>
                      <a:gd name="T54" fmla="*/ 150 w 172"/>
                      <a:gd name="T55" fmla="*/ 13 h 211"/>
                      <a:gd name="T56" fmla="*/ 151 w 172"/>
                      <a:gd name="T57" fmla="*/ 13 h 211"/>
                      <a:gd name="T58" fmla="*/ 155 w 172"/>
                      <a:gd name="T59" fmla="*/ 15 h 211"/>
                      <a:gd name="T60" fmla="*/ 159 w 172"/>
                      <a:gd name="T61" fmla="*/ 20 h 211"/>
                      <a:gd name="T62" fmla="*/ 159 w 172"/>
                      <a:gd name="T63" fmla="*/ 24 h 211"/>
                      <a:gd name="T64" fmla="*/ 159 w 172"/>
                      <a:gd name="T65" fmla="*/ 19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211">
                        <a:moveTo>
                          <a:pt x="155" y="0"/>
                        </a:moveTo>
                        <a:lnTo>
                          <a:pt x="55" y="0"/>
                        </a:lnTo>
                        <a:lnTo>
                          <a:pt x="0" y="52"/>
                        </a:lnTo>
                        <a:lnTo>
                          <a:pt x="0" y="192"/>
                        </a:lnTo>
                        <a:lnTo>
                          <a:pt x="0" y="202"/>
                        </a:lnTo>
                        <a:lnTo>
                          <a:pt x="4" y="207"/>
                        </a:lnTo>
                        <a:lnTo>
                          <a:pt x="9" y="209"/>
                        </a:lnTo>
                        <a:lnTo>
                          <a:pt x="16" y="211"/>
                        </a:lnTo>
                        <a:lnTo>
                          <a:pt x="172" y="211"/>
                        </a:lnTo>
                        <a:lnTo>
                          <a:pt x="172" y="16"/>
                        </a:lnTo>
                        <a:lnTo>
                          <a:pt x="170" y="9"/>
                        </a:lnTo>
                        <a:lnTo>
                          <a:pt x="166" y="3"/>
                        </a:lnTo>
                        <a:lnTo>
                          <a:pt x="163" y="2"/>
                        </a:lnTo>
                        <a:lnTo>
                          <a:pt x="155" y="0"/>
                        </a:lnTo>
                        <a:close/>
                        <a:moveTo>
                          <a:pt x="159" y="196"/>
                        </a:moveTo>
                        <a:lnTo>
                          <a:pt x="22" y="196"/>
                        </a:lnTo>
                        <a:lnTo>
                          <a:pt x="20" y="196"/>
                        </a:lnTo>
                        <a:lnTo>
                          <a:pt x="16" y="194"/>
                        </a:lnTo>
                        <a:lnTo>
                          <a:pt x="13" y="190"/>
                        </a:lnTo>
                        <a:lnTo>
                          <a:pt x="13" y="187"/>
                        </a:lnTo>
                        <a:lnTo>
                          <a:pt x="13" y="61"/>
                        </a:lnTo>
                        <a:lnTo>
                          <a:pt x="46" y="61"/>
                        </a:lnTo>
                        <a:lnTo>
                          <a:pt x="52" y="61"/>
                        </a:lnTo>
                        <a:lnTo>
                          <a:pt x="57" y="57"/>
                        </a:lnTo>
                        <a:lnTo>
                          <a:pt x="59" y="52"/>
                        </a:lnTo>
                        <a:lnTo>
                          <a:pt x="61" y="44"/>
                        </a:lnTo>
                        <a:lnTo>
                          <a:pt x="61" y="13"/>
                        </a:lnTo>
                        <a:lnTo>
                          <a:pt x="150" y="13"/>
                        </a:lnTo>
                        <a:lnTo>
                          <a:pt x="151" y="13"/>
                        </a:lnTo>
                        <a:lnTo>
                          <a:pt x="155" y="15"/>
                        </a:lnTo>
                        <a:lnTo>
                          <a:pt x="159" y="20"/>
                        </a:lnTo>
                        <a:lnTo>
                          <a:pt x="159" y="24"/>
                        </a:lnTo>
                        <a:lnTo>
                          <a:pt x="159" y="19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38" fontAlgn="base">
                      <a:spcBef>
                        <a:spcPct val="0"/>
                      </a:spcBef>
                      <a:spcAft>
                        <a:spcPct val="0"/>
                      </a:spcAft>
                    </a:pPr>
                    <a:endParaRPr lang="en-US" dirty="0">
                      <a:solidFill>
                        <a:srgbClr val="000000"/>
                      </a:solidFill>
                    </a:endParaRPr>
                  </a:p>
                </p:txBody>
              </p:sp>
            </p:grpSp>
            <p:sp>
              <p:nvSpPr>
                <p:cNvPr id="69" name="Freeform 68"/>
                <p:cNvSpPr>
                  <a:spLocks noEditPoints="1"/>
                </p:cNvSpPr>
                <p:nvPr/>
              </p:nvSpPr>
              <p:spPr bwMode="auto">
                <a:xfrm rot="20659151">
                  <a:off x="5380609" y="4440371"/>
                  <a:ext cx="382160" cy="449962"/>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chemeClr val="accent2"/>
                </a:solidFill>
                <a:ln>
                  <a:noFill/>
                </a:ln>
                <a:extLst/>
              </p:spPr>
              <p:txBody>
                <a:bodyPr vert="horz" wrap="square" lIns="0" tIns="0" rIns="0" bIns="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38" fontAlgn="base">
                    <a:spcBef>
                      <a:spcPct val="0"/>
                    </a:spcBef>
                    <a:spcAft>
                      <a:spcPct val="0"/>
                    </a:spcAft>
                  </a:pPr>
                  <a:r>
                    <a:rPr lang="en-US" sz="1399" dirty="0">
                      <a:solidFill>
                        <a:srgbClr val="FFFFFF"/>
                      </a:solidFill>
                    </a:rPr>
                    <a:t>Blob</a:t>
                  </a:r>
                </a:p>
              </p:txBody>
            </p:sp>
            <p:grpSp>
              <p:nvGrpSpPr>
                <p:cNvPr id="70" name="Group 69"/>
                <p:cNvGrpSpPr>
                  <a:grpSpLocks noChangeAspect="1"/>
                </p:cNvGrpSpPr>
                <p:nvPr/>
              </p:nvGrpSpPr>
              <p:grpSpPr bwMode="auto">
                <a:xfrm rot="20571841">
                  <a:off x="4935498" y="3831862"/>
                  <a:ext cx="966788" cy="541338"/>
                  <a:chOff x="3438" y="2630"/>
                  <a:chExt cx="609" cy="341"/>
                </a:xfrm>
              </p:grpSpPr>
              <p:sp>
                <p:nvSpPr>
                  <p:cNvPr id="71" name="AutoShape 3"/>
                  <p:cNvSpPr>
                    <a:spLocks noChangeAspect="1" noChangeArrowheads="1" noTextEdit="1"/>
                  </p:cNvSpPr>
                  <p:nvPr/>
                </p:nvSpPr>
                <p:spPr bwMode="auto">
                  <a:xfrm>
                    <a:off x="3439" y="2630"/>
                    <a:ext cx="608"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fontAlgn="base">
                      <a:spcBef>
                        <a:spcPct val="0"/>
                      </a:spcBef>
                      <a:spcAft>
                        <a:spcPct val="0"/>
                      </a:spcAft>
                    </a:pPr>
                    <a:endParaRPr lang="en-US" dirty="0">
                      <a:solidFill>
                        <a:srgbClr val="000000"/>
                      </a:solidFill>
                    </a:endParaRPr>
                  </a:p>
                </p:txBody>
              </p:sp>
              <p:sp>
                <p:nvSpPr>
                  <p:cNvPr id="72" name="Freeform 71"/>
                  <p:cNvSpPr>
                    <a:spLocks/>
                  </p:cNvSpPr>
                  <p:nvPr/>
                </p:nvSpPr>
                <p:spPr bwMode="auto">
                  <a:xfrm>
                    <a:off x="3438" y="2898"/>
                    <a:ext cx="26" cy="71"/>
                  </a:xfrm>
                  <a:custGeom>
                    <a:avLst/>
                    <a:gdLst>
                      <a:gd name="T0" fmla="*/ 40 w 40"/>
                      <a:gd name="T1" fmla="*/ 0 h 111"/>
                      <a:gd name="T2" fmla="*/ 40 w 40"/>
                      <a:gd name="T3" fmla="*/ 111 h 111"/>
                      <a:gd name="T4" fmla="*/ 23 w 40"/>
                      <a:gd name="T5" fmla="*/ 111 h 111"/>
                      <a:gd name="T6" fmla="*/ 23 w 40"/>
                      <a:gd name="T7" fmla="*/ 21 h 111"/>
                      <a:gd name="T8" fmla="*/ 12 w 40"/>
                      <a:gd name="T9" fmla="*/ 27 h 111"/>
                      <a:gd name="T10" fmla="*/ 0 w 40"/>
                      <a:gd name="T11" fmla="*/ 31 h 111"/>
                      <a:gd name="T12" fmla="*/ 0 w 40"/>
                      <a:gd name="T13" fmla="*/ 16 h 111"/>
                      <a:gd name="T14" fmla="*/ 8 w 40"/>
                      <a:gd name="T15" fmla="*/ 13 h 111"/>
                      <a:gd name="T16" fmla="*/ 16 w 40"/>
                      <a:gd name="T17" fmla="*/ 10 h 111"/>
                      <a:gd name="T18" fmla="*/ 24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3" y="111"/>
                          <a:pt x="23" y="111"/>
                          <a:pt x="23" y="111"/>
                        </a:cubicBezTo>
                        <a:cubicBezTo>
                          <a:pt x="23" y="21"/>
                          <a:pt x="23" y="21"/>
                          <a:pt x="23" y="21"/>
                        </a:cubicBezTo>
                        <a:cubicBezTo>
                          <a:pt x="19" y="23"/>
                          <a:pt x="16" y="25"/>
                          <a:pt x="12" y="27"/>
                        </a:cubicBezTo>
                        <a:cubicBezTo>
                          <a:pt x="9" y="29"/>
                          <a:pt x="5" y="30"/>
                          <a:pt x="0" y="31"/>
                        </a:cubicBezTo>
                        <a:cubicBezTo>
                          <a:pt x="0" y="16"/>
                          <a:pt x="0" y="16"/>
                          <a:pt x="0" y="16"/>
                        </a:cubicBezTo>
                        <a:cubicBezTo>
                          <a:pt x="3" y="15"/>
                          <a:pt x="6" y="14"/>
                          <a:pt x="8" y="13"/>
                        </a:cubicBezTo>
                        <a:cubicBezTo>
                          <a:pt x="11" y="12"/>
                          <a:pt x="14" y="11"/>
                          <a:pt x="16" y="10"/>
                        </a:cubicBezTo>
                        <a:cubicBezTo>
                          <a:pt x="19" y="8"/>
                          <a:pt x="22" y="7"/>
                          <a:pt x="24" y="5"/>
                        </a:cubicBezTo>
                        <a:cubicBezTo>
                          <a:pt x="27" y="4"/>
                          <a:pt x="30" y="2"/>
                          <a:pt x="33" y="0"/>
                        </a:cubicBezTo>
                        <a:lnTo>
                          <a:pt x="4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fontAlgn="base">
                      <a:spcBef>
                        <a:spcPct val="0"/>
                      </a:spcBef>
                      <a:spcAft>
                        <a:spcPct val="0"/>
                      </a:spcAft>
                    </a:pPr>
                    <a:endParaRPr lang="en-US" dirty="0">
                      <a:solidFill>
                        <a:srgbClr val="000000"/>
                      </a:solidFill>
                    </a:endParaRPr>
                  </a:p>
                </p:txBody>
              </p:sp>
              <p:sp>
                <p:nvSpPr>
                  <p:cNvPr id="73" name="Freeform 72"/>
                  <p:cNvSpPr>
                    <a:spLocks/>
                  </p:cNvSpPr>
                  <p:nvPr/>
                </p:nvSpPr>
                <p:spPr bwMode="auto">
                  <a:xfrm>
                    <a:off x="3438" y="2810"/>
                    <a:ext cx="26" cy="72"/>
                  </a:xfrm>
                  <a:custGeom>
                    <a:avLst/>
                    <a:gdLst>
                      <a:gd name="T0" fmla="*/ 40 w 40"/>
                      <a:gd name="T1" fmla="*/ 0 h 112"/>
                      <a:gd name="T2" fmla="*/ 40 w 40"/>
                      <a:gd name="T3" fmla="*/ 112 h 112"/>
                      <a:gd name="T4" fmla="*/ 23 w 40"/>
                      <a:gd name="T5" fmla="*/ 112 h 112"/>
                      <a:gd name="T6" fmla="*/ 23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3" y="112"/>
                          <a:pt x="23" y="112"/>
                          <a:pt x="23" y="112"/>
                        </a:cubicBezTo>
                        <a:cubicBezTo>
                          <a:pt x="23" y="22"/>
                          <a:pt x="23" y="22"/>
                          <a:pt x="23" y="22"/>
                        </a:cubicBezTo>
                        <a:cubicBezTo>
                          <a:pt x="19" y="24"/>
                          <a:pt x="16" y="26"/>
                          <a:pt x="12" y="28"/>
                        </a:cubicBezTo>
                        <a:cubicBezTo>
                          <a:pt x="9" y="29"/>
                          <a:pt x="5" y="31"/>
                          <a:pt x="0" y="32"/>
                        </a:cubicBezTo>
                        <a:cubicBezTo>
                          <a:pt x="0" y="17"/>
                          <a:pt x="0" y="17"/>
                          <a:pt x="0" y="17"/>
                        </a:cubicBezTo>
                        <a:cubicBezTo>
                          <a:pt x="3" y="16"/>
                          <a:pt x="6" y="15"/>
                          <a:pt x="8" y="14"/>
                        </a:cubicBezTo>
                        <a:cubicBezTo>
                          <a:pt x="11" y="13"/>
                          <a:pt x="14" y="12"/>
                          <a:pt x="16" y="10"/>
                        </a:cubicBezTo>
                        <a:cubicBezTo>
                          <a:pt x="19" y="9"/>
                          <a:pt x="22" y="8"/>
                          <a:pt x="24" y="6"/>
                        </a:cubicBezTo>
                        <a:cubicBezTo>
                          <a:pt x="27" y="4"/>
                          <a:pt x="30" y="2"/>
                          <a:pt x="33" y="0"/>
                        </a:cubicBezTo>
                        <a:lnTo>
                          <a:pt x="4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fontAlgn="base">
                      <a:spcBef>
                        <a:spcPct val="0"/>
                      </a:spcBef>
                      <a:spcAft>
                        <a:spcPct val="0"/>
                      </a:spcAft>
                    </a:pPr>
                    <a:endParaRPr lang="en-US" dirty="0">
                      <a:solidFill>
                        <a:srgbClr val="000000"/>
                      </a:solidFill>
                    </a:endParaRPr>
                  </a:p>
                </p:txBody>
              </p:sp>
              <p:sp>
                <p:nvSpPr>
                  <p:cNvPr id="74" name="Freeform 73"/>
                  <p:cNvSpPr>
                    <a:spLocks/>
                  </p:cNvSpPr>
                  <p:nvPr/>
                </p:nvSpPr>
                <p:spPr bwMode="auto">
                  <a:xfrm>
                    <a:off x="3438" y="2722"/>
                    <a:ext cx="26" cy="71"/>
                  </a:xfrm>
                  <a:custGeom>
                    <a:avLst/>
                    <a:gdLst>
                      <a:gd name="T0" fmla="*/ 40 w 40"/>
                      <a:gd name="T1" fmla="*/ 0 h 112"/>
                      <a:gd name="T2" fmla="*/ 40 w 40"/>
                      <a:gd name="T3" fmla="*/ 112 h 112"/>
                      <a:gd name="T4" fmla="*/ 23 w 40"/>
                      <a:gd name="T5" fmla="*/ 112 h 112"/>
                      <a:gd name="T6" fmla="*/ 23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3" y="112"/>
                          <a:pt x="23" y="112"/>
                          <a:pt x="23" y="112"/>
                        </a:cubicBezTo>
                        <a:cubicBezTo>
                          <a:pt x="23" y="22"/>
                          <a:pt x="23" y="22"/>
                          <a:pt x="23" y="22"/>
                        </a:cubicBezTo>
                        <a:cubicBezTo>
                          <a:pt x="19" y="24"/>
                          <a:pt x="16" y="26"/>
                          <a:pt x="12" y="28"/>
                        </a:cubicBezTo>
                        <a:cubicBezTo>
                          <a:pt x="9" y="29"/>
                          <a:pt x="5" y="31"/>
                          <a:pt x="0" y="32"/>
                        </a:cubicBezTo>
                        <a:cubicBezTo>
                          <a:pt x="0" y="17"/>
                          <a:pt x="0" y="17"/>
                          <a:pt x="0" y="17"/>
                        </a:cubicBezTo>
                        <a:cubicBezTo>
                          <a:pt x="3" y="16"/>
                          <a:pt x="6" y="15"/>
                          <a:pt x="8" y="14"/>
                        </a:cubicBezTo>
                        <a:cubicBezTo>
                          <a:pt x="11" y="13"/>
                          <a:pt x="14" y="12"/>
                          <a:pt x="16" y="10"/>
                        </a:cubicBezTo>
                        <a:cubicBezTo>
                          <a:pt x="19" y="9"/>
                          <a:pt x="22" y="8"/>
                          <a:pt x="24" y="6"/>
                        </a:cubicBezTo>
                        <a:cubicBezTo>
                          <a:pt x="27" y="4"/>
                          <a:pt x="30" y="2"/>
                          <a:pt x="33" y="0"/>
                        </a:cubicBezTo>
                        <a:lnTo>
                          <a:pt x="4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fontAlgn="base">
                      <a:spcBef>
                        <a:spcPct val="0"/>
                      </a:spcBef>
                      <a:spcAft>
                        <a:spcPct val="0"/>
                      </a:spcAft>
                    </a:pPr>
                    <a:endParaRPr lang="en-US" dirty="0">
                      <a:solidFill>
                        <a:srgbClr val="000000"/>
                      </a:solidFill>
                    </a:endParaRPr>
                  </a:p>
                </p:txBody>
              </p:sp>
              <p:sp>
                <p:nvSpPr>
                  <p:cNvPr id="75" name="Freeform 74"/>
                  <p:cNvSpPr>
                    <a:spLocks/>
                  </p:cNvSpPr>
                  <p:nvPr/>
                </p:nvSpPr>
                <p:spPr bwMode="auto">
                  <a:xfrm>
                    <a:off x="3486" y="2722"/>
                    <a:ext cx="26" cy="71"/>
                  </a:xfrm>
                  <a:custGeom>
                    <a:avLst/>
                    <a:gdLst>
                      <a:gd name="T0" fmla="*/ 40 w 40"/>
                      <a:gd name="T1" fmla="*/ 0 h 112"/>
                      <a:gd name="T2" fmla="*/ 40 w 40"/>
                      <a:gd name="T3" fmla="*/ 112 h 112"/>
                      <a:gd name="T4" fmla="*/ 22 w 40"/>
                      <a:gd name="T5" fmla="*/ 112 h 112"/>
                      <a:gd name="T6" fmla="*/ 22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2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2" y="112"/>
                          <a:pt x="22" y="112"/>
                          <a:pt x="22" y="112"/>
                        </a:cubicBezTo>
                        <a:cubicBezTo>
                          <a:pt x="22" y="22"/>
                          <a:pt x="22" y="22"/>
                          <a:pt x="22" y="22"/>
                        </a:cubicBezTo>
                        <a:cubicBezTo>
                          <a:pt x="19" y="24"/>
                          <a:pt x="16" y="26"/>
                          <a:pt x="12" y="28"/>
                        </a:cubicBezTo>
                        <a:cubicBezTo>
                          <a:pt x="8" y="29"/>
                          <a:pt x="4" y="31"/>
                          <a:pt x="0" y="32"/>
                        </a:cubicBezTo>
                        <a:cubicBezTo>
                          <a:pt x="0" y="17"/>
                          <a:pt x="0" y="17"/>
                          <a:pt x="0" y="17"/>
                        </a:cubicBezTo>
                        <a:cubicBezTo>
                          <a:pt x="2" y="16"/>
                          <a:pt x="5" y="15"/>
                          <a:pt x="8" y="14"/>
                        </a:cubicBezTo>
                        <a:cubicBezTo>
                          <a:pt x="11" y="13"/>
                          <a:pt x="13" y="12"/>
                          <a:pt x="16" y="10"/>
                        </a:cubicBezTo>
                        <a:cubicBezTo>
                          <a:pt x="19" y="9"/>
                          <a:pt x="21" y="8"/>
                          <a:pt x="24" y="6"/>
                        </a:cubicBezTo>
                        <a:cubicBezTo>
                          <a:pt x="27" y="4"/>
                          <a:pt x="30" y="2"/>
                          <a:pt x="32" y="0"/>
                        </a:cubicBezTo>
                        <a:lnTo>
                          <a:pt x="4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fontAlgn="base">
                      <a:spcBef>
                        <a:spcPct val="0"/>
                      </a:spcBef>
                      <a:spcAft>
                        <a:spcPct val="0"/>
                      </a:spcAft>
                    </a:pPr>
                    <a:endParaRPr lang="en-US" dirty="0">
                      <a:solidFill>
                        <a:srgbClr val="000000"/>
                      </a:solidFill>
                    </a:endParaRPr>
                  </a:p>
                </p:txBody>
              </p:sp>
              <p:sp>
                <p:nvSpPr>
                  <p:cNvPr id="76" name="Freeform 75"/>
                  <p:cNvSpPr>
                    <a:spLocks noEditPoints="1"/>
                  </p:cNvSpPr>
                  <p:nvPr/>
                </p:nvSpPr>
                <p:spPr bwMode="auto">
                  <a:xfrm>
                    <a:off x="3475" y="2897"/>
                    <a:ext cx="48" cy="74"/>
                  </a:xfrm>
                  <a:custGeom>
                    <a:avLst/>
                    <a:gdLst>
                      <a:gd name="T0" fmla="*/ 37 w 76"/>
                      <a:gd name="T1" fmla="*/ 115 h 115"/>
                      <a:gd name="T2" fmla="*/ 10 w 76"/>
                      <a:gd name="T3" fmla="*/ 101 h 115"/>
                      <a:gd name="T4" fmla="*/ 0 w 76"/>
                      <a:gd name="T5" fmla="*/ 60 h 115"/>
                      <a:gd name="T6" fmla="*/ 10 w 76"/>
                      <a:gd name="T7" fmla="*/ 15 h 115"/>
                      <a:gd name="T8" fmla="*/ 40 w 76"/>
                      <a:gd name="T9" fmla="*/ 0 h 115"/>
                      <a:gd name="T10" fmla="*/ 76 w 76"/>
                      <a:gd name="T11" fmla="*/ 57 h 115"/>
                      <a:gd name="T12" fmla="*/ 66 w 76"/>
                      <a:gd name="T13" fmla="*/ 101 h 115"/>
                      <a:gd name="T14" fmla="*/ 37 w 76"/>
                      <a:gd name="T15" fmla="*/ 115 h 115"/>
                      <a:gd name="T16" fmla="*/ 39 w 76"/>
                      <a:gd name="T17" fmla="*/ 15 h 115"/>
                      <a:gd name="T18" fmla="*/ 18 w 76"/>
                      <a:gd name="T19" fmla="*/ 59 h 115"/>
                      <a:gd name="T20" fmla="*/ 38 w 76"/>
                      <a:gd name="T21" fmla="*/ 101 h 115"/>
                      <a:gd name="T22" fmla="*/ 58 w 76"/>
                      <a:gd name="T23" fmla="*/ 59 h 115"/>
                      <a:gd name="T24" fmla="*/ 39 w 76"/>
                      <a:gd name="T25" fmla="*/ 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1"/>
                          <a:pt x="10" y="101"/>
                        </a:cubicBezTo>
                        <a:cubicBezTo>
                          <a:pt x="3" y="92"/>
                          <a:pt x="0" y="78"/>
                          <a:pt x="0" y="60"/>
                        </a:cubicBezTo>
                        <a:cubicBezTo>
                          <a:pt x="0" y="40"/>
                          <a:pt x="3" y="26"/>
                          <a:pt x="10" y="15"/>
                        </a:cubicBezTo>
                        <a:cubicBezTo>
                          <a:pt x="17" y="5"/>
                          <a:pt x="27" y="0"/>
                          <a:pt x="40" y="0"/>
                        </a:cubicBezTo>
                        <a:cubicBezTo>
                          <a:pt x="64" y="0"/>
                          <a:pt x="76" y="19"/>
                          <a:pt x="76" y="57"/>
                        </a:cubicBezTo>
                        <a:cubicBezTo>
                          <a:pt x="76" y="76"/>
                          <a:pt x="73" y="91"/>
                          <a:pt x="66" y="101"/>
                        </a:cubicBezTo>
                        <a:cubicBezTo>
                          <a:pt x="59" y="110"/>
                          <a:pt x="49" y="115"/>
                          <a:pt x="37" y="115"/>
                        </a:cubicBezTo>
                        <a:close/>
                        <a:moveTo>
                          <a:pt x="39" y="15"/>
                        </a:moveTo>
                        <a:cubicBezTo>
                          <a:pt x="25" y="15"/>
                          <a:pt x="18" y="30"/>
                          <a:pt x="18" y="59"/>
                        </a:cubicBezTo>
                        <a:cubicBezTo>
                          <a:pt x="18" y="87"/>
                          <a:pt x="25" y="101"/>
                          <a:pt x="38" y="101"/>
                        </a:cubicBezTo>
                        <a:cubicBezTo>
                          <a:pt x="51" y="101"/>
                          <a:pt x="58" y="87"/>
                          <a:pt x="58" y="59"/>
                        </a:cubicBezTo>
                        <a:cubicBezTo>
                          <a:pt x="58" y="29"/>
                          <a:pt x="51" y="15"/>
                          <a:pt x="39" y="1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fontAlgn="base">
                      <a:spcBef>
                        <a:spcPct val="0"/>
                      </a:spcBef>
                      <a:spcAft>
                        <a:spcPct val="0"/>
                      </a:spcAft>
                    </a:pPr>
                    <a:endParaRPr lang="en-US" dirty="0">
                      <a:solidFill>
                        <a:srgbClr val="000000"/>
                      </a:solidFill>
                    </a:endParaRPr>
                  </a:p>
                </p:txBody>
              </p:sp>
              <p:sp>
                <p:nvSpPr>
                  <p:cNvPr id="77" name="Freeform 76"/>
                  <p:cNvSpPr>
                    <a:spLocks noEditPoints="1"/>
                  </p:cNvSpPr>
                  <p:nvPr/>
                </p:nvSpPr>
                <p:spPr bwMode="auto">
                  <a:xfrm>
                    <a:off x="3476" y="2809"/>
                    <a:ext cx="48" cy="74"/>
                  </a:xfrm>
                  <a:custGeom>
                    <a:avLst/>
                    <a:gdLst>
                      <a:gd name="T0" fmla="*/ 37 w 76"/>
                      <a:gd name="T1" fmla="*/ 115 h 115"/>
                      <a:gd name="T2" fmla="*/ 10 w 76"/>
                      <a:gd name="T3" fmla="*/ 101 h 115"/>
                      <a:gd name="T4" fmla="*/ 0 w 76"/>
                      <a:gd name="T5" fmla="*/ 60 h 115"/>
                      <a:gd name="T6" fmla="*/ 10 w 76"/>
                      <a:gd name="T7" fmla="*/ 15 h 115"/>
                      <a:gd name="T8" fmla="*/ 40 w 76"/>
                      <a:gd name="T9" fmla="*/ 0 h 115"/>
                      <a:gd name="T10" fmla="*/ 76 w 76"/>
                      <a:gd name="T11" fmla="*/ 57 h 115"/>
                      <a:gd name="T12" fmla="*/ 66 w 76"/>
                      <a:gd name="T13" fmla="*/ 100 h 115"/>
                      <a:gd name="T14" fmla="*/ 37 w 76"/>
                      <a:gd name="T15" fmla="*/ 115 h 115"/>
                      <a:gd name="T16" fmla="*/ 39 w 76"/>
                      <a:gd name="T17" fmla="*/ 14 h 115"/>
                      <a:gd name="T18" fmla="*/ 18 w 76"/>
                      <a:gd name="T19" fmla="*/ 59 h 115"/>
                      <a:gd name="T20" fmla="*/ 38 w 76"/>
                      <a:gd name="T21" fmla="*/ 101 h 115"/>
                      <a:gd name="T22" fmla="*/ 58 w 76"/>
                      <a:gd name="T23" fmla="*/ 58 h 115"/>
                      <a:gd name="T24" fmla="*/ 39 w 76"/>
                      <a:gd name="T25" fmla="*/ 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0"/>
                          <a:pt x="10" y="101"/>
                        </a:cubicBezTo>
                        <a:cubicBezTo>
                          <a:pt x="3" y="92"/>
                          <a:pt x="0" y="78"/>
                          <a:pt x="0" y="60"/>
                        </a:cubicBezTo>
                        <a:cubicBezTo>
                          <a:pt x="0" y="40"/>
                          <a:pt x="3" y="25"/>
                          <a:pt x="10" y="15"/>
                        </a:cubicBezTo>
                        <a:cubicBezTo>
                          <a:pt x="17" y="5"/>
                          <a:pt x="27" y="0"/>
                          <a:pt x="40" y="0"/>
                        </a:cubicBezTo>
                        <a:cubicBezTo>
                          <a:pt x="64" y="0"/>
                          <a:pt x="76" y="19"/>
                          <a:pt x="76" y="57"/>
                        </a:cubicBezTo>
                        <a:cubicBezTo>
                          <a:pt x="76" y="76"/>
                          <a:pt x="73" y="90"/>
                          <a:pt x="66" y="100"/>
                        </a:cubicBezTo>
                        <a:cubicBezTo>
                          <a:pt x="59" y="110"/>
                          <a:pt x="49" y="115"/>
                          <a:pt x="37" y="115"/>
                        </a:cubicBezTo>
                        <a:close/>
                        <a:moveTo>
                          <a:pt x="39" y="14"/>
                        </a:moveTo>
                        <a:cubicBezTo>
                          <a:pt x="25" y="14"/>
                          <a:pt x="18" y="29"/>
                          <a:pt x="18" y="59"/>
                        </a:cubicBezTo>
                        <a:cubicBezTo>
                          <a:pt x="18" y="87"/>
                          <a:pt x="25" y="101"/>
                          <a:pt x="38" y="101"/>
                        </a:cubicBezTo>
                        <a:cubicBezTo>
                          <a:pt x="51" y="101"/>
                          <a:pt x="58" y="87"/>
                          <a:pt x="58" y="58"/>
                        </a:cubicBezTo>
                        <a:cubicBezTo>
                          <a:pt x="58" y="29"/>
                          <a:pt x="52" y="14"/>
                          <a:pt x="39"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fontAlgn="base">
                      <a:spcBef>
                        <a:spcPct val="0"/>
                      </a:spcBef>
                      <a:spcAft>
                        <a:spcPct val="0"/>
                      </a:spcAft>
                    </a:pPr>
                    <a:endParaRPr lang="en-US" dirty="0">
                      <a:solidFill>
                        <a:srgbClr val="000000"/>
                      </a:solidFill>
                    </a:endParaRPr>
                  </a:p>
                </p:txBody>
              </p:sp>
              <p:sp>
                <p:nvSpPr>
                  <p:cNvPr id="78" name="Freeform 77"/>
                  <p:cNvSpPr>
                    <a:spLocks/>
                  </p:cNvSpPr>
                  <p:nvPr/>
                </p:nvSpPr>
                <p:spPr bwMode="auto">
                  <a:xfrm>
                    <a:off x="3533" y="2898"/>
                    <a:ext cx="26" cy="71"/>
                  </a:xfrm>
                  <a:custGeom>
                    <a:avLst/>
                    <a:gdLst>
                      <a:gd name="T0" fmla="*/ 40 w 40"/>
                      <a:gd name="T1" fmla="*/ 0 h 111"/>
                      <a:gd name="T2" fmla="*/ 40 w 40"/>
                      <a:gd name="T3" fmla="*/ 111 h 111"/>
                      <a:gd name="T4" fmla="*/ 22 w 40"/>
                      <a:gd name="T5" fmla="*/ 111 h 111"/>
                      <a:gd name="T6" fmla="*/ 22 w 40"/>
                      <a:gd name="T7" fmla="*/ 21 h 111"/>
                      <a:gd name="T8" fmla="*/ 12 w 40"/>
                      <a:gd name="T9" fmla="*/ 27 h 111"/>
                      <a:gd name="T10" fmla="*/ 0 w 40"/>
                      <a:gd name="T11" fmla="*/ 31 h 111"/>
                      <a:gd name="T12" fmla="*/ 0 w 40"/>
                      <a:gd name="T13" fmla="*/ 16 h 111"/>
                      <a:gd name="T14" fmla="*/ 8 w 40"/>
                      <a:gd name="T15" fmla="*/ 13 h 111"/>
                      <a:gd name="T16" fmla="*/ 16 w 40"/>
                      <a:gd name="T17" fmla="*/ 10 h 111"/>
                      <a:gd name="T18" fmla="*/ 24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2" y="111"/>
                          <a:pt x="22" y="111"/>
                          <a:pt x="22" y="111"/>
                        </a:cubicBezTo>
                        <a:cubicBezTo>
                          <a:pt x="22" y="21"/>
                          <a:pt x="22" y="21"/>
                          <a:pt x="22" y="21"/>
                        </a:cubicBezTo>
                        <a:cubicBezTo>
                          <a:pt x="19" y="23"/>
                          <a:pt x="16" y="25"/>
                          <a:pt x="12" y="27"/>
                        </a:cubicBezTo>
                        <a:cubicBezTo>
                          <a:pt x="8" y="29"/>
                          <a:pt x="4" y="30"/>
                          <a:pt x="0" y="31"/>
                        </a:cubicBezTo>
                        <a:cubicBezTo>
                          <a:pt x="0" y="16"/>
                          <a:pt x="0" y="16"/>
                          <a:pt x="0" y="16"/>
                        </a:cubicBezTo>
                        <a:cubicBezTo>
                          <a:pt x="3" y="15"/>
                          <a:pt x="5" y="14"/>
                          <a:pt x="8" y="13"/>
                        </a:cubicBezTo>
                        <a:cubicBezTo>
                          <a:pt x="11" y="12"/>
                          <a:pt x="13" y="11"/>
                          <a:pt x="16" y="10"/>
                        </a:cubicBezTo>
                        <a:cubicBezTo>
                          <a:pt x="19" y="8"/>
                          <a:pt x="21" y="7"/>
                          <a:pt x="24" y="5"/>
                        </a:cubicBezTo>
                        <a:cubicBezTo>
                          <a:pt x="27" y="4"/>
                          <a:pt x="30" y="2"/>
                          <a:pt x="33" y="0"/>
                        </a:cubicBezTo>
                        <a:lnTo>
                          <a:pt x="4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fontAlgn="base">
                      <a:spcBef>
                        <a:spcPct val="0"/>
                      </a:spcBef>
                      <a:spcAft>
                        <a:spcPct val="0"/>
                      </a:spcAft>
                    </a:pPr>
                    <a:endParaRPr lang="en-US" dirty="0">
                      <a:solidFill>
                        <a:srgbClr val="000000"/>
                      </a:solidFill>
                    </a:endParaRPr>
                  </a:p>
                </p:txBody>
              </p:sp>
              <p:sp>
                <p:nvSpPr>
                  <p:cNvPr id="79" name="Freeform 78"/>
                  <p:cNvSpPr>
                    <a:spLocks/>
                  </p:cNvSpPr>
                  <p:nvPr/>
                </p:nvSpPr>
                <p:spPr bwMode="auto">
                  <a:xfrm>
                    <a:off x="3533" y="2810"/>
                    <a:ext cx="26" cy="72"/>
                  </a:xfrm>
                  <a:custGeom>
                    <a:avLst/>
                    <a:gdLst>
                      <a:gd name="T0" fmla="*/ 40 w 40"/>
                      <a:gd name="T1" fmla="*/ 0 h 112"/>
                      <a:gd name="T2" fmla="*/ 40 w 40"/>
                      <a:gd name="T3" fmla="*/ 112 h 112"/>
                      <a:gd name="T4" fmla="*/ 22 w 40"/>
                      <a:gd name="T5" fmla="*/ 112 h 112"/>
                      <a:gd name="T6" fmla="*/ 22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2" y="112"/>
                          <a:pt x="22" y="112"/>
                          <a:pt x="22" y="112"/>
                        </a:cubicBezTo>
                        <a:cubicBezTo>
                          <a:pt x="22" y="22"/>
                          <a:pt x="22" y="22"/>
                          <a:pt x="22" y="22"/>
                        </a:cubicBezTo>
                        <a:cubicBezTo>
                          <a:pt x="19" y="24"/>
                          <a:pt x="16" y="26"/>
                          <a:pt x="12" y="28"/>
                        </a:cubicBezTo>
                        <a:cubicBezTo>
                          <a:pt x="8" y="29"/>
                          <a:pt x="4" y="31"/>
                          <a:pt x="0" y="32"/>
                        </a:cubicBezTo>
                        <a:cubicBezTo>
                          <a:pt x="0" y="17"/>
                          <a:pt x="0" y="17"/>
                          <a:pt x="0" y="17"/>
                        </a:cubicBezTo>
                        <a:cubicBezTo>
                          <a:pt x="3" y="16"/>
                          <a:pt x="5" y="15"/>
                          <a:pt x="8" y="14"/>
                        </a:cubicBezTo>
                        <a:cubicBezTo>
                          <a:pt x="11" y="13"/>
                          <a:pt x="13" y="12"/>
                          <a:pt x="16" y="10"/>
                        </a:cubicBezTo>
                        <a:cubicBezTo>
                          <a:pt x="19" y="9"/>
                          <a:pt x="21" y="8"/>
                          <a:pt x="24" y="6"/>
                        </a:cubicBezTo>
                        <a:cubicBezTo>
                          <a:pt x="27" y="4"/>
                          <a:pt x="30" y="2"/>
                          <a:pt x="33" y="0"/>
                        </a:cubicBezTo>
                        <a:lnTo>
                          <a:pt x="4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fontAlgn="base">
                      <a:spcBef>
                        <a:spcPct val="0"/>
                      </a:spcBef>
                      <a:spcAft>
                        <a:spcPct val="0"/>
                      </a:spcAft>
                    </a:pPr>
                    <a:endParaRPr lang="en-US" dirty="0">
                      <a:solidFill>
                        <a:srgbClr val="000000"/>
                      </a:solidFill>
                    </a:endParaRPr>
                  </a:p>
                </p:txBody>
              </p:sp>
              <p:sp>
                <p:nvSpPr>
                  <p:cNvPr id="80" name="Freeform 79"/>
                  <p:cNvSpPr>
                    <a:spLocks/>
                  </p:cNvSpPr>
                  <p:nvPr/>
                </p:nvSpPr>
                <p:spPr bwMode="auto">
                  <a:xfrm>
                    <a:off x="3533" y="2722"/>
                    <a:ext cx="26" cy="71"/>
                  </a:xfrm>
                  <a:custGeom>
                    <a:avLst/>
                    <a:gdLst>
                      <a:gd name="T0" fmla="*/ 40 w 40"/>
                      <a:gd name="T1" fmla="*/ 0 h 112"/>
                      <a:gd name="T2" fmla="*/ 40 w 40"/>
                      <a:gd name="T3" fmla="*/ 112 h 112"/>
                      <a:gd name="T4" fmla="*/ 22 w 40"/>
                      <a:gd name="T5" fmla="*/ 112 h 112"/>
                      <a:gd name="T6" fmla="*/ 22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2" y="112"/>
                          <a:pt x="22" y="112"/>
                          <a:pt x="22" y="112"/>
                        </a:cubicBezTo>
                        <a:cubicBezTo>
                          <a:pt x="22" y="22"/>
                          <a:pt x="22" y="22"/>
                          <a:pt x="22" y="22"/>
                        </a:cubicBezTo>
                        <a:cubicBezTo>
                          <a:pt x="19" y="24"/>
                          <a:pt x="16" y="26"/>
                          <a:pt x="12" y="28"/>
                        </a:cubicBezTo>
                        <a:cubicBezTo>
                          <a:pt x="8" y="29"/>
                          <a:pt x="4" y="31"/>
                          <a:pt x="0" y="32"/>
                        </a:cubicBezTo>
                        <a:cubicBezTo>
                          <a:pt x="0" y="17"/>
                          <a:pt x="0" y="17"/>
                          <a:pt x="0" y="17"/>
                        </a:cubicBezTo>
                        <a:cubicBezTo>
                          <a:pt x="3" y="16"/>
                          <a:pt x="5" y="15"/>
                          <a:pt x="8" y="14"/>
                        </a:cubicBezTo>
                        <a:cubicBezTo>
                          <a:pt x="11" y="13"/>
                          <a:pt x="13" y="12"/>
                          <a:pt x="16" y="10"/>
                        </a:cubicBezTo>
                        <a:cubicBezTo>
                          <a:pt x="19" y="9"/>
                          <a:pt x="21" y="8"/>
                          <a:pt x="24" y="6"/>
                        </a:cubicBezTo>
                        <a:cubicBezTo>
                          <a:pt x="27" y="4"/>
                          <a:pt x="30" y="2"/>
                          <a:pt x="33" y="0"/>
                        </a:cubicBezTo>
                        <a:lnTo>
                          <a:pt x="4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fontAlgn="base">
                      <a:spcBef>
                        <a:spcPct val="0"/>
                      </a:spcBef>
                      <a:spcAft>
                        <a:spcPct val="0"/>
                      </a:spcAft>
                    </a:pPr>
                    <a:endParaRPr lang="en-US" dirty="0">
                      <a:solidFill>
                        <a:srgbClr val="000000"/>
                      </a:solidFill>
                    </a:endParaRPr>
                  </a:p>
                </p:txBody>
              </p:sp>
              <p:sp>
                <p:nvSpPr>
                  <p:cNvPr id="81" name="Freeform 80"/>
                  <p:cNvSpPr>
                    <a:spLocks noEditPoints="1"/>
                  </p:cNvSpPr>
                  <p:nvPr/>
                </p:nvSpPr>
                <p:spPr bwMode="auto">
                  <a:xfrm>
                    <a:off x="3569" y="2897"/>
                    <a:ext cx="49" cy="74"/>
                  </a:xfrm>
                  <a:custGeom>
                    <a:avLst/>
                    <a:gdLst>
                      <a:gd name="T0" fmla="*/ 37 w 76"/>
                      <a:gd name="T1" fmla="*/ 115 h 115"/>
                      <a:gd name="T2" fmla="*/ 9 w 76"/>
                      <a:gd name="T3" fmla="*/ 101 h 115"/>
                      <a:gd name="T4" fmla="*/ 0 w 76"/>
                      <a:gd name="T5" fmla="*/ 60 h 115"/>
                      <a:gd name="T6" fmla="*/ 10 w 76"/>
                      <a:gd name="T7" fmla="*/ 15 h 115"/>
                      <a:gd name="T8" fmla="*/ 39 w 76"/>
                      <a:gd name="T9" fmla="*/ 0 h 115"/>
                      <a:gd name="T10" fmla="*/ 76 w 76"/>
                      <a:gd name="T11" fmla="*/ 57 h 115"/>
                      <a:gd name="T12" fmla="*/ 66 w 76"/>
                      <a:gd name="T13" fmla="*/ 101 h 115"/>
                      <a:gd name="T14" fmla="*/ 37 w 76"/>
                      <a:gd name="T15" fmla="*/ 115 h 115"/>
                      <a:gd name="T16" fmla="*/ 38 w 76"/>
                      <a:gd name="T17" fmla="*/ 15 h 115"/>
                      <a:gd name="T18" fmla="*/ 18 w 76"/>
                      <a:gd name="T19" fmla="*/ 59 h 115"/>
                      <a:gd name="T20" fmla="*/ 38 w 76"/>
                      <a:gd name="T21" fmla="*/ 101 h 115"/>
                      <a:gd name="T22" fmla="*/ 58 w 76"/>
                      <a:gd name="T23" fmla="*/ 59 h 115"/>
                      <a:gd name="T24" fmla="*/ 38 w 76"/>
                      <a:gd name="T25" fmla="*/ 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1"/>
                          <a:pt x="9" y="101"/>
                        </a:cubicBezTo>
                        <a:cubicBezTo>
                          <a:pt x="3" y="92"/>
                          <a:pt x="0" y="78"/>
                          <a:pt x="0" y="60"/>
                        </a:cubicBezTo>
                        <a:cubicBezTo>
                          <a:pt x="0" y="40"/>
                          <a:pt x="3" y="26"/>
                          <a:pt x="10" y="15"/>
                        </a:cubicBezTo>
                        <a:cubicBezTo>
                          <a:pt x="17" y="5"/>
                          <a:pt x="26" y="0"/>
                          <a:pt x="39" y="0"/>
                        </a:cubicBezTo>
                        <a:cubicBezTo>
                          <a:pt x="64" y="0"/>
                          <a:pt x="76" y="19"/>
                          <a:pt x="76" y="57"/>
                        </a:cubicBezTo>
                        <a:cubicBezTo>
                          <a:pt x="76" y="76"/>
                          <a:pt x="73" y="91"/>
                          <a:pt x="66" y="101"/>
                        </a:cubicBezTo>
                        <a:cubicBezTo>
                          <a:pt x="59" y="110"/>
                          <a:pt x="49" y="115"/>
                          <a:pt x="37" y="115"/>
                        </a:cubicBezTo>
                        <a:close/>
                        <a:moveTo>
                          <a:pt x="38" y="15"/>
                        </a:moveTo>
                        <a:cubicBezTo>
                          <a:pt x="25" y="15"/>
                          <a:pt x="18" y="30"/>
                          <a:pt x="18" y="59"/>
                        </a:cubicBezTo>
                        <a:cubicBezTo>
                          <a:pt x="18" y="87"/>
                          <a:pt x="25" y="101"/>
                          <a:pt x="38" y="101"/>
                        </a:cubicBezTo>
                        <a:cubicBezTo>
                          <a:pt x="51" y="101"/>
                          <a:pt x="58" y="87"/>
                          <a:pt x="58" y="59"/>
                        </a:cubicBezTo>
                        <a:cubicBezTo>
                          <a:pt x="58" y="29"/>
                          <a:pt x="51" y="15"/>
                          <a:pt x="38" y="1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fontAlgn="base">
                      <a:spcBef>
                        <a:spcPct val="0"/>
                      </a:spcBef>
                      <a:spcAft>
                        <a:spcPct val="0"/>
                      </a:spcAft>
                    </a:pPr>
                    <a:endParaRPr lang="en-US" dirty="0">
                      <a:solidFill>
                        <a:srgbClr val="000000"/>
                      </a:solidFill>
                    </a:endParaRPr>
                  </a:p>
                </p:txBody>
              </p:sp>
              <p:sp>
                <p:nvSpPr>
                  <p:cNvPr id="82" name="Freeform 81"/>
                  <p:cNvSpPr>
                    <a:spLocks noEditPoints="1"/>
                  </p:cNvSpPr>
                  <p:nvPr/>
                </p:nvSpPr>
                <p:spPr bwMode="auto">
                  <a:xfrm>
                    <a:off x="3570" y="2809"/>
                    <a:ext cx="49" cy="74"/>
                  </a:xfrm>
                  <a:custGeom>
                    <a:avLst/>
                    <a:gdLst>
                      <a:gd name="T0" fmla="*/ 37 w 76"/>
                      <a:gd name="T1" fmla="*/ 115 h 115"/>
                      <a:gd name="T2" fmla="*/ 10 w 76"/>
                      <a:gd name="T3" fmla="*/ 101 h 115"/>
                      <a:gd name="T4" fmla="*/ 0 w 76"/>
                      <a:gd name="T5" fmla="*/ 60 h 115"/>
                      <a:gd name="T6" fmla="*/ 10 w 76"/>
                      <a:gd name="T7" fmla="*/ 15 h 115"/>
                      <a:gd name="T8" fmla="*/ 39 w 76"/>
                      <a:gd name="T9" fmla="*/ 0 h 115"/>
                      <a:gd name="T10" fmla="*/ 76 w 76"/>
                      <a:gd name="T11" fmla="*/ 57 h 115"/>
                      <a:gd name="T12" fmla="*/ 66 w 76"/>
                      <a:gd name="T13" fmla="*/ 100 h 115"/>
                      <a:gd name="T14" fmla="*/ 37 w 76"/>
                      <a:gd name="T15" fmla="*/ 115 h 115"/>
                      <a:gd name="T16" fmla="*/ 38 w 76"/>
                      <a:gd name="T17" fmla="*/ 14 h 115"/>
                      <a:gd name="T18" fmla="*/ 18 w 76"/>
                      <a:gd name="T19" fmla="*/ 59 h 115"/>
                      <a:gd name="T20" fmla="*/ 38 w 76"/>
                      <a:gd name="T21" fmla="*/ 101 h 115"/>
                      <a:gd name="T22" fmla="*/ 58 w 76"/>
                      <a:gd name="T23" fmla="*/ 58 h 115"/>
                      <a:gd name="T24" fmla="*/ 38 w 76"/>
                      <a:gd name="T25" fmla="*/ 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0"/>
                          <a:pt x="10" y="101"/>
                        </a:cubicBezTo>
                        <a:cubicBezTo>
                          <a:pt x="3" y="92"/>
                          <a:pt x="0" y="78"/>
                          <a:pt x="0" y="60"/>
                        </a:cubicBezTo>
                        <a:cubicBezTo>
                          <a:pt x="0" y="40"/>
                          <a:pt x="3" y="25"/>
                          <a:pt x="10" y="15"/>
                        </a:cubicBezTo>
                        <a:cubicBezTo>
                          <a:pt x="17" y="5"/>
                          <a:pt x="27" y="0"/>
                          <a:pt x="39" y="0"/>
                        </a:cubicBezTo>
                        <a:cubicBezTo>
                          <a:pt x="64" y="0"/>
                          <a:pt x="76" y="19"/>
                          <a:pt x="76" y="57"/>
                        </a:cubicBezTo>
                        <a:cubicBezTo>
                          <a:pt x="76" y="76"/>
                          <a:pt x="73" y="90"/>
                          <a:pt x="66" y="100"/>
                        </a:cubicBezTo>
                        <a:cubicBezTo>
                          <a:pt x="59" y="110"/>
                          <a:pt x="49" y="115"/>
                          <a:pt x="37" y="115"/>
                        </a:cubicBezTo>
                        <a:close/>
                        <a:moveTo>
                          <a:pt x="38" y="14"/>
                        </a:moveTo>
                        <a:cubicBezTo>
                          <a:pt x="25" y="14"/>
                          <a:pt x="18" y="29"/>
                          <a:pt x="18" y="59"/>
                        </a:cubicBezTo>
                        <a:cubicBezTo>
                          <a:pt x="18" y="87"/>
                          <a:pt x="25" y="101"/>
                          <a:pt x="38" y="101"/>
                        </a:cubicBezTo>
                        <a:cubicBezTo>
                          <a:pt x="51" y="101"/>
                          <a:pt x="58" y="87"/>
                          <a:pt x="58" y="58"/>
                        </a:cubicBezTo>
                        <a:cubicBezTo>
                          <a:pt x="58" y="29"/>
                          <a:pt x="51" y="14"/>
                          <a:pt x="38"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fontAlgn="base">
                      <a:spcBef>
                        <a:spcPct val="0"/>
                      </a:spcBef>
                      <a:spcAft>
                        <a:spcPct val="0"/>
                      </a:spcAft>
                    </a:pPr>
                    <a:endParaRPr lang="en-US" dirty="0">
                      <a:solidFill>
                        <a:srgbClr val="000000"/>
                      </a:solidFill>
                    </a:endParaRPr>
                  </a:p>
                </p:txBody>
              </p:sp>
              <p:sp>
                <p:nvSpPr>
                  <p:cNvPr id="83" name="Freeform 82"/>
                  <p:cNvSpPr>
                    <a:spLocks noEditPoints="1"/>
                  </p:cNvSpPr>
                  <p:nvPr/>
                </p:nvSpPr>
                <p:spPr bwMode="auto">
                  <a:xfrm>
                    <a:off x="3570" y="2720"/>
                    <a:ext cx="49" cy="75"/>
                  </a:xfrm>
                  <a:custGeom>
                    <a:avLst/>
                    <a:gdLst>
                      <a:gd name="T0" fmla="*/ 37 w 76"/>
                      <a:gd name="T1" fmla="*/ 116 h 116"/>
                      <a:gd name="T2" fmla="*/ 10 w 76"/>
                      <a:gd name="T3" fmla="*/ 101 h 116"/>
                      <a:gd name="T4" fmla="*/ 0 w 76"/>
                      <a:gd name="T5" fmla="*/ 60 h 116"/>
                      <a:gd name="T6" fmla="*/ 10 w 76"/>
                      <a:gd name="T7" fmla="*/ 16 h 116"/>
                      <a:gd name="T8" fmla="*/ 39 w 76"/>
                      <a:gd name="T9" fmla="*/ 0 h 116"/>
                      <a:gd name="T10" fmla="*/ 76 w 76"/>
                      <a:gd name="T11" fmla="*/ 58 h 116"/>
                      <a:gd name="T12" fmla="*/ 66 w 76"/>
                      <a:gd name="T13" fmla="*/ 101 h 116"/>
                      <a:gd name="T14" fmla="*/ 37 w 76"/>
                      <a:gd name="T15" fmla="*/ 116 h 116"/>
                      <a:gd name="T16" fmla="*/ 38 w 76"/>
                      <a:gd name="T17" fmla="*/ 15 h 116"/>
                      <a:gd name="T18" fmla="*/ 18 w 76"/>
                      <a:gd name="T19" fmla="*/ 59 h 116"/>
                      <a:gd name="T20" fmla="*/ 38 w 76"/>
                      <a:gd name="T21" fmla="*/ 101 h 116"/>
                      <a:gd name="T22" fmla="*/ 58 w 76"/>
                      <a:gd name="T23" fmla="*/ 59 h 116"/>
                      <a:gd name="T24" fmla="*/ 38 w 76"/>
                      <a:gd name="T25" fmla="*/ 1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6">
                        <a:moveTo>
                          <a:pt x="37" y="116"/>
                        </a:moveTo>
                        <a:cubicBezTo>
                          <a:pt x="25" y="116"/>
                          <a:pt x="16" y="111"/>
                          <a:pt x="10" y="101"/>
                        </a:cubicBezTo>
                        <a:cubicBezTo>
                          <a:pt x="3" y="92"/>
                          <a:pt x="0" y="78"/>
                          <a:pt x="0" y="60"/>
                        </a:cubicBezTo>
                        <a:cubicBezTo>
                          <a:pt x="0" y="41"/>
                          <a:pt x="3" y="26"/>
                          <a:pt x="10" y="16"/>
                        </a:cubicBezTo>
                        <a:cubicBezTo>
                          <a:pt x="17" y="5"/>
                          <a:pt x="27" y="0"/>
                          <a:pt x="39" y="0"/>
                        </a:cubicBezTo>
                        <a:cubicBezTo>
                          <a:pt x="64" y="0"/>
                          <a:pt x="76" y="19"/>
                          <a:pt x="76" y="58"/>
                        </a:cubicBezTo>
                        <a:cubicBezTo>
                          <a:pt x="76" y="76"/>
                          <a:pt x="73" y="91"/>
                          <a:pt x="66" y="101"/>
                        </a:cubicBezTo>
                        <a:cubicBezTo>
                          <a:pt x="59" y="111"/>
                          <a:pt x="49" y="116"/>
                          <a:pt x="37" y="116"/>
                        </a:cubicBezTo>
                        <a:close/>
                        <a:moveTo>
                          <a:pt x="38" y="15"/>
                        </a:moveTo>
                        <a:cubicBezTo>
                          <a:pt x="25" y="15"/>
                          <a:pt x="18" y="30"/>
                          <a:pt x="18" y="59"/>
                        </a:cubicBezTo>
                        <a:cubicBezTo>
                          <a:pt x="18" y="87"/>
                          <a:pt x="25" y="101"/>
                          <a:pt x="38" y="101"/>
                        </a:cubicBezTo>
                        <a:cubicBezTo>
                          <a:pt x="51" y="101"/>
                          <a:pt x="58" y="87"/>
                          <a:pt x="58" y="59"/>
                        </a:cubicBezTo>
                        <a:cubicBezTo>
                          <a:pt x="58" y="29"/>
                          <a:pt x="51" y="15"/>
                          <a:pt x="38" y="1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fontAlgn="base">
                      <a:spcBef>
                        <a:spcPct val="0"/>
                      </a:spcBef>
                      <a:spcAft>
                        <a:spcPct val="0"/>
                      </a:spcAft>
                    </a:pPr>
                    <a:endParaRPr lang="en-US" dirty="0">
                      <a:solidFill>
                        <a:srgbClr val="000000"/>
                      </a:solidFill>
                    </a:endParaRPr>
                  </a:p>
                </p:txBody>
              </p:sp>
              <p:sp>
                <p:nvSpPr>
                  <p:cNvPr id="84" name="Freeform 83"/>
                  <p:cNvSpPr>
                    <a:spLocks/>
                  </p:cNvSpPr>
                  <p:nvPr/>
                </p:nvSpPr>
                <p:spPr bwMode="auto">
                  <a:xfrm>
                    <a:off x="3653" y="2898"/>
                    <a:ext cx="25" cy="71"/>
                  </a:xfrm>
                  <a:custGeom>
                    <a:avLst/>
                    <a:gdLst>
                      <a:gd name="T0" fmla="*/ 40 w 40"/>
                      <a:gd name="T1" fmla="*/ 0 h 111"/>
                      <a:gd name="T2" fmla="*/ 40 w 40"/>
                      <a:gd name="T3" fmla="*/ 111 h 111"/>
                      <a:gd name="T4" fmla="*/ 23 w 40"/>
                      <a:gd name="T5" fmla="*/ 111 h 111"/>
                      <a:gd name="T6" fmla="*/ 23 w 40"/>
                      <a:gd name="T7" fmla="*/ 21 h 111"/>
                      <a:gd name="T8" fmla="*/ 13 w 40"/>
                      <a:gd name="T9" fmla="*/ 27 h 111"/>
                      <a:gd name="T10" fmla="*/ 0 w 40"/>
                      <a:gd name="T11" fmla="*/ 31 h 111"/>
                      <a:gd name="T12" fmla="*/ 0 w 40"/>
                      <a:gd name="T13" fmla="*/ 16 h 111"/>
                      <a:gd name="T14" fmla="*/ 8 w 40"/>
                      <a:gd name="T15" fmla="*/ 13 h 111"/>
                      <a:gd name="T16" fmla="*/ 17 w 40"/>
                      <a:gd name="T17" fmla="*/ 10 h 111"/>
                      <a:gd name="T18" fmla="*/ 25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3" y="111"/>
                          <a:pt x="23" y="111"/>
                          <a:pt x="23" y="111"/>
                        </a:cubicBezTo>
                        <a:cubicBezTo>
                          <a:pt x="23" y="21"/>
                          <a:pt x="23" y="21"/>
                          <a:pt x="23" y="21"/>
                        </a:cubicBezTo>
                        <a:cubicBezTo>
                          <a:pt x="20" y="23"/>
                          <a:pt x="16" y="25"/>
                          <a:pt x="13" y="27"/>
                        </a:cubicBezTo>
                        <a:cubicBezTo>
                          <a:pt x="9" y="29"/>
                          <a:pt x="5" y="30"/>
                          <a:pt x="0" y="31"/>
                        </a:cubicBezTo>
                        <a:cubicBezTo>
                          <a:pt x="0" y="16"/>
                          <a:pt x="0" y="16"/>
                          <a:pt x="0" y="16"/>
                        </a:cubicBezTo>
                        <a:cubicBezTo>
                          <a:pt x="3" y="15"/>
                          <a:pt x="6" y="14"/>
                          <a:pt x="8" y="13"/>
                        </a:cubicBezTo>
                        <a:cubicBezTo>
                          <a:pt x="11" y="12"/>
                          <a:pt x="14" y="11"/>
                          <a:pt x="17" y="10"/>
                        </a:cubicBezTo>
                        <a:cubicBezTo>
                          <a:pt x="19" y="8"/>
                          <a:pt x="22" y="7"/>
                          <a:pt x="25" y="5"/>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fontAlgn="base">
                      <a:spcBef>
                        <a:spcPct val="0"/>
                      </a:spcBef>
                      <a:spcAft>
                        <a:spcPct val="0"/>
                      </a:spcAft>
                    </a:pPr>
                    <a:endParaRPr lang="en-US" dirty="0">
                      <a:solidFill>
                        <a:srgbClr val="000000"/>
                      </a:solidFill>
                    </a:endParaRPr>
                  </a:p>
                </p:txBody>
              </p:sp>
              <p:sp>
                <p:nvSpPr>
                  <p:cNvPr id="85" name="Freeform 84"/>
                  <p:cNvSpPr>
                    <a:spLocks/>
                  </p:cNvSpPr>
                  <p:nvPr/>
                </p:nvSpPr>
                <p:spPr bwMode="auto">
                  <a:xfrm>
                    <a:off x="3653" y="2810"/>
                    <a:ext cx="25" cy="72"/>
                  </a:xfrm>
                  <a:custGeom>
                    <a:avLst/>
                    <a:gdLst>
                      <a:gd name="T0" fmla="*/ 40 w 40"/>
                      <a:gd name="T1" fmla="*/ 0 h 112"/>
                      <a:gd name="T2" fmla="*/ 40 w 40"/>
                      <a:gd name="T3" fmla="*/ 112 h 112"/>
                      <a:gd name="T4" fmla="*/ 23 w 40"/>
                      <a:gd name="T5" fmla="*/ 112 h 112"/>
                      <a:gd name="T6" fmla="*/ 23 w 40"/>
                      <a:gd name="T7" fmla="*/ 22 h 112"/>
                      <a:gd name="T8" fmla="*/ 13 w 40"/>
                      <a:gd name="T9" fmla="*/ 28 h 112"/>
                      <a:gd name="T10" fmla="*/ 0 w 40"/>
                      <a:gd name="T11" fmla="*/ 32 h 112"/>
                      <a:gd name="T12" fmla="*/ 0 w 40"/>
                      <a:gd name="T13" fmla="*/ 17 h 112"/>
                      <a:gd name="T14" fmla="*/ 8 w 40"/>
                      <a:gd name="T15" fmla="*/ 14 h 112"/>
                      <a:gd name="T16" fmla="*/ 17 w 40"/>
                      <a:gd name="T17" fmla="*/ 10 h 112"/>
                      <a:gd name="T18" fmla="*/ 25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3" y="112"/>
                          <a:pt x="23" y="112"/>
                          <a:pt x="23" y="112"/>
                        </a:cubicBezTo>
                        <a:cubicBezTo>
                          <a:pt x="23" y="22"/>
                          <a:pt x="23" y="22"/>
                          <a:pt x="23" y="22"/>
                        </a:cubicBezTo>
                        <a:cubicBezTo>
                          <a:pt x="20" y="24"/>
                          <a:pt x="16" y="26"/>
                          <a:pt x="13" y="28"/>
                        </a:cubicBezTo>
                        <a:cubicBezTo>
                          <a:pt x="9" y="29"/>
                          <a:pt x="5" y="31"/>
                          <a:pt x="0" y="32"/>
                        </a:cubicBezTo>
                        <a:cubicBezTo>
                          <a:pt x="0" y="17"/>
                          <a:pt x="0" y="17"/>
                          <a:pt x="0" y="17"/>
                        </a:cubicBezTo>
                        <a:cubicBezTo>
                          <a:pt x="3" y="16"/>
                          <a:pt x="6" y="15"/>
                          <a:pt x="8" y="14"/>
                        </a:cubicBezTo>
                        <a:cubicBezTo>
                          <a:pt x="11" y="13"/>
                          <a:pt x="14" y="12"/>
                          <a:pt x="17" y="10"/>
                        </a:cubicBezTo>
                        <a:cubicBezTo>
                          <a:pt x="19" y="9"/>
                          <a:pt x="22" y="8"/>
                          <a:pt x="25" y="6"/>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fontAlgn="base">
                      <a:spcBef>
                        <a:spcPct val="0"/>
                      </a:spcBef>
                      <a:spcAft>
                        <a:spcPct val="0"/>
                      </a:spcAft>
                    </a:pPr>
                    <a:endParaRPr lang="en-US" dirty="0">
                      <a:solidFill>
                        <a:srgbClr val="000000"/>
                      </a:solidFill>
                    </a:endParaRPr>
                  </a:p>
                </p:txBody>
              </p:sp>
              <p:sp>
                <p:nvSpPr>
                  <p:cNvPr id="86" name="Freeform 85"/>
                  <p:cNvSpPr>
                    <a:spLocks/>
                  </p:cNvSpPr>
                  <p:nvPr/>
                </p:nvSpPr>
                <p:spPr bwMode="auto">
                  <a:xfrm>
                    <a:off x="3653" y="2722"/>
                    <a:ext cx="25" cy="71"/>
                  </a:xfrm>
                  <a:custGeom>
                    <a:avLst/>
                    <a:gdLst>
                      <a:gd name="T0" fmla="*/ 40 w 40"/>
                      <a:gd name="T1" fmla="*/ 0 h 112"/>
                      <a:gd name="T2" fmla="*/ 40 w 40"/>
                      <a:gd name="T3" fmla="*/ 112 h 112"/>
                      <a:gd name="T4" fmla="*/ 23 w 40"/>
                      <a:gd name="T5" fmla="*/ 112 h 112"/>
                      <a:gd name="T6" fmla="*/ 23 w 40"/>
                      <a:gd name="T7" fmla="*/ 22 h 112"/>
                      <a:gd name="T8" fmla="*/ 13 w 40"/>
                      <a:gd name="T9" fmla="*/ 28 h 112"/>
                      <a:gd name="T10" fmla="*/ 0 w 40"/>
                      <a:gd name="T11" fmla="*/ 32 h 112"/>
                      <a:gd name="T12" fmla="*/ 0 w 40"/>
                      <a:gd name="T13" fmla="*/ 17 h 112"/>
                      <a:gd name="T14" fmla="*/ 8 w 40"/>
                      <a:gd name="T15" fmla="*/ 14 h 112"/>
                      <a:gd name="T16" fmla="*/ 17 w 40"/>
                      <a:gd name="T17" fmla="*/ 10 h 112"/>
                      <a:gd name="T18" fmla="*/ 25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3" y="112"/>
                          <a:pt x="23" y="112"/>
                          <a:pt x="23" y="112"/>
                        </a:cubicBezTo>
                        <a:cubicBezTo>
                          <a:pt x="23" y="22"/>
                          <a:pt x="23" y="22"/>
                          <a:pt x="23" y="22"/>
                        </a:cubicBezTo>
                        <a:cubicBezTo>
                          <a:pt x="20" y="24"/>
                          <a:pt x="16" y="26"/>
                          <a:pt x="13" y="28"/>
                        </a:cubicBezTo>
                        <a:cubicBezTo>
                          <a:pt x="9" y="29"/>
                          <a:pt x="5" y="31"/>
                          <a:pt x="0" y="32"/>
                        </a:cubicBezTo>
                        <a:cubicBezTo>
                          <a:pt x="0" y="17"/>
                          <a:pt x="0" y="17"/>
                          <a:pt x="0" y="17"/>
                        </a:cubicBezTo>
                        <a:cubicBezTo>
                          <a:pt x="3" y="16"/>
                          <a:pt x="6" y="15"/>
                          <a:pt x="8" y="14"/>
                        </a:cubicBezTo>
                        <a:cubicBezTo>
                          <a:pt x="11" y="13"/>
                          <a:pt x="14" y="12"/>
                          <a:pt x="17" y="10"/>
                        </a:cubicBezTo>
                        <a:cubicBezTo>
                          <a:pt x="19" y="9"/>
                          <a:pt x="22" y="8"/>
                          <a:pt x="25" y="6"/>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fontAlgn="base">
                      <a:spcBef>
                        <a:spcPct val="0"/>
                      </a:spcBef>
                      <a:spcAft>
                        <a:spcPct val="0"/>
                      </a:spcAft>
                    </a:pPr>
                    <a:endParaRPr lang="en-US" dirty="0">
                      <a:solidFill>
                        <a:srgbClr val="000000"/>
                      </a:solidFill>
                    </a:endParaRPr>
                  </a:p>
                </p:txBody>
              </p:sp>
              <p:sp>
                <p:nvSpPr>
                  <p:cNvPr id="87" name="Freeform 86"/>
                  <p:cNvSpPr>
                    <a:spLocks/>
                  </p:cNvSpPr>
                  <p:nvPr/>
                </p:nvSpPr>
                <p:spPr bwMode="auto">
                  <a:xfrm>
                    <a:off x="3701" y="2722"/>
                    <a:ext cx="25" cy="71"/>
                  </a:xfrm>
                  <a:custGeom>
                    <a:avLst/>
                    <a:gdLst>
                      <a:gd name="T0" fmla="*/ 40 w 40"/>
                      <a:gd name="T1" fmla="*/ 0 h 112"/>
                      <a:gd name="T2" fmla="*/ 40 w 40"/>
                      <a:gd name="T3" fmla="*/ 112 h 112"/>
                      <a:gd name="T4" fmla="*/ 22 w 40"/>
                      <a:gd name="T5" fmla="*/ 112 h 112"/>
                      <a:gd name="T6" fmla="*/ 22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2" y="112"/>
                          <a:pt x="22" y="112"/>
                          <a:pt x="22" y="112"/>
                        </a:cubicBezTo>
                        <a:cubicBezTo>
                          <a:pt x="22" y="22"/>
                          <a:pt x="22" y="22"/>
                          <a:pt x="22" y="22"/>
                        </a:cubicBezTo>
                        <a:cubicBezTo>
                          <a:pt x="19" y="24"/>
                          <a:pt x="16" y="26"/>
                          <a:pt x="12" y="28"/>
                        </a:cubicBezTo>
                        <a:cubicBezTo>
                          <a:pt x="9" y="29"/>
                          <a:pt x="4" y="31"/>
                          <a:pt x="0" y="32"/>
                        </a:cubicBezTo>
                        <a:cubicBezTo>
                          <a:pt x="0" y="17"/>
                          <a:pt x="0" y="17"/>
                          <a:pt x="0" y="17"/>
                        </a:cubicBezTo>
                        <a:cubicBezTo>
                          <a:pt x="3" y="16"/>
                          <a:pt x="5" y="15"/>
                          <a:pt x="8" y="14"/>
                        </a:cubicBezTo>
                        <a:cubicBezTo>
                          <a:pt x="11" y="13"/>
                          <a:pt x="14" y="12"/>
                          <a:pt x="16" y="10"/>
                        </a:cubicBezTo>
                        <a:cubicBezTo>
                          <a:pt x="19" y="9"/>
                          <a:pt x="22" y="8"/>
                          <a:pt x="24" y="6"/>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fontAlgn="base">
                      <a:spcBef>
                        <a:spcPct val="0"/>
                      </a:spcBef>
                      <a:spcAft>
                        <a:spcPct val="0"/>
                      </a:spcAft>
                    </a:pPr>
                    <a:endParaRPr lang="en-US" dirty="0">
                      <a:solidFill>
                        <a:srgbClr val="000000"/>
                      </a:solidFill>
                    </a:endParaRPr>
                  </a:p>
                </p:txBody>
              </p:sp>
              <p:sp>
                <p:nvSpPr>
                  <p:cNvPr id="88" name="Freeform 87"/>
                  <p:cNvSpPr>
                    <a:spLocks noEditPoints="1"/>
                  </p:cNvSpPr>
                  <p:nvPr/>
                </p:nvSpPr>
                <p:spPr bwMode="auto">
                  <a:xfrm>
                    <a:off x="3689" y="2897"/>
                    <a:ext cx="49" cy="74"/>
                  </a:xfrm>
                  <a:custGeom>
                    <a:avLst/>
                    <a:gdLst>
                      <a:gd name="T0" fmla="*/ 37 w 76"/>
                      <a:gd name="T1" fmla="*/ 115 h 115"/>
                      <a:gd name="T2" fmla="*/ 10 w 76"/>
                      <a:gd name="T3" fmla="*/ 101 h 115"/>
                      <a:gd name="T4" fmla="*/ 0 w 76"/>
                      <a:gd name="T5" fmla="*/ 60 h 115"/>
                      <a:gd name="T6" fmla="*/ 10 w 76"/>
                      <a:gd name="T7" fmla="*/ 15 h 115"/>
                      <a:gd name="T8" fmla="*/ 40 w 76"/>
                      <a:gd name="T9" fmla="*/ 0 h 115"/>
                      <a:gd name="T10" fmla="*/ 76 w 76"/>
                      <a:gd name="T11" fmla="*/ 57 h 115"/>
                      <a:gd name="T12" fmla="*/ 66 w 76"/>
                      <a:gd name="T13" fmla="*/ 101 h 115"/>
                      <a:gd name="T14" fmla="*/ 37 w 76"/>
                      <a:gd name="T15" fmla="*/ 115 h 115"/>
                      <a:gd name="T16" fmla="*/ 39 w 76"/>
                      <a:gd name="T17" fmla="*/ 15 h 115"/>
                      <a:gd name="T18" fmla="*/ 19 w 76"/>
                      <a:gd name="T19" fmla="*/ 59 h 115"/>
                      <a:gd name="T20" fmla="*/ 38 w 76"/>
                      <a:gd name="T21" fmla="*/ 101 h 115"/>
                      <a:gd name="T22" fmla="*/ 58 w 76"/>
                      <a:gd name="T23" fmla="*/ 59 h 115"/>
                      <a:gd name="T24" fmla="*/ 39 w 76"/>
                      <a:gd name="T25" fmla="*/ 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1"/>
                          <a:pt x="10" y="101"/>
                        </a:cubicBezTo>
                        <a:cubicBezTo>
                          <a:pt x="3" y="92"/>
                          <a:pt x="0" y="78"/>
                          <a:pt x="0" y="60"/>
                        </a:cubicBezTo>
                        <a:cubicBezTo>
                          <a:pt x="0" y="40"/>
                          <a:pt x="4" y="26"/>
                          <a:pt x="10" y="15"/>
                        </a:cubicBezTo>
                        <a:cubicBezTo>
                          <a:pt x="17" y="5"/>
                          <a:pt x="27" y="0"/>
                          <a:pt x="40" y="0"/>
                        </a:cubicBezTo>
                        <a:cubicBezTo>
                          <a:pt x="64" y="0"/>
                          <a:pt x="76" y="19"/>
                          <a:pt x="76" y="57"/>
                        </a:cubicBezTo>
                        <a:cubicBezTo>
                          <a:pt x="76" y="76"/>
                          <a:pt x="73" y="91"/>
                          <a:pt x="66" y="101"/>
                        </a:cubicBezTo>
                        <a:cubicBezTo>
                          <a:pt x="59" y="110"/>
                          <a:pt x="49" y="115"/>
                          <a:pt x="37" y="115"/>
                        </a:cubicBezTo>
                        <a:close/>
                        <a:moveTo>
                          <a:pt x="39" y="15"/>
                        </a:moveTo>
                        <a:cubicBezTo>
                          <a:pt x="25" y="15"/>
                          <a:pt x="19" y="30"/>
                          <a:pt x="19" y="59"/>
                        </a:cubicBezTo>
                        <a:cubicBezTo>
                          <a:pt x="19" y="87"/>
                          <a:pt x="25" y="101"/>
                          <a:pt x="38" y="101"/>
                        </a:cubicBezTo>
                        <a:cubicBezTo>
                          <a:pt x="51" y="101"/>
                          <a:pt x="58" y="87"/>
                          <a:pt x="58" y="59"/>
                        </a:cubicBezTo>
                        <a:cubicBezTo>
                          <a:pt x="58" y="29"/>
                          <a:pt x="52" y="15"/>
                          <a:pt x="39"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fontAlgn="base">
                      <a:spcBef>
                        <a:spcPct val="0"/>
                      </a:spcBef>
                      <a:spcAft>
                        <a:spcPct val="0"/>
                      </a:spcAft>
                    </a:pPr>
                    <a:endParaRPr lang="en-US" dirty="0">
                      <a:solidFill>
                        <a:srgbClr val="000000"/>
                      </a:solidFill>
                    </a:endParaRPr>
                  </a:p>
                </p:txBody>
              </p:sp>
              <p:sp>
                <p:nvSpPr>
                  <p:cNvPr id="89" name="Freeform 88"/>
                  <p:cNvSpPr>
                    <a:spLocks noEditPoints="1"/>
                  </p:cNvSpPr>
                  <p:nvPr/>
                </p:nvSpPr>
                <p:spPr bwMode="auto">
                  <a:xfrm>
                    <a:off x="3690" y="2809"/>
                    <a:ext cx="48" cy="74"/>
                  </a:xfrm>
                  <a:custGeom>
                    <a:avLst/>
                    <a:gdLst>
                      <a:gd name="T0" fmla="*/ 37 w 76"/>
                      <a:gd name="T1" fmla="*/ 115 h 115"/>
                      <a:gd name="T2" fmla="*/ 10 w 76"/>
                      <a:gd name="T3" fmla="*/ 101 h 115"/>
                      <a:gd name="T4" fmla="*/ 0 w 76"/>
                      <a:gd name="T5" fmla="*/ 60 h 115"/>
                      <a:gd name="T6" fmla="*/ 10 w 76"/>
                      <a:gd name="T7" fmla="*/ 15 h 115"/>
                      <a:gd name="T8" fmla="*/ 40 w 76"/>
                      <a:gd name="T9" fmla="*/ 0 h 115"/>
                      <a:gd name="T10" fmla="*/ 76 w 76"/>
                      <a:gd name="T11" fmla="*/ 57 h 115"/>
                      <a:gd name="T12" fmla="*/ 66 w 76"/>
                      <a:gd name="T13" fmla="*/ 100 h 115"/>
                      <a:gd name="T14" fmla="*/ 37 w 76"/>
                      <a:gd name="T15" fmla="*/ 115 h 115"/>
                      <a:gd name="T16" fmla="*/ 39 w 76"/>
                      <a:gd name="T17" fmla="*/ 14 h 115"/>
                      <a:gd name="T18" fmla="*/ 19 w 76"/>
                      <a:gd name="T19" fmla="*/ 59 h 115"/>
                      <a:gd name="T20" fmla="*/ 38 w 76"/>
                      <a:gd name="T21" fmla="*/ 101 h 115"/>
                      <a:gd name="T22" fmla="*/ 58 w 76"/>
                      <a:gd name="T23" fmla="*/ 58 h 115"/>
                      <a:gd name="T24" fmla="*/ 39 w 76"/>
                      <a:gd name="T25" fmla="*/ 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0"/>
                          <a:pt x="10" y="101"/>
                        </a:cubicBezTo>
                        <a:cubicBezTo>
                          <a:pt x="3" y="92"/>
                          <a:pt x="0" y="78"/>
                          <a:pt x="0" y="60"/>
                        </a:cubicBezTo>
                        <a:cubicBezTo>
                          <a:pt x="0" y="40"/>
                          <a:pt x="4" y="25"/>
                          <a:pt x="10" y="15"/>
                        </a:cubicBezTo>
                        <a:cubicBezTo>
                          <a:pt x="17" y="5"/>
                          <a:pt x="27" y="0"/>
                          <a:pt x="40" y="0"/>
                        </a:cubicBezTo>
                        <a:cubicBezTo>
                          <a:pt x="64" y="0"/>
                          <a:pt x="76" y="19"/>
                          <a:pt x="76" y="57"/>
                        </a:cubicBezTo>
                        <a:cubicBezTo>
                          <a:pt x="76" y="76"/>
                          <a:pt x="73" y="90"/>
                          <a:pt x="66" y="100"/>
                        </a:cubicBezTo>
                        <a:cubicBezTo>
                          <a:pt x="59" y="110"/>
                          <a:pt x="49" y="115"/>
                          <a:pt x="37" y="115"/>
                        </a:cubicBezTo>
                        <a:close/>
                        <a:moveTo>
                          <a:pt x="39" y="14"/>
                        </a:moveTo>
                        <a:cubicBezTo>
                          <a:pt x="25" y="14"/>
                          <a:pt x="19" y="29"/>
                          <a:pt x="19" y="59"/>
                        </a:cubicBezTo>
                        <a:cubicBezTo>
                          <a:pt x="19" y="87"/>
                          <a:pt x="25" y="101"/>
                          <a:pt x="38" y="101"/>
                        </a:cubicBezTo>
                        <a:cubicBezTo>
                          <a:pt x="52" y="101"/>
                          <a:pt x="58" y="87"/>
                          <a:pt x="58" y="58"/>
                        </a:cubicBezTo>
                        <a:cubicBezTo>
                          <a:pt x="58" y="29"/>
                          <a:pt x="52" y="14"/>
                          <a:pt x="39" y="14"/>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fontAlgn="base">
                      <a:spcBef>
                        <a:spcPct val="0"/>
                      </a:spcBef>
                      <a:spcAft>
                        <a:spcPct val="0"/>
                      </a:spcAft>
                    </a:pPr>
                    <a:endParaRPr lang="en-US" dirty="0">
                      <a:solidFill>
                        <a:srgbClr val="000000"/>
                      </a:solidFill>
                    </a:endParaRPr>
                  </a:p>
                </p:txBody>
              </p:sp>
              <p:sp>
                <p:nvSpPr>
                  <p:cNvPr id="90" name="Freeform 89"/>
                  <p:cNvSpPr>
                    <a:spLocks/>
                  </p:cNvSpPr>
                  <p:nvPr/>
                </p:nvSpPr>
                <p:spPr bwMode="auto">
                  <a:xfrm>
                    <a:off x="3747" y="2898"/>
                    <a:ext cx="26" cy="71"/>
                  </a:xfrm>
                  <a:custGeom>
                    <a:avLst/>
                    <a:gdLst>
                      <a:gd name="T0" fmla="*/ 40 w 40"/>
                      <a:gd name="T1" fmla="*/ 0 h 111"/>
                      <a:gd name="T2" fmla="*/ 40 w 40"/>
                      <a:gd name="T3" fmla="*/ 111 h 111"/>
                      <a:gd name="T4" fmla="*/ 23 w 40"/>
                      <a:gd name="T5" fmla="*/ 111 h 111"/>
                      <a:gd name="T6" fmla="*/ 23 w 40"/>
                      <a:gd name="T7" fmla="*/ 21 h 111"/>
                      <a:gd name="T8" fmla="*/ 12 w 40"/>
                      <a:gd name="T9" fmla="*/ 27 h 111"/>
                      <a:gd name="T10" fmla="*/ 0 w 40"/>
                      <a:gd name="T11" fmla="*/ 31 h 111"/>
                      <a:gd name="T12" fmla="*/ 0 w 40"/>
                      <a:gd name="T13" fmla="*/ 16 h 111"/>
                      <a:gd name="T14" fmla="*/ 8 w 40"/>
                      <a:gd name="T15" fmla="*/ 13 h 111"/>
                      <a:gd name="T16" fmla="*/ 16 w 40"/>
                      <a:gd name="T17" fmla="*/ 10 h 111"/>
                      <a:gd name="T18" fmla="*/ 24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3" y="111"/>
                          <a:pt x="23" y="111"/>
                          <a:pt x="23" y="111"/>
                        </a:cubicBezTo>
                        <a:cubicBezTo>
                          <a:pt x="23" y="21"/>
                          <a:pt x="23" y="21"/>
                          <a:pt x="23" y="21"/>
                        </a:cubicBezTo>
                        <a:cubicBezTo>
                          <a:pt x="19" y="23"/>
                          <a:pt x="16" y="25"/>
                          <a:pt x="12" y="27"/>
                        </a:cubicBezTo>
                        <a:cubicBezTo>
                          <a:pt x="9" y="29"/>
                          <a:pt x="4" y="30"/>
                          <a:pt x="0" y="31"/>
                        </a:cubicBezTo>
                        <a:cubicBezTo>
                          <a:pt x="0" y="16"/>
                          <a:pt x="0" y="16"/>
                          <a:pt x="0" y="16"/>
                        </a:cubicBezTo>
                        <a:cubicBezTo>
                          <a:pt x="3" y="15"/>
                          <a:pt x="5" y="14"/>
                          <a:pt x="8" y="13"/>
                        </a:cubicBezTo>
                        <a:cubicBezTo>
                          <a:pt x="11" y="12"/>
                          <a:pt x="14" y="11"/>
                          <a:pt x="16" y="10"/>
                        </a:cubicBezTo>
                        <a:cubicBezTo>
                          <a:pt x="19" y="8"/>
                          <a:pt x="22" y="7"/>
                          <a:pt x="24" y="5"/>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fontAlgn="base">
                      <a:spcBef>
                        <a:spcPct val="0"/>
                      </a:spcBef>
                      <a:spcAft>
                        <a:spcPct val="0"/>
                      </a:spcAft>
                    </a:pPr>
                    <a:endParaRPr lang="en-US" dirty="0">
                      <a:solidFill>
                        <a:srgbClr val="000000"/>
                      </a:solidFill>
                    </a:endParaRPr>
                  </a:p>
                </p:txBody>
              </p:sp>
              <p:sp>
                <p:nvSpPr>
                  <p:cNvPr id="91" name="Freeform 90"/>
                  <p:cNvSpPr>
                    <a:spLocks/>
                  </p:cNvSpPr>
                  <p:nvPr/>
                </p:nvSpPr>
                <p:spPr bwMode="auto">
                  <a:xfrm>
                    <a:off x="3747" y="2810"/>
                    <a:ext cx="26" cy="72"/>
                  </a:xfrm>
                  <a:custGeom>
                    <a:avLst/>
                    <a:gdLst>
                      <a:gd name="T0" fmla="*/ 40 w 40"/>
                      <a:gd name="T1" fmla="*/ 0 h 112"/>
                      <a:gd name="T2" fmla="*/ 40 w 40"/>
                      <a:gd name="T3" fmla="*/ 112 h 112"/>
                      <a:gd name="T4" fmla="*/ 23 w 40"/>
                      <a:gd name="T5" fmla="*/ 112 h 112"/>
                      <a:gd name="T6" fmla="*/ 23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3" y="112"/>
                          <a:pt x="23" y="112"/>
                          <a:pt x="23" y="112"/>
                        </a:cubicBezTo>
                        <a:cubicBezTo>
                          <a:pt x="23" y="22"/>
                          <a:pt x="23" y="22"/>
                          <a:pt x="23" y="22"/>
                        </a:cubicBezTo>
                        <a:cubicBezTo>
                          <a:pt x="19" y="24"/>
                          <a:pt x="16" y="26"/>
                          <a:pt x="12" y="28"/>
                        </a:cubicBezTo>
                        <a:cubicBezTo>
                          <a:pt x="9" y="29"/>
                          <a:pt x="4" y="31"/>
                          <a:pt x="0" y="32"/>
                        </a:cubicBezTo>
                        <a:cubicBezTo>
                          <a:pt x="0" y="17"/>
                          <a:pt x="0" y="17"/>
                          <a:pt x="0" y="17"/>
                        </a:cubicBezTo>
                        <a:cubicBezTo>
                          <a:pt x="3" y="16"/>
                          <a:pt x="5" y="15"/>
                          <a:pt x="8" y="14"/>
                        </a:cubicBezTo>
                        <a:cubicBezTo>
                          <a:pt x="11" y="13"/>
                          <a:pt x="14" y="12"/>
                          <a:pt x="16" y="10"/>
                        </a:cubicBezTo>
                        <a:cubicBezTo>
                          <a:pt x="19" y="9"/>
                          <a:pt x="22" y="8"/>
                          <a:pt x="24" y="6"/>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fontAlgn="base">
                      <a:spcBef>
                        <a:spcPct val="0"/>
                      </a:spcBef>
                      <a:spcAft>
                        <a:spcPct val="0"/>
                      </a:spcAft>
                    </a:pPr>
                    <a:endParaRPr lang="en-US" dirty="0">
                      <a:solidFill>
                        <a:srgbClr val="000000"/>
                      </a:solidFill>
                    </a:endParaRPr>
                  </a:p>
                </p:txBody>
              </p:sp>
              <p:sp>
                <p:nvSpPr>
                  <p:cNvPr id="92" name="Freeform 91"/>
                  <p:cNvSpPr>
                    <a:spLocks/>
                  </p:cNvSpPr>
                  <p:nvPr/>
                </p:nvSpPr>
                <p:spPr bwMode="auto">
                  <a:xfrm>
                    <a:off x="3747" y="2722"/>
                    <a:ext cx="26" cy="71"/>
                  </a:xfrm>
                  <a:custGeom>
                    <a:avLst/>
                    <a:gdLst>
                      <a:gd name="T0" fmla="*/ 40 w 40"/>
                      <a:gd name="T1" fmla="*/ 0 h 112"/>
                      <a:gd name="T2" fmla="*/ 40 w 40"/>
                      <a:gd name="T3" fmla="*/ 112 h 112"/>
                      <a:gd name="T4" fmla="*/ 23 w 40"/>
                      <a:gd name="T5" fmla="*/ 112 h 112"/>
                      <a:gd name="T6" fmla="*/ 23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3" y="112"/>
                          <a:pt x="23" y="112"/>
                          <a:pt x="23" y="112"/>
                        </a:cubicBezTo>
                        <a:cubicBezTo>
                          <a:pt x="23" y="22"/>
                          <a:pt x="23" y="22"/>
                          <a:pt x="23" y="22"/>
                        </a:cubicBezTo>
                        <a:cubicBezTo>
                          <a:pt x="19" y="24"/>
                          <a:pt x="16" y="26"/>
                          <a:pt x="12" y="28"/>
                        </a:cubicBezTo>
                        <a:cubicBezTo>
                          <a:pt x="9" y="29"/>
                          <a:pt x="4" y="31"/>
                          <a:pt x="0" y="32"/>
                        </a:cubicBezTo>
                        <a:cubicBezTo>
                          <a:pt x="0" y="17"/>
                          <a:pt x="0" y="17"/>
                          <a:pt x="0" y="17"/>
                        </a:cubicBezTo>
                        <a:cubicBezTo>
                          <a:pt x="3" y="16"/>
                          <a:pt x="5" y="15"/>
                          <a:pt x="8" y="14"/>
                        </a:cubicBezTo>
                        <a:cubicBezTo>
                          <a:pt x="11" y="13"/>
                          <a:pt x="14" y="12"/>
                          <a:pt x="16" y="10"/>
                        </a:cubicBezTo>
                        <a:cubicBezTo>
                          <a:pt x="19" y="9"/>
                          <a:pt x="22" y="8"/>
                          <a:pt x="24" y="6"/>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fontAlgn="base">
                      <a:spcBef>
                        <a:spcPct val="0"/>
                      </a:spcBef>
                      <a:spcAft>
                        <a:spcPct val="0"/>
                      </a:spcAft>
                    </a:pPr>
                    <a:endParaRPr lang="en-US" dirty="0">
                      <a:solidFill>
                        <a:srgbClr val="000000"/>
                      </a:solidFill>
                    </a:endParaRPr>
                  </a:p>
                </p:txBody>
              </p:sp>
              <p:sp>
                <p:nvSpPr>
                  <p:cNvPr id="93" name="Freeform 92"/>
                  <p:cNvSpPr>
                    <a:spLocks noEditPoints="1"/>
                  </p:cNvSpPr>
                  <p:nvPr/>
                </p:nvSpPr>
                <p:spPr bwMode="auto">
                  <a:xfrm>
                    <a:off x="3784" y="2897"/>
                    <a:ext cx="48" cy="74"/>
                  </a:xfrm>
                  <a:custGeom>
                    <a:avLst/>
                    <a:gdLst>
                      <a:gd name="T0" fmla="*/ 37 w 76"/>
                      <a:gd name="T1" fmla="*/ 115 h 115"/>
                      <a:gd name="T2" fmla="*/ 10 w 76"/>
                      <a:gd name="T3" fmla="*/ 101 h 115"/>
                      <a:gd name="T4" fmla="*/ 0 w 76"/>
                      <a:gd name="T5" fmla="*/ 60 h 115"/>
                      <a:gd name="T6" fmla="*/ 10 w 76"/>
                      <a:gd name="T7" fmla="*/ 15 h 115"/>
                      <a:gd name="T8" fmla="*/ 39 w 76"/>
                      <a:gd name="T9" fmla="*/ 0 h 115"/>
                      <a:gd name="T10" fmla="*/ 76 w 76"/>
                      <a:gd name="T11" fmla="*/ 57 h 115"/>
                      <a:gd name="T12" fmla="*/ 66 w 76"/>
                      <a:gd name="T13" fmla="*/ 101 h 115"/>
                      <a:gd name="T14" fmla="*/ 37 w 76"/>
                      <a:gd name="T15" fmla="*/ 115 h 115"/>
                      <a:gd name="T16" fmla="*/ 39 w 76"/>
                      <a:gd name="T17" fmla="*/ 15 h 115"/>
                      <a:gd name="T18" fmla="*/ 18 w 76"/>
                      <a:gd name="T19" fmla="*/ 59 h 115"/>
                      <a:gd name="T20" fmla="*/ 38 w 76"/>
                      <a:gd name="T21" fmla="*/ 101 h 115"/>
                      <a:gd name="T22" fmla="*/ 58 w 76"/>
                      <a:gd name="T23" fmla="*/ 59 h 115"/>
                      <a:gd name="T24" fmla="*/ 39 w 76"/>
                      <a:gd name="T25" fmla="*/ 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1"/>
                          <a:pt x="10" y="101"/>
                        </a:cubicBezTo>
                        <a:cubicBezTo>
                          <a:pt x="3" y="92"/>
                          <a:pt x="0" y="78"/>
                          <a:pt x="0" y="60"/>
                        </a:cubicBezTo>
                        <a:cubicBezTo>
                          <a:pt x="0" y="40"/>
                          <a:pt x="3" y="26"/>
                          <a:pt x="10" y="15"/>
                        </a:cubicBezTo>
                        <a:cubicBezTo>
                          <a:pt x="17" y="5"/>
                          <a:pt x="27" y="0"/>
                          <a:pt x="39" y="0"/>
                        </a:cubicBezTo>
                        <a:cubicBezTo>
                          <a:pt x="64" y="0"/>
                          <a:pt x="76" y="19"/>
                          <a:pt x="76" y="57"/>
                        </a:cubicBezTo>
                        <a:cubicBezTo>
                          <a:pt x="76" y="76"/>
                          <a:pt x="73" y="91"/>
                          <a:pt x="66" y="101"/>
                        </a:cubicBezTo>
                        <a:cubicBezTo>
                          <a:pt x="59" y="110"/>
                          <a:pt x="49" y="115"/>
                          <a:pt x="37" y="115"/>
                        </a:cubicBezTo>
                        <a:close/>
                        <a:moveTo>
                          <a:pt x="39" y="15"/>
                        </a:moveTo>
                        <a:cubicBezTo>
                          <a:pt x="25" y="15"/>
                          <a:pt x="18" y="30"/>
                          <a:pt x="18" y="59"/>
                        </a:cubicBezTo>
                        <a:cubicBezTo>
                          <a:pt x="18" y="87"/>
                          <a:pt x="25" y="101"/>
                          <a:pt x="38" y="101"/>
                        </a:cubicBezTo>
                        <a:cubicBezTo>
                          <a:pt x="51" y="101"/>
                          <a:pt x="58" y="87"/>
                          <a:pt x="58" y="59"/>
                        </a:cubicBezTo>
                        <a:cubicBezTo>
                          <a:pt x="58" y="29"/>
                          <a:pt x="51" y="15"/>
                          <a:pt x="39"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fontAlgn="base">
                      <a:spcBef>
                        <a:spcPct val="0"/>
                      </a:spcBef>
                      <a:spcAft>
                        <a:spcPct val="0"/>
                      </a:spcAft>
                    </a:pPr>
                    <a:endParaRPr lang="en-US" dirty="0">
                      <a:solidFill>
                        <a:srgbClr val="000000"/>
                      </a:solidFill>
                    </a:endParaRPr>
                  </a:p>
                </p:txBody>
              </p:sp>
              <p:sp>
                <p:nvSpPr>
                  <p:cNvPr id="94" name="Freeform 93"/>
                  <p:cNvSpPr>
                    <a:spLocks noEditPoints="1"/>
                  </p:cNvSpPr>
                  <p:nvPr/>
                </p:nvSpPr>
                <p:spPr bwMode="auto">
                  <a:xfrm>
                    <a:off x="3784" y="2809"/>
                    <a:ext cx="49" cy="74"/>
                  </a:xfrm>
                  <a:custGeom>
                    <a:avLst/>
                    <a:gdLst>
                      <a:gd name="T0" fmla="*/ 37 w 76"/>
                      <a:gd name="T1" fmla="*/ 115 h 115"/>
                      <a:gd name="T2" fmla="*/ 10 w 76"/>
                      <a:gd name="T3" fmla="*/ 101 h 115"/>
                      <a:gd name="T4" fmla="*/ 0 w 76"/>
                      <a:gd name="T5" fmla="*/ 60 h 115"/>
                      <a:gd name="T6" fmla="*/ 10 w 76"/>
                      <a:gd name="T7" fmla="*/ 15 h 115"/>
                      <a:gd name="T8" fmla="*/ 39 w 76"/>
                      <a:gd name="T9" fmla="*/ 0 h 115"/>
                      <a:gd name="T10" fmla="*/ 76 w 76"/>
                      <a:gd name="T11" fmla="*/ 57 h 115"/>
                      <a:gd name="T12" fmla="*/ 66 w 76"/>
                      <a:gd name="T13" fmla="*/ 100 h 115"/>
                      <a:gd name="T14" fmla="*/ 37 w 76"/>
                      <a:gd name="T15" fmla="*/ 115 h 115"/>
                      <a:gd name="T16" fmla="*/ 39 w 76"/>
                      <a:gd name="T17" fmla="*/ 14 h 115"/>
                      <a:gd name="T18" fmla="*/ 18 w 76"/>
                      <a:gd name="T19" fmla="*/ 59 h 115"/>
                      <a:gd name="T20" fmla="*/ 38 w 76"/>
                      <a:gd name="T21" fmla="*/ 101 h 115"/>
                      <a:gd name="T22" fmla="*/ 58 w 76"/>
                      <a:gd name="T23" fmla="*/ 58 h 115"/>
                      <a:gd name="T24" fmla="*/ 39 w 76"/>
                      <a:gd name="T25" fmla="*/ 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0"/>
                          <a:pt x="10" y="101"/>
                        </a:cubicBezTo>
                        <a:cubicBezTo>
                          <a:pt x="3" y="92"/>
                          <a:pt x="0" y="78"/>
                          <a:pt x="0" y="60"/>
                        </a:cubicBezTo>
                        <a:cubicBezTo>
                          <a:pt x="0" y="40"/>
                          <a:pt x="3" y="25"/>
                          <a:pt x="10" y="15"/>
                        </a:cubicBezTo>
                        <a:cubicBezTo>
                          <a:pt x="17" y="5"/>
                          <a:pt x="27" y="0"/>
                          <a:pt x="39" y="0"/>
                        </a:cubicBezTo>
                        <a:cubicBezTo>
                          <a:pt x="64" y="0"/>
                          <a:pt x="76" y="19"/>
                          <a:pt x="76" y="57"/>
                        </a:cubicBezTo>
                        <a:cubicBezTo>
                          <a:pt x="76" y="76"/>
                          <a:pt x="73" y="90"/>
                          <a:pt x="66" y="100"/>
                        </a:cubicBezTo>
                        <a:cubicBezTo>
                          <a:pt x="59" y="110"/>
                          <a:pt x="49" y="115"/>
                          <a:pt x="37" y="115"/>
                        </a:cubicBezTo>
                        <a:close/>
                        <a:moveTo>
                          <a:pt x="39" y="14"/>
                        </a:moveTo>
                        <a:cubicBezTo>
                          <a:pt x="25" y="14"/>
                          <a:pt x="18" y="29"/>
                          <a:pt x="18" y="59"/>
                        </a:cubicBezTo>
                        <a:cubicBezTo>
                          <a:pt x="18" y="87"/>
                          <a:pt x="25" y="101"/>
                          <a:pt x="38" y="101"/>
                        </a:cubicBezTo>
                        <a:cubicBezTo>
                          <a:pt x="51" y="101"/>
                          <a:pt x="58" y="87"/>
                          <a:pt x="58" y="58"/>
                        </a:cubicBezTo>
                        <a:cubicBezTo>
                          <a:pt x="58" y="29"/>
                          <a:pt x="51" y="14"/>
                          <a:pt x="39" y="14"/>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fontAlgn="base">
                      <a:spcBef>
                        <a:spcPct val="0"/>
                      </a:spcBef>
                      <a:spcAft>
                        <a:spcPct val="0"/>
                      </a:spcAft>
                    </a:pPr>
                    <a:endParaRPr lang="en-US" dirty="0">
                      <a:solidFill>
                        <a:srgbClr val="000000"/>
                      </a:solidFill>
                    </a:endParaRPr>
                  </a:p>
                </p:txBody>
              </p:sp>
              <p:sp>
                <p:nvSpPr>
                  <p:cNvPr id="95" name="Freeform 94"/>
                  <p:cNvSpPr>
                    <a:spLocks noEditPoints="1"/>
                  </p:cNvSpPr>
                  <p:nvPr/>
                </p:nvSpPr>
                <p:spPr bwMode="auto">
                  <a:xfrm>
                    <a:off x="3784" y="2720"/>
                    <a:ext cx="49" cy="75"/>
                  </a:xfrm>
                  <a:custGeom>
                    <a:avLst/>
                    <a:gdLst>
                      <a:gd name="T0" fmla="*/ 37 w 76"/>
                      <a:gd name="T1" fmla="*/ 116 h 116"/>
                      <a:gd name="T2" fmla="*/ 10 w 76"/>
                      <a:gd name="T3" fmla="*/ 101 h 116"/>
                      <a:gd name="T4" fmla="*/ 0 w 76"/>
                      <a:gd name="T5" fmla="*/ 60 h 116"/>
                      <a:gd name="T6" fmla="*/ 10 w 76"/>
                      <a:gd name="T7" fmla="*/ 16 h 116"/>
                      <a:gd name="T8" fmla="*/ 39 w 76"/>
                      <a:gd name="T9" fmla="*/ 0 h 116"/>
                      <a:gd name="T10" fmla="*/ 76 w 76"/>
                      <a:gd name="T11" fmla="*/ 58 h 116"/>
                      <a:gd name="T12" fmla="*/ 66 w 76"/>
                      <a:gd name="T13" fmla="*/ 101 h 116"/>
                      <a:gd name="T14" fmla="*/ 37 w 76"/>
                      <a:gd name="T15" fmla="*/ 116 h 116"/>
                      <a:gd name="T16" fmla="*/ 39 w 76"/>
                      <a:gd name="T17" fmla="*/ 15 h 116"/>
                      <a:gd name="T18" fmla="*/ 18 w 76"/>
                      <a:gd name="T19" fmla="*/ 59 h 116"/>
                      <a:gd name="T20" fmla="*/ 38 w 76"/>
                      <a:gd name="T21" fmla="*/ 101 h 116"/>
                      <a:gd name="T22" fmla="*/ 58 w 76"/>
                      <a:gd name="T23" fmla="*/ 59 h 116"/>
                      <a:gd name="T24" fmla="*/ 39 w 76"/>
                      <a:gd name="T25" fmla="*/ 1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6">
                        <a:moveTo>
                          <a:pt x="37" y="116"/>
                        </a:moveTo>
                        <a:cubicBezTo>
                          <a:pt x="25" y="116"/>
                          <a:pt x="16" y="111"/>
                          <a:pt x="10" y="101"/>
                        </a:cubicBezTo>
                        <a:cubicBezTo>
                          <a:pt x="3" y="92"/>
                          <a:pt x="0" y="78"/>
                          <a:pt x="0" y="60"/>
                        </a:cubicBezTo>
                        <a:cubicBezTo>
                          <a:pt x="0" y="41"/>
                          <a:pt x="3" y="26"/>
                          <a:pt x="10" y="16"/>
                        </a:cubicBezTo>
                        <a:cubicBezTo>
                          <a:pt x="17" y="5"/>
                          <a:pt x="27" y="0"/>
                          <a:pt x="39" y="0"/>
                        </a:cubicBezTo>
                        <a:cubicBezTo>
                          <a:pt x="64" y="0"/>
                          <a:pt x="76" y="19"/>
                          <a:pt x="76" y="58"/>
                        </a:cubicBezTo>
                        <a:cubicBezTo>
                          <a:pt x="76" y="76"/>
                          <a:pt x="73" y="91"/>
                          <a:pt x="66" y="101"/>
                        </a:cubicBezTo>
                        <a:cubicBezTo>
                          <a:pt x="59" y="111"/>
                          <a:pt x="49" y="116"/>
                          <a:pt x="37" y="116"/>
                        </a:cubicBezTo>
                        <a:close/>
                        <a:moveTo>
                          <a:pt x="39" y="15"/>
                        </a:moveTo>
                        <a:cubicBezTo>
                          <a:pt x="25" y="15"/>
                          <a:pt x="18" y="30"/>
                          <a:pt x="18" y="59"/>
                        </a:cubicBezTo>
                        <a:cubicBezTo>
                          <a:pt x="18" y="87"/>
                          <a:pt x="25" y="101"/>
                          <a:pt x="38" y="101"/>
                        </a:cubicBezTo>
                        <a:cubicBezTo>
                          <a:pt x="51" y="101"/>
                          <a:pt x="58" y="87"/>
                          <a:pt x="58" y="59"/>
                        </a:cubicBezTo>
                        <a:cubicBezTo>
                          <a:pt x="58" y="29"/>
                          <a:pt x="51" y="15"/>
                          <a:pt x="39"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fontAlgn="base">
                      <a:spcBef>
                        <a:spcPct val="0"/>
                      </a:spcBef>
                      <a:spcAft>
                        <a:spcPct val="0"/>
                      </a:spcAft>
                    </a:pPr>
                    <a:endParaRPr lang="en-US" dirty="0">
                      <a:solidFill>
                        <a:srgbClr val="000000"/>
                      </a:solidFill>
                    </a:endParaRPr>
                  </a:p>
                </p:txBody>
              </p:sp>
              <p:sp>
                <p:nvSpPr>
                  <p:cNvPr id="96" name="Freeform 95"/>
                  <p:cNvSpPr>
                    <a:spLocks/>
                  </p:cNvSpPr>
                  <p:nvPr/>
                </p:nvSpPr>
                <p:spPr bwMode="auto">
                  <a:xfrm>
                    <a:off x="3653" y="2632"/>
                    <a:ext cx="25" cy="71"/>
                  </a:xfrm>
                  <a:custGeom>
                    <a:avLst/>
                    <a:gdLst>
                      <a:gd name="T0" fmla="*/ 40 w 40"/>
                      <a:gd name="T1" fmla="*/ 0 h 111"/>
                      <a:gd name="T2" fmla="*/ 40 w 40"/>
                      <a:gd name="T3" fmla="*/ 111 h 111"/>
                      <a:gd name="T4" fmla="*/ 23 w 40"/>
                      <a:gd name="T5" fmla="*/ 111 h 111"/>
                      <a:gd name="T6" fmla="*/ 23 w 40"/>
                      <a:gd name="T7" fmla="*/ 21 h 111"/>
                      <a:gd name="T8" fmla="*/ 13 w 40"/>
                      <a:gd name="T9" fmla="*/ 27 h 111"/>
                      <a:gd name="T10" fmla="*/ 0 w 40"/>
                      <a:gd name="T11" fmla="*/ 31 h 111"/>
                      <a:gd name="T12" fmla="*/ 0 w 40"/>
                      <a:gd name="T13" fmla="*/ 16 h 111"/>
                      <a:gd name="T14" fmla="*/ 8 w 40"/>
                      <a:gd name="T15" fmla="*/ 13 h 111"/>
                      <a:gd name="T16" fmla="*/ 17 w 40"/>
                      <a:gd name="T17" fmla="*/ 10 h 111"/>
                      <a:gd name="T18" fmla="*/ 25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3" y="111"/>
                          <a:pt x="23" y="111"/>
                          <a:pt x="23" y="111"/>
                        </a:cubicBezTo>
                        <a:cubicBezTo>
                          <a:pt x="23" y="21"/>
                          <a:pt x="23" y="21"/>
                          <a:pt x="23" y="21"/>
                        </a:cubicBezTo>
                        <a:cubicBezTo>
                          <a:pt x="20" y="24"/>
                          <a:pt x="16" y="25"/>
                          <a:pt x="13" y="27"/>
                        </a:cubicBezTo>
                        <a:cubicBezTo>
                          <a:pt x="9" y="29"/>
                          <a:pt x="5" y="30"/>
                          <a:pt x="0" y="31"/>
                        </a:cubicBezTo>
                        <a:cubicBezTo>
                          <a:pt x="0" y="16"/>
                          <a:pt x="0" y="16"/>
                          <a:pt x="0" y="16"/>
                        </a:cubicBezTo>
                        <a:cubicBezTo>
                          <a:pt x="3" y="15"/>
                          <a:pt x="6" y="14"/>
                          <a:pt x="8" y="13"/>
                        </a:cubicBezTo>
                        <a:cubicBezTo>
                          <a:pt x="11" y="12"/>
                          <a:pt x="14" y="11"/>
                          <a:pt x="17" y="10"/>
                        </a:cubicBezTo>
                        <a:cubicBezTo>
                          <a:pt x="19" y="8"/>
                          <a:pt x="22" y="7"/>
                          <a:pt x="25" y="5"/>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fontAlgn="base">
                      <a:spcBef>
                        <a:spcPct val="0"/>
                      </a:spcBef>
                      <a:spcAft>
                        <a:spcPct val="0"/>
                      </a:spcAft>
                    </a:pPr>
                    <a:endParaRPr lang="en-US" dirty="0">
                      <a:solidFill>
                        <a:srgbClr val="000000"/>
                      </a:solidFill>
                    </a:endParaRPr>
                  </a:p>
                </p:txBody>
              </p:sp>
              <p:sp>
                <p:nvSpPr>
                  <p:cNvPr id="97" name="Freeform 96"/>
                  <p:cNvSpPr>
                    <a:spLocks/>
                  </p:cNvSpPr>
                  <p:nvPr/>
                </p:nvSpPr>
                <p:spPr bwMode="auto">
                  <a:xfrm>
                    <a:off x="3701" y="2632"/>
                    <a:ext cx="25" cy="71"/>
                  </a:xfrm>
                  <a:custGeom>
                    <a:avLst/>
                    <a:gdLst>
                      <a:gd name="T0" fmla="*/ 40 w 40"/>
                      <a:gd name="T1" fmla="*/ 0 h 111"/>
                      <a:gd name="T2" fmla="*/ 40 w 40"/>
                      <a:gd name="T3" fmla="*/ 111 h 111"/>
                      <a:gd name="T4" fmla="*/ 22 w 40"/>
                      <a:gd name="T5" fmla="*/ 111 h 111"/>
                      <a:gd name="T6" fmla="*/ 22 w 40"/>
                      <a:gd name="T7" fmla="*/ 21 h 111"/>
                      <a:gd name="T8" fmla="*/ 12 w 40"/>
                      <a:gd name="T9" fmla="*/ 27 h 111"/>
                      <a:gd name="T10" fmla="*/ 0 w 40"/>
                      <a:gd name="T11" fmla="*/ 31 h 111"/>
                      <a:gd name="T12" fmla="*/ 0 w 40"/>
                      <a:gd name="T13" fmla="*/ 16 h 111"/>
                      <a:gd name="T14" fmla="*/ 8 w 40"/>
                      <a:gd name="T15" fmla="*/ 13 h 111"/>
                      <a:gd name="T16" fmla="*/ 16 w 40"/>
                      <a:gd name="T17" fmla="*/ 10 h 111"/>
                      <a:gd name="T18" fmla="*/ 24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2" y="111"/>
                          <a:pt x="22" y="111"/>
                          <a:pt x="22" y="111"/>
                        </a:cubicBezTo>
                        <a:cubicBezTo>
                          <a:pt x="22" y="21"/>
                          <a:pt x="22" y="21"/>
                          <a:pt x="22" y="21"/>
                        </a:cubicBezTo>
                        <a:cubicBezTo>
                          <a:pt x="19" y="24"/>
                          <a:pt x="16" y="25"/>
                          <a:pt x="12" y="27"/>
                        </a:cubicBezTo>
                        <a:cubicBezTo>
                          <a:pt x="9" y="29"/>
                          <a:pt x="4" y="30"/>
                          <a:pt x="0" y="31"/>
                        </a:cubicBezTo>
                        <a:cubicBezTo>
                          <a:pt x="0" y="16"/>
                          <a:pt x="0" y="16"/>
                          <a:pt x="0" y="16"/>
                        </a:cubicBezTo>
                        <a:cubicBezTo>
                          <a:pt x="3" y="15"/>
                          <a:pt x="5" y="14"/>
                          <a:pt x="8" y="13"/>
                        </a:cubicBezTo>
                        <a:cubicBezTo>
                          <a:pt x="11" y="12"/>
                          <a:pt x="14" y="11"/>
                          <a:pt x="16" y="10"/>
                        </a:cubicBezTo>
                        <a:cubicBezTo>
                          <a:pt x="19" y="8"/>
                          <a:pt x="22" y="7"/>
                          <a:pt x="24" y="5"/>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fontAlgn="base">
                      <a:spcBef>
                        <a:spcPct val="0"/>
                      </a:spcBef>
                      <a:spcAft>
                        <a:spcPct val="0"/>
                      </a:spcAft>
                    </a:pPr>
                    <a:endParaRPr lang="en-US" dirty="0">
                      <a:solidFill>
                        <a:srgbClr val="000000"/>
                      </a:solidFill>
                    </a:endParaRPr>
                  </a:p>
                </p:txBody>
              </p:sp>
              <p:sp>
                <p:nvSpPr>
                  <p:cNvPr id="98" name="Freeform 97"/>
                  <p:cNvSpPr>
                    <a:spLocks/>
                  </p:cNvSpPr>
                  <p:nvPr/>
                </p:nvSpPr>
                <p:spPr bwMode="auto">
                  <a:xfrm>
                    <a:off x="3747" y="2632"/>
                    <a:ext cx="26" cy="71"/>
                  </a:xfrm>
                  <a:custGeom>
                    <a:avLst/>
                    <a:gdLst>
                      <a:gd name="T0" fmla="*/ 40 w 40"/>
                      <a:gd name="T1" fmla="*/ 0 h 111"/>
                      <a:gd name="T2" fmla="*/ 40 w 40"/>
                      <a:gd name="T3" fmla="*/ 111 h 111"/>
                      <a:gd name="T4" fmla="*/ 23 w 40"/>
                      <a:gd name="T5" fmla="*/ 111 h 111"/>
                      <a:gd name="T6" fmla="*/ 23 w 40"/>
                      <a:gd name="T7" fmla="*/ 21 h 111"/>
                      <a:gd name="T8" fmla="*/ 12 w 40"/>
                      <a:gd name="T9" fmla="*/ 27 h 111"/>
                      <a:gd name="T10" fmla="*/ 0 w 40"/>
                      <a:gd name="T11" fmla="*/ 31 h 111"/>
                      <a:gd name="T12" fmla="*/ 0 w 40"/>
                      <a:gd name="T13" fmla="*/ 16 h 111"/>
                      <a:gd name="T14" fmla="*/ 8 w 40"/>
                      <a:gd name="T15" fmla="*/ 13 h 111"/>
                      <a:gd name="T16" fmla="*/ 16 w 40"/>
                      <a:gd name="T17" fmla="*/ 10 h 111"/>
                      <a:gd name="T18" fmla="*/ 24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3" y="111"/>
                          <a:pt x="23" y="111"/>
                          <a:pt x="23" y="111"/>
                        </a:cubicBezTo>
                        <a:cubicBezTo>
                          <a:pt x="23" y="21"/>
                          <a:pt x="23" y="21"/>
                          <a:pt x="23" y="21"/>
                        </a:cubicBezTo>
                        <a:cubicBezTo>
                          <a:pt x="19" y="24"/>
                          <a:pt x="16" y="25"/>
                          <a:pt x="12" y="27"/>
                        </a:cubicBezTo>
                        <a:cubicBezTo>
                          <a:pt x="9" y="29"/>
                          <a:pt x="4" y="30"/>
                          <a:pt x="0" y="31"/>
                        </a:cubicBezTo>
                        <a:cubicBezTo>
                          <a:pt x="0" y="16"/>
                          <a:pt x="0" y="16"/>
                          <a:pt x="0" y="16"/>
                        </a:cubicBezTo>
                        <a:cubicBezTo>
                          <a:pt x="3" y="15"/>
                          <a:pt x="5" y="14"/>
                          <a:pt x="8" y="13"/>
                        </a:cubicBezTo>
                        <a:cubicBezTo>
                          <a:pt x="11" y="12"/>
                          <a:pt x="14" y="11"/>
                          <a:pt x="16" y="10"/>
                        </a:cubicBezTo>
                        <a:cubicBezTo>
                          <a:pt x="19" y="8"/>
                          <a:pt x="22" y="7"/>
                          <a:pt x="24" y="5"/>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fontAlgn="base">
                      <a:spcBef>
                        <a:spcPct val="0"/>
                      </a:spcBef>
                      <a:spcAft>
                        <a:spcPct val="0"/>
                      </a:spcAft>
                    </a:pPr>
                    <a:endParaRPr lang="en-US" dirty="0">
                      <a:solidFill>
                        <a:srgbClr val="000000"/>
                      </a:solidFill>
                    </a:endParaRPr>
                  </a:p>
                </p:txBody>
              </p:sp>
              <p:sp>
                <p:nvSpPr>
                  <p:cNvPr id="99" name="Freeform 98"/>
                  <p:cNvSpPr>
                    <a:spLocks noEditPoints="1"/>
                  </p:cNvSpPr>
                  <p:nvPr/>
                </p:nvSpPr>
                <p:spPr bwMode="auto">
                  <a:xfrm>
                    <a:off x="3784" y="2631"/>
                    <a:ext cx="49" cy="73"/>
                  </a:xfrm>
                  <a:custGeom>
                    <a:avLst/>
                    <a:gdLst>
                      <a:gd name="T0" fmla="*/ 37 w 76"/>
                      <a:gd name="T1" fmla="*/ 115 h 115"/>
                      <a:gd name="T2" fmla="*/ 10 w 76"/>
                      <a:gd name="T3" fmla="*/ 101 h 115"/>
                      <a:gd name="T4" fmla="*/ 0 w 76"/>
                      <a:gd name="T5" fmla="*/ 60 h 115"/>
                      <a:gd name="T6" fmla="*/ 10 w 76"/>
                      <a:gd name="T7" fmla="*/ 15 h 115"/>
                      <a:gd name="T8" fmla="*/ 39 w 76"/>
                      <a:gd name="T9" fmla="*/ 0 h 115"/>
                      <a:gd name="T10" fmla="*/ 76 w 76"/>
                      <a:gd name="T11" fmla="*/ 57 h 115"/>
                      <a:gd name="T12" fmla="*/ 66 w 76"/>
                      <a:gd name="T13" fmla="*/ 100 h 115"/>
                      <a:gd name="T14" fmla="*/ 37 w 76"/>
                      <a:gd name="T15" fmla="*/ 115 h 115"/>
                      <a:gd name="T16" fmla="*/ 39 w 76"/>
                      <a:gd name="T17" fmla="*/ 14 h 115"/>
                      <a:gd name="T18" fmla="*/ 18 w 76"/>
                      <a:gd name="T19" fmla="*/ 59 h 115"/>
                      <a:gd name="T20" fmla="*/ 38 w 76"/>
                      <a:gd name="T21" fmla="*/ 101 h 115"/>
                      <a:gd name="T22" fmla="*/ 58 w 76"/>
                      <a:gd name="T23" fmla="*/ 58 h 115"/>
                      <a:gd name="T24" fmla="*/ 39 w 76"/>
                      <a:gd name="T25" fmla="*/ 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0"/>
                          <a:pt x="10" y="101"/>
                        </a:cubicBezTo>
                        <a:cubicBezTo>
                          <a:pt x="3" y="91"/>
                          <a:pt x="0" y="77"/>
                          <a:pt x="0" y="60"/>
                        </a:cubicBezTo>
                        <a:cubicBezTo>
                          <a:pt x="0" y="40"/>
                          <a:pt x="3" y="25"/>
                          <a:pt x="10" y="15"/>
                        </a:cubicBezTo>
                        <a:cubicBezTo>
                          <a:pt x="17" y="5"/>
                          <a:pt x="27" y="0"/>
                          <a:pt x="39" y="0"/>
                        </a:cubicBezTo>
                        <a:cubicBezTo>
                          <a:pt x="64" y="0"/>
                          <a:pt x="76" y="19"/>
                          <a:pt x="76" y="57"/>
                        </a:cubicBezTo>
                        <a:cubicBezTo>
                          <a:pt x="76" y="76"/>
                          <a:pt x="73" y="90"/>
                          <a:pt x="66" y="100"/>
                        </a:cubicBezTo>
                        <a:cubicBezTo>
                          <a:pt x="59" y="110"/>
                          <a:pt x="49" y="115"/>
                          <a:pt x="37" y="115"/>
                        </a:cubicBezTo>
                        <a:close/>
                        <a:moveTo>
                          <a:pt x="39" y="14"/>
                        </a:moveTo>
                        <a:cubicBezTo>
                          <a:pt x="25" y="14"/>
                          <a:pt x="18" y="29"/>
                          <a:pt x="18" y="59"/>
                        </a:cubicBezTo>
                        <a:cubicBezTo>
                          <a:pt x="18" y="87"/>
                          <a:pt x="25" y="101"/>
                          <a:pt x="38" y="101"/>
                        </a:cubicBezTo>
                        <a:cubicBezTo>
                          <a:pt x="51" y="101"/>
                          <a:pt x="58" y="86"/>
                          <a:pt x="58" y="58"/>
                        </a:cubicBezTo>
                        <a:cubicBezTo>
                          <a:pt x="58" y="29"/>
                          <a:pt x="51" y="14"/>
                          <a:pt x="39" y="14"/>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fontAlgn="base">
                      <a:spcBef>
                        <a:spcPct val="0"/>
                      </a:spcBef>
                      <a:spcAft>
                        <a:spcPct val="0"/>
                      </a:spcAft>
                    </a:pPr>
                    <a:endParaRPr lang="en-US" dirty="0">
                      <a:solidFill>
                        <a:srgbClr val="000000"/>
                      </a:solidFill>
                    </a:endParaRPr>
                  </a:p>
                </p:txBody>
              </p:sp>
            </p:grpSp>
          </p:grpSp>
        </p:grpSp>
        <p:pic>
          <p:nvPicPr>
            <p:cNvPr id="64" name="Picture 63" descr="\\MAGNUM\Projects\Microsoft\Cloud Power FY12\Design\ICONS_PNG\Screen.png"/>
            <p:cNvPicPr>
              <a:picLocks noChangeAspect="1" noChangeArrowheads="1"/>
            </p:cNvPicPr>
            <p:nvPr/>
          </p:nvPicPr>
          <p:blipFill>
            <a:blip r:embed="rId3" cstate="print">
              <a:lum/>
            </a:blip>
            <a:srcRect/>
            <a:stretch>
              <a:fillRect/>
            </a:stretch>
          </p:blipFill>
          <p:spPr bwMode="auto">
            <a:xfrm rot="21129218">
              <a:off x="2922193" y="2008927"/>
              <a:ext cx="1278908" cy="1199124"/>
            </a:xfrm>
            <a:prstGeom prst="rect">
              <a:avLst/>
            </a:prstGeom>
            <a:noFill/>
          </p:spPr>
        </p:pic>
        <p:sp>
          <p:nvSpPr>
            <p:cNvPr id="105" name="Freeform 104"/>
            <p:cNvSpPr>
              <a:spLocks noEditPoints="1"/>
            </p:cNvSpPr>
            <p:nvPr/>
          </p:nvSpPr>
          <p:spPr bwMode="auto">
            <a:xfrm>
              <a:off x="2413694" y="2350366"/>
              <a:ext cx="600197" cy="658411"/>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chemeClr val="accent2"/>
            </a:solidFill>
            <a:ln>
              <a:noFill/>
            </a:ln>
            <a:extLst/>
          </p:spPr>
          <p:txBody>
            <a:bodyPr vert="horz" wrap="square" lIns="91427" tIns="91427" rIns="0" bIns="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38" fontAlgn="base">
                <a:spcBef>
                  <a:spcPct val="0"/>
                </a:spcBef>
                <a:spcAft>
                  <a:spcPct val="0"/>
                </a:spcAft>
              </a:pPr>
              <a:r>
                <a:rPr lang="en-US" sz="1399" dirty="0">
                  <a:solidFill>
                    <a:srgbClr val="FFFFFF"/>
                  </a:solidFill>
                </a:rPr>
                <a:t>SQL DB</a:t>
              </a:r>
            </a:p>
          </p:txBody>
        </p:sp>
        <p:sp>
          <p:nvSpPr>
            <p:cNvPr id="106" name="Freeform 105"/>
            <p:cNvSpPr>
              <a:spLocks noEditPoints="1"/>
            </p:cNvSpPr>
            <p:nvPr/>
          </p:nvSpPr>
          <p:spPr bwMode="auto">
            <a:xfrm>
              <a:off x="3228429" y="2257800"/>
              <a:ext cx="570110" cy="441339"/>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91427" rIns="0" bIns="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38" fontAlgn="base">
                <a:spcBef>
                  <a:spcPct val="0"/>
                </a:spcBef>
                <a:spcAft>
                  <a:spcPct val="0"/>
                </a:spcAft>
              </a:pPr>
              <a:r>
                <a:rPr lang="en-US" sz="1099" dirty="0">
                  <a:solidFill>
                    <a:srgbClr val="FFFFFF"/>
                  </a:solidFill>
                </a:rPr>
                <a:t>SQL Server</a:t>
              </a:r>
            </a:p>
          </p:txBody>
        </p:sp>
        <p:sp>
          <p:nvSpPr>
            <p:cNvPr id="12" name="TextBox 11"/>
            <p:cNvSpPr txBox="1"/>
            <p:nvPr/>
          </p:nvSpPr>
          <p:spPr>
            <a:xfrm>
              <a:off x="3490773" y="2803107"/>
              <a:ext cx="385687" cy="185888"/>
            </a:xfrm>
            <a:prstGeom prst="rect">
              <a:avLst/>
            </a:prstGeom>
            <a:noFill/>
          </p:spPr>
          <p:txBody>
            <a:bodyPr wrap="square" lIns="0" tIns="0" rIns="0" bIns="0" rtlCol="0">
              <a:noAutofit/>
            </a:bodyPr>
            <a:lstStyle/>
            <a:p>
              <a:pPr defTabSz="931684" fontAlgn="base">
                <a:lnSpc>
                  <a:spcPct val="90000"/>
                </a:lnSpc>
                <a:spcBef>
                  <a:spcPct val="0"/>
                </a:spcBef>
                <a:spcAft>
                  <a:spcPts val="600"/>
                </a:spcAft>
              </a:pPr>
              <a:r>
                <a:rPr lang="en-US" sz="1049" kern="0" dirty="0">
                  <a:solidFill>
                    <a:srgbClr val="FFFFFF"/>
                  </a:solidFill>
                  <a:ea typeface="MS PGothic" charset="0"/>
                </a:rPr>
                <a:t>VMs</a:t>
              </a:r>
            </a:p>
          </p:txBody>
        </p:sp>
        <p:sp>
          <p:nvSpPr>
            <p:cNvPr id="14" name="Rectangle 13"/>
            <p:cNvSpPr/>
            <p:nvPr/>
          </p:nvSpPr>
          <p:spPr bwMode="auto">
            <a:xfrm>
              <a:off x="1238167" y="1640541"/>
              <a:ext cx="4257198" cy="1846729"/>
            </a:xfrm>
            <a:prstGeom prst="rect">
              <a:avLst/>
            </a:prstGeom>
            <a:noFill/>
            <a:ln w="6350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grpSp>
      <p:cxnSp>
        <p:nvCxnSpPr>
          <p:cNvPr id="9" name="Straight Arrow Connector 8"/>
          <p:cNvCxnSpPr>
            <a:stCxn id="14" idx="2"/>
            <a:endCxn id="2" idx="0"/>
          </p:cNvCxnSpPr>
          <p:nvPr/>
        </p:nvCxnSpPr>
        <p:spPr>
          <a:xfrm>
            <a:off x="3367170" y="3487272"/>
            <a:ext cx="0" cy="497039"/>
          </a:xfrm>
          <a:prstGeom prst="straightConnector1">
            <a:avLst/>
          </a:prstGeom>
          <a:ln w="508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0594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218161" y="904093"/>
            <a:ext cx="3081455" cy="1652008"/>
            <a:chOff x="7047869" y="909276"/>
            <a:chExt cx="3081893" cy="1652243"/>
          </a:xfrm>
        </p:grpSpPr>
        <p:sp>
          <p:nvSpPr>
            <p:cNvPr id="121" name="Oval 120"/>
            <p:cNvSpPr/>
            <p:nvPr/>
          </p:nvSpPr>
          <p:spPr bwMode="auto">
            <a:xfrm>
              <a:off x="8499587" y="1896805"/>
              <a:ext cx="846864" cy="664714"/>
            </a:xfrm>
            <a:prstGeom prst="ellipse">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chemeClr val="bg1"/>
                </a:solidFill>
                <a:latin typeface="+mj-lt"/>
                <a:ea typeface="Segoe UI" pitchFamily="34" charset="0"/>
                <a:cs typeface="Segoe UI" pitchFamily="34" charset="0"/>
              </a:endParaRPr>
            </a:p>
          </p:txBody>
        </p:sp>
        <p:grpSp>
          <p:nvGrpSpPr>
            <p:cNvPr id="3" name="Group 2"/>
            <p:cNvGrpSpPr/>
            <p:nvPr/>
          </p:nvGrpSpPr>
          <p:grpSpPr>
            <a:xfrm>
              <a:off x="7047869" y="909276"/>
              <a:ext cx="3081893" cy="1641140"/>
              <a:chOff x="2267052" y="945221"/>
              <a:chExt cx="3081893" cy="1641140"/>
            </a:xfrm>
          </p:grpSpPr>
          <p:sp>
            <p:nvSpPr>
              <p:cNvPr id="2" name="Oval 1"/>
              <p:cNvSpPr/>
              <p:nvPr/>
            </p:nvSpPr>
            <p:spPr bwMode="auto">
              <a:xfrm>
                <a:off x="4006399" y="961551"/>
                <a:ext cx="1044372" cy="819741"/>
              </a:xfrm>
              <a:prstGeom prst="ellipse">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chemeClr val="bg1"/>
                  </a:solidFill>
                  <a:latin typeface="+mj-lt"/>
                  <a:ea typeface="Segoe UI" pitchFamily="34" charset="0"/>
                  <a:cs typeface="Segoe UI" pitchFamily="34" charset="0"/>
                </a:endParaRPr>
              </a:p>
            </p:txBody>
          </p:sp>
          <p:sp>
            <p:nvSpPr>
              <p:cNvPr id="75" name="Oval 74"/>
              <p:cNvSpPr/>
              <p:nvPr/>
            </p:nvSpPr>
            <p:spPr bwMode="auto">
              <a:xfrm>
                <a:off x="4225060" y="1180211"/>
                <a:ext cx="1044372" cy="819741"/>
              </a:xfrm>
              <a:prstGeom prst="ellipse">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chemeClr val="bg1"/>
                  </a:solidFill>
                  <a:latin typeface="+mj-lt"/>
                  <a:ea typeface="Segoe UI" pitchFamily="34" charset="0"/>
                  <a:cs typeface="Segoe UI" pitchFamily="34" charset="0"/>
                </a:endParaRPr>
              </a:p>
            </p:txBody>
          </p:sp>
          <p:sp>
            <p:nvSpPr>
              <p:cNvPr id="119" name="Oval 118"/>
              <p:cNvSpPr/>
              <p:nvPr/>
            </p:nvSpPr>
            <p:spPr bwMode="auto">
              <a:xfrm>
                <a:off x="4304573" y="1577776"/>
                <a:ext cx="1044372" cy="819741"/>
              </a:xfrm>
              <a:prstGeom prst="ellipse">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chemeClr val="bg1"/>
                  </a:solidFill>
                  <a:latin typeface="+mj-lt"/>
                  <a:ea typeface="Segoe UI" pitchFamily="34" charset="0"/>
                  <a:cs typeface="Segoe UI" pitchFamily="34" charset="0"/>
                </a:endParaRPr>
              </a:p>
            </p:txBody>
          </p:sp>
          <p:sp>
            <p:nvSpPr>
              <p:cNvPr id="120" name="Oval 119"/>
              <p:cNvSpPr/>
              <p:nvPr/>
            </p:nvSpPr>
            <p:spPr bwMode="auto">
              <a:xfrm>
                <a:off x="4095851" y="1766620"/>
                <a:ext cx="1044372" cy="819741"/>
              </a:xfrm>
              <a:prstGeom prst="ellipse">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chemeClr val="bg1"/>
                  </a:solidFill>
                  <a:latin typeface="+mj-lt"/>
                  <a:ea typeface="Segoe UI" pitchFamily="34" charset="0"/>
                  <a:cs typeface="Segoe UI" pitchFamily="34" charset="0"/>
                </a:endParaRPr>
              </a:p>
            </p:txBody>
          </p:sp>
          <p:sp>
            <p:nvSpPr>
              <p:cNvPr id="122" name="Oval 121"/>
              <p:cNvSpPr/>
              <p:nvPr/>
            </p:nvSpPr>
            <p:spPr bwMode="auto">
              <a:xfrm>
                <a:off x="3480344" y="945221"/>
                <a:ext cx="846864" cy="664714"/>
              </a:xfrm>
              <a:prstGeom prst="ellipse">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chemeClr val="bg1"/>
                  </a:solidFill>
                  <a:latin typeface="+mj-lt"/>
                  <a:ea typeface="Segoe UI" pitchFamily="34" charset="0"/>
                  <a:cs typeface="Segoe UI" pitchFamily="34" charset="0"/>
                </a:endParaRPr>
              </a:p>
            </p:txBody>
          </p:sp>
          <p:sp>
            <p:nvSpPr>
              <p:cNvPr id="123" name="Oval 122"/>
              <p:cNvSpPr/>
              <p:nvPr/>
            </p:nvSpPr>
            <p:spPr bwMode="auto">
              <a:xfrm>
                <a:off x="2267052" y="1160333"/>
                <a:ext cx="1044372" cy="819741"/>
              </a:xfrm>
              <a:prstGeom prst="ellipse">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chemeClr val="bg1"/>
                  </a:solidFill>
                  <a:latin typeface="+mj-lt"/>
                  <a:ea typeface="Segoe UI" pitchFamily="34" charset="0"/>
                  <a:cs typeface="Segoe UI" pitchFamily="34" charset="0"/>
                </a:endParaRPr>
              </a:p>
            </p:txBody>
          </p:sp>
          <p:sp>
            <p:nvSpPr>
              <p:cNvPr id="126" name="Oval 125"/>
              <p:cNvSpPr/>
              <p:nvPr/>
            </p:nvSpPr>
            <p:spPr bwMode="auto">
              <a:xfrm>
                <a:off x="2913814" y="965100"/>
                <a:ext cx="846864" cy="664714"/>
              </a:xfrm>
              <a:prstGeom prst="ellipse">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chemeClr val="bg1"/>
                  </a:solidFill>
                  <a:latin typeface="+mj-lt"/>
                  <a:ea typeface="Segoe UI" pitchFamily="34" charset="0"/>
                  <a:cs typeface="Segoe UI" pitchFamily="34" charset="0"/>
                </a:endParaRPr>
              </a:p>
            </p:txBody>
          </p:sp>
          <p:sp>
            <p:nvSpPr>
              <p:cNvPr id="127" name="Oval 126"/>
              <p:cNvSpPr/>
              <p:nvPr/>
            </p:nvSpPr>
            <p:spPr bwMode="auto">
              <a:xfrm>
                <a:off x="2297588" y="1611144"/>
                <a:ext cx="846864" cy="664714"/>
              </a:xfrm>
              <a:prstGeom prst="ellipse">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chemeClr val="bg1"/>
                  </a:solidFill>
                  <a:latin typeface="+mj-lt"/>
                  <a:ea typeface="Segoe UI" pitchFamily="34" charset="0"/>
                  <a:cs typeface="Segoe UI" pitchFamily="34" charset="0"/>
                </a:endParaRPr>
              </a:p>
            </p:txBody>
          </p:sp>
          <p:sp>
            <p:nvSpPr>
              <p:cNvPr id="128" name="Oval 127"/>
              <p:cNvSpPr/>
              <p:nvPr/>
            </p:nvSpPr>
            <p:spPr bwMode="auto">
              <a:xfrm>
                <a:off x="2585103" y="1766620"/>
                <a:ext cx="1044372" cy="819741"/>
              </a:xfrm>
              <a:prstGeom prst="ellipse">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chemeClr val="bg1"/>
                  </a:solidFill>
                  <a:latin typeface="+mj-lt"/>
                  <a:ea typeface="Segoe UI" pitchFamily="34" charset="0"/>
                  <a:cs typeface="Segoe UI" pitchFamily="34" charset="0"/>
                </a:endParaRPr>
              </a:p>
            </p:txBody>
          </p:sp>
          <p:sp>
            <p:nvSpPr>
              <p:cNvPr id="129" name="Oval 128"/>
              <p:cNvSpPr/>
              <p:nvPr/>
            </p:nvSpPr>
            <p:spPr bwMode="auto">
              <a:xfrm>
                <a:off x="3171512" y="1756681"/>
                <a:ext cx="1044372" cy="819741"/>
              </a:xfrm>
              <a:prstGeom prst="ellipse">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chemeClr val="bg1"/>
                  </a:solidFill>
                  <a:latin typeface="+mj-lt"/>
                  <a:ea typeface="Segoe UI" pitchFamily="34" charset="0"/>
                  <a:cs typeface="Segoe UI" pitchFamily="34" charset="0"/>
                </a:endParaRPr>
              </a:p>
            </p:txBody>
          </p:sp>
          <p:sp>
            <p:nvSpPr>
              <p:cNvPr id="130" name="Oval 129"/>
              <p:cNvSpPr/>
              <p:nvPr/>
            </p:nvSpPr>
            <p:spPr bwMode="auto">
              <a:xfrm>
                <a:off x="3042303" y="1210029"/>
                <a:ext cx="1044372" cy="819741"/>
              </a:xfrm>
              <a:prstGeom prst="ellipse">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chemeClr val="bg1"/>
                  </a:solidFill>
                  <a:latin typeface="+mj-lt"/>
                  <a:ea typeface="Segoe UI" pitchFamily="34" charset="0"/>
                  <a:cs typeface="Segoe UI" pitchFamily="34" charset="0"/>
                </a:endParaRPr>
              </a:p>
            </p:txBody>
          </p:sp>
          <p:sp>
            <p:nvSpPr>
              <p:cNvPr id="131" name="Oval 130"/>
              <p:cNvSpPr/>
              <p:nvPr/>
            </p:nvSpPr>
            <p:spPr bwMode="auto">
              <a:xfrm>
                <a:off x="3787738" y="1398872"/>
                <a:ext cx="1044372" cy="819741"/>
              </a:xfrm>
              <a:prstGeom prst="ellipse">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chemeClr val="bg1"/>
                  </a:solidFill>
                  <a:latin typeface="+mj-lt"/>
                  <a:ea typeface="Segoe UI" pitchFamily="34" charset="0"/>
                  <a:cs typeface="Segoe UI" pitchFamily="34" charset="0"/>
                </a:endParaRPr>
              </a:p>
            </p:txBody>
          </p:sp>
        </p:grpSp>
      </p:grpSp>
      <p:sp>
        <p:nvSpPr>
          <p:cNvPr id="6" name="Rectangle 5"/>
          <p:cNvSpPr/>
          <p:nvPr/>
        </p:nvSpPr>
        <p:spPr>
          <a:xfrm>
            <a:off x="6675373" y="497"/>
            <a:ext cx="5760221" cy="69935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kern="0" dirty="0">
              <a:solidFill>
                <a:prstClr val="white"/>
              </a:solidFill>
            </a:endParaRPr>
          </a:p>
        </p:txBody>
      </p:sp>
      <p:sp>
        <p:nvSpPr>
          <p:cNvPr id="551" name="Title 1"/>
          <p:cNvSpPr>
            <a:spLocks noGrp="1"/>
          </p:cNvSpPr>
          <p:nvPr>
            <p:ph type="title"/>
          </p:nvPr>
        </p:nvSpPr>
        <p:spPr>
          <a:xfrm>
            <a:off x="6688123" y="282769"/>
            <a:ext cx="5244304" cy="946279"/>
          </a:xfrm>
        </p:spPr>
        <p:txBody>
          <a:bodyPr/>
          <a:lstStyle/>
          <a:p>
            <a:r>
              <a:rPr lang="en-US" sz="3999" spc="0" dirty="0">
                <a:solidFill>
                  <a:schemeClr val="bg1"/>
                </a:solidFill>
              </a:rPr>
              <a:t>Compose processing to curate data </a:t>
            </a:r>
            <a:br>
              <a:rPr lang="en-US" sz="4399" spc="0" dirty="0">
                <a:solidFill>
                  <a:schemeClr val="bg1"/>
                </a:solidFill>
              </a:rPr>
            </a:br>
            <a:endParaRPr lang="en-US" sz="4399" spc="0" dirty="0">
              <a:solidFill>
                <a:schemeClr val="bg1"/>
              </a:solidFill>
            </a:endParaRPr>
          </a:p>
        </p:txBody>
      </p:sp>
      <p:sp>
        <p:nvSpPr>
          <p:cNvPr id="8" name="TextBox 7"/>
          <p:cNvSpPr txBox="1"/>
          <p:nvPr/>
        </p:nvSpPr>
        <p:spPr>
          <a:xfrm>
            <a:off x="6667489" y="2400456"/>
            <a:ext cx="5673598" cy="4362621"/>
          </a:xfrm>
          <a:prstGeom prst="rect">
            <a:avLst/>
          </a:prstGeom>
          <a:noFill/>
        </p:spPr>
        <p:txBody>
          <a:bodyPr wrap="square" lIns="457135" tIns="146283" rIns="182854" bIns="146283" rtlCol="0">
            <a:noAutofit/>
          </a:bodyPr>
          <a:lstStyle/>
          <a:p>
            <a:pPr defTabSz="931684" fontAlgn="base">
              <a:lnSpc>
                <a:spcPct val="90000"/>
              </a:lnSpc>
              <a:spcBef>
                <a:spcPts val="900"/>
              </a:spcBef>
            </a:pPr>
            <a:r>
              <a:rPr lang="en-US" kern="0" dirty="0">
                <a:solidFill>
                  <a:schemeClr val="bg1"/>
                </a:solidFill>
                <a:latin typeface="+mj-lt"/>
                <a:ea typeface="MS PGothic" charset="0"/>
              </a:rPr>
              <a:t>Processing on data</a:t>
            </a:r>
          </a:p>
          <a:p>
            <a:pPr marL="285695" indent="-285695" defTabSz="931684" fontAlgn="base">
              <a:lnSpc>
                <a:spcPct val="90000"/>
              </a:lnSpc>
              <a:spcBef>
                <a:spcPts val="900"/>
              </a:spcBef>
              <a:buFont typeface="Arial" panose="020B0604020202020204" pitchFamily="34" charset="0"/>
              <a:buChar char="•"/>
            </a:pPr>
            <a:r>
              <a:rPr lang="en-US" sz="1800" kern="0" dirty="0">
                <a:solidFill>
                  <a:srgbClr val="FFFFFF"/>
                </a:solidFill>
                <a:latin typeface="+mj-lt"/>
                <a:ea typeface="MS PGothic" charset="0"/>
              </a:rPr>
              <a:t>Hadoop (Map/Reduce, Hive, Pig)</a:t>
            </a:r>
          </a:p>
          <a:p>
            <a:pPr marL="285695" indent="-285695" defTabSz="931684" fontAlgn="base">
              <a:lnSpc>
                <a:spcPct val="90000"/>
              </a:lnSpc>
              <a:spcBef>
                <a:spcPts val="900"/>
              </a:spcBef>
              <a:buFont typeface="Arial" panose="020B0604020202020204" pitchFamily="34" charset="0"/>
              <a:buChar char="•"/>
            </a:pPr>
            <a:r>
              <a:rPr lang="en-US" sz="1800" kern="0" dirty="0">
                <a:solidFill>
                  <a:srgbClr val="FFFFFF"/>
                </a:solidFill>
                <a:latin typeface="+mj-lt"/>
                <a:ea typeface="MS PGothic" charset="0"/>
              </a:rPr>
              <a:t>C#</a:t>
            </a:r>
          </a:p>
          <a:p>
            <a:pPr marL="285695" indent="-285695" defTabSz="931684" fontAlgn="base">
              <a:lnSpc>
                <a:spcPct val="90000"/>
              </a:lnSpc>
              <a:spcBef>
                <a:spcPts val="900"/>
              </a:spcBef>
              <a:buFont typeface="Arial" panose="020B0604020202020204" pitchFamily="34" charset="0"/>
              <a:buChar char="•"/>
            </a:pPr>
            <a:r>
              <a:rPr lang="en-US" sz="1800" kern="0" dirty="0">
                <a:solidFill>
                  <a:srgbClr val="FFFFFF"/>
                </a:solidFill>
                <a:latin typeface="+mj-lt"/>
                <a:ea typeface="MS PGothic" charset="0"/>
              </a:rPr>
              <a:t>Stored procedures</a:t>
            </a:r>
          </a:p>
          <a:p>
            <a:pPr marL="285695" indent="-285695" defTabSz="931684" fontAlgn="base">
              <a:lnSpc>
                <a:spcPct val="90000"/>
              </a:lnSpc>
              <a:spcBef>
                <a:spcPts val="900"/>
              </a:spcBef>
              <a:buFont typeface="Arial" panose="020B0604020202020204" pitchFamily="34" charset="0"/>
              <a:buChar char="•"/>
            </a:pPr>
            <a:r>
              <a:rPr lang="en-US" sz="1800" kern="0" dirty="0">
                <a:solidFill>
                  <a:srgbClr val="FFFFFF"/>
                </a:solidFill>
                <a:latin typeface="+mj-lt"/>
                <a:ea typeface="MS PGothic" charset="0"/>
              </a:rPr>
              <a:t>Copy</a:t>
            </a:r>
          </a:p>
          <a:p>
            <a:pPr defTabSz="931684" fontAlgn="base">
              <a:lnSpc>
                <a:spcPct val="90000"/>
              </a:lnSpc>
              <a:spcBef>
                <a:spcPts val="900"/>
              </a:spcBef>
            </a:pPr>
            <a:endParaRPr lang="en-US" sz="1800" kern="0" dirty="0">
              <a:gradFill>
                <a:gsLst>
                  <a:gs pos="84071">
                    <a:srgbClr val="0072C6"/>
                  </a:gs>
                  <a:gs pos="49558">
                    <a:srgbClr val="0072C6"/>
                  </a:gs>
                </a:gsLst>
                <a:lin ang="5400000" scaled="0"/>
              </a:gradFill>
              <a:ea typeface="MS PGothic" charset="0"/>
            </a:endParaRPr>
          </a:p>
          <a:p>
            <a:pPr defTabSz="931684" fontAlgn="base">
              <a:lnSpc>
                <a:spcPct val="90000"/>
              </a:lnSpc>
              <a:spcBef>
                <a:spcPts val="900"/>
              </a:spcBef>
            </a:pPr>
            <a:r>
              <a:rPr lang="en-US" kern="0" dirty="0">
                <a:solidFill>
                  <a:schemeClr val="bg1"/>
                </a:solidFill>
                <a:latin typeface="+mj-lt"/>
                <a:ea typeface="MS PGothic" charset="0"/>
              </a:rPr>
              <a:t>Data curation </a:t>
            </a:r>
          </a:p>
          <a:p>
            <a:pPr marL="285695" indent="-285695" defTabSz="931684" fontAlgn="base">
              <a:lnSpc>
                <a:spcPct val="90000"/>
              </a:lnSpc>
              <a:spcBef>
                <a:spcPts val="900"/>
              </a:spcBef>
              <a:buFont typeface="Arial" panose="020B0604020202020204" pitchFamily="34" charset="0"/>
              <a:buChar char="•"/>
            </a:pPr>
            <a:r>
              <a:rPr lang="en-US" sz="1800" kern="0" dirty="0">
                <a:solidFill>
                  <a:srgbClr val="FFFFFF"/>
                </a:solidFill>
                <a:latin typeface="+mj-lt"/>
                <a:ea typeface="MS PGothic" charset="0"/>
              </a:rPr>
              <a:t>Join, aggregate, cleanse, enrich</a:t>
            </a:r>
          </a:p>
        </p:txBody>
      </p:sp>
      <p:sp>
        <p:nvSpPr>
          <p:cNvPr id="76" name="Rectangle 75"/>
          <p:cNvSpPr/>
          <p:nvPr/>
        </p:nvSpPr>
        <p:spPr bwMode="auto">
          <a:xfrm>
            <a:off x="1238873" y="3162030"/>
            <a:ext cx="4256594" cy="639989"/>
          </a:xfrm>
          <a:prstGeom prst="rect">
            <a:avLst/>
          </a:prstGeom>
          <a:solidFill>
            <a:srgbClr val="003E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kern="0" dirty="0">
                <a:gradFill>
                  <a:gsLst>
                    <a:gs pos="84956">
                      <a:srgbClr val="FFFFFF"/>
                    </a:gs>
                    <a:gs pos="41000">
                      <a:srgbClr val="FFFFFF"/>
                    </a:gs>
                  </a:gsLst>
                  <a:lin ang="5400000" scaled="0"/>
                </a:gradFill>
                <a:ea typeface="Segoe UI" pitchFamily="34" charset="0"/>
                <a:cs typeface="Segoe UI" pitchFamily="34" charset="0"/>
              </a:rPr>
              <a:t>Pipeline</a:t>
            </a:r>
          </a:p>
        </p:txBody>
      </p:sp>
      <p:sp>
        <p:nvSpPr>
          <p:cNvPr id="79" name="Freeform 78"/>
          <p:cNvSpPr>
            <a:spLocks noEditPoints="1"/>
          </p:cNvSpPr>
          <p:nvPr/>
        </p:nvSpPr>
        <p:spPr bwMode="auto">
          <a:xfrm>
            <a:off x="1557114" y="1508470"/>
            <a:ext cx="653707" cy="658318"/>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rgbClr val="C00000"/>
          </a:solidFill>
          <a:ln>
            <a:noFill/>
          </a:ln>
          <a:extLst/>
        </p:spPr>
        <p:txBody>
          <a:bodyPr vert="horz" wrap="square" lIns="91427" tIns="91427" rIns="0" bIns="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38" fontAlgn="base">
              <a:spcBef>
                <a:spcPct val="0"/>
              </a:spcBef>
              <a:spcAft>
                <a:spcPct val="0"/>
              </a:spcAft>
            </a:pPr>
            <a:r>
              <a:rPr lang="en-US" sz="1399" dirty="0">
                <a:solidFill>
                  <a:srgbClr val="FFFFFF"/>
                </a:solidFill>
              </a:rPr>
              <a:t>SQL Server</a:t>
            </a:r>
          </a:p>
        </p:txBody>
      </p:sp>
      <p:sp>
        <p:nvSpPr>
          <p:cNvPr id="86" name="Oval 85"/>
          <p:cNvSpPr/>
          <p:nvPr/>
        </p:nvSpPr>
        <p:spPr bwMode="auto">
          <a:xfrm rot="46296">
            <a:off x="4489872" y="1871483"/>
            <a:ext cx="321578" cy="10157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88" name="Group 87"/>
          <p:cNvGrpSpPr/>
          <p:nvPr/>
        </p:nvGrpSpPr>
        <p:grpSpPr>
          <a:xfrm rot="64031">
            <a:off x="4090955" y="1817686"/>
            <a:ext cx="412350" cy="432544"/>
            <a:chOff x="10224193" y="2672167"/>
            <a:chExt cx="267682" cy="328378"/>
          </a:xfrm>
        </p:grpSpPr>
        <p:sp>
          <p:nvSpPr>
            <p:cNvPr id="183" name="Freeform 182"/>
            <p:cNvSpPr>
              <a:spLocks/>
            </p:cNvSpPr>
            <p:nvPr/>
          </p:nvSpPr>
          <p:spPr bwMode="auto">
            <a:xfrm>
              <a:off x="10272438" y="2807565"/>
              <a:ext cx="168080" cy="20232"/>
            </a:xfrm>
            <a:custGeom>
              <a:avLst/>
              <a:gdLst>
                <a:gd name="T0" fmla="*/ 102 w 108"/>
                <a:gd name="T1" fmla="*/ 13 h 13"/>
                <a:gd name="T2" fmla="*/ 8 w 108"/>
                <a:gd name="T3" fmla="*/ 13 h 13"/>
                <a:gd name="T4" fmla="*/ 6 w 108"/>
                <a:gd name="T5" fmla="*/ 13 h 13"/>
                <a:gd name="T6" fmla="*/ 4 w 108"/>
                <a:gd name="T7" fmla="*/ 13 h 13"/>
                <a:gd name="T8" fmla="*/ 0 w 108"/>
                <a:gd name="T9" fmla="*/ 7 h 13"/>
                <a:gd name="T10" fmla="*/ 4 w 108"/>
                <a:gd name="T11" fmla="*/ 3 h 13"/>
                <a:gd name="T12" fmla="*/ 6 w 108"/>
                <a:gd name="T13" fmla="*/ 2 h 13"/>
                <a:gd name="T14" fmla="*/ 8 w 108"/>
                <a:gd name="T15" fmla="*/ 0 h 13"/>
                <a:gd name="T16" fmla="*/ 102 w 108"/>
                <a:gd name="T17" fmla="*/ 0 h 13"/>
                <a:gd name="T18" fmla="*/ 104 w 108"/>
                <a:gd name="T19" fmla="*/ 2 h 13"/>
                <a:gd name="T20" fmla="*/ 106 w 108"/>
                <a:gd name="T21" fmla="*/ 3 h 13"/>
                <a:gd name="T22" fmla="*/ 108 w 108"/>
                <a:gd name="T23" fmla="*/ 7 h 13"/>
                <a:gd name="T24" fmla="*/ 108 w 108"/>
                <a:gd name="T25" fmla="*/ 11 h 13"/>
                <a:gd name="T26" fmla="*/ 106 w 108"/>
                <a:gd name="T27" fmla="*/ 13 h 13"/>
                <a:gd name="T28" fmla="*/ 104 w 108"/>
                <a:gd name="T29" fmla="*/ 13 h 13"/>
                <a:gd name="T30" fmla="*/ 102 w 108"/>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8" h="13">
                  <a:moveTo>
                    <a:pt x="102" y="13"/>
                  </a:moveTo>
                  <a:lnTo>
                    <a:pt x="8" y="13"/>
                  </a:lnTo>
                  <a:lnTo>
                    <a:pt x="6" y="13"/>
                  </a:lnTo>
                  <a:lnTo>
                    <a:pt x="4" y="13"/>
                  </a:lnTo>
                  <a:lnTo>
                    <a:pt x="0" y="7"/>
                  </a:lnTo>
                  <a:lnTo>
                    <a:pt x="4" y="3"/>
                  </a:lnTo>
                  <a:lnTo>
                    <a:pt x="6" y="2"/>
                  </a:lnTo>
                  <a:lnTo>
                    <a:pt x="8" y="0"/>
                  </a:lnTo>
                  <a:lnTo>
                    <a:pt x="102" y="0"/>
                  </a:lnTo>
                  <a:lnTo>
                    <a:pt x="104" y="2"/>
                  </a:lnTo>
                  <a:lnTo>
                    <a:pt x="106" y="3"/>
                  </a:lnTo>
                  <a:lnTo>
                    <a:pt x="108" y="7"/>
                  </a:lnTo>
                  <a:lnTo>
                    <a:pt x="108" y="11"/>
                  </a:lnTo>
                  <a:lnTo>
                    <a:pt x="106" y="13"/>
                  </a:lnTo>
                  <a:lnTo>
                    <a:pt x="104" y="13"/>
                  </a:lnTo>
                  <a:lnTo>
                    <a:pt x="102" y="13"/>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38" fontAlgn="base">
                <a:spcBef>
                  <a:spcPct val="0"/>
                </a:spcBef>
                <a:spcAft>
                  <a:spcPct val="0"/>
                </a:spcAft>
              </a:pPr>
              <a:endParaRPr lang="en-US" dirty="0">
                <a:solidFill>
                  <a:srgbClr val="000000"/>
                </a:solidFill>
              </a:endParaRPr>
            </a:p>
          </p:txBody>
        </p:sp>
        <p:sp>
          <p:nvSpPr>
            <p:cNvPr id="184" name="Freeform 183"/>
            <p:cNvSpPr>
              <a:spLocks/>
            </p:cNvSpPr>
            <p:nvPr/>
          </p:nvSpPr>
          <p:spPr bwMode="auto">
            <a:xfrm>
              <a:off x="10339359" y="2760876"/>
              <a:ext cx="101160" cy="23345"/>
            </a:xfrm>
            <a:custGeom>
              <a:avLst/>
              <a:gdLst>
                <a:gd name="T0" fmla="*/ 59 w 65"/>
                <a:gd name="T1" fmla="*/ 15 h 15"/>
                <a:gd name="T2" fmla="*/ 7 w 65"/>
                <a:gd name="T3" fmla="*/ 15 h 15"/>
                <a:gd name="T4" fmla="*/ 4 w 65"/>
                <a:gd name="T5" fmla="*/ 13 h 15"/>
                <a:gd name="T6" fmla="*/ 2 w 65"/>
                <a:gd name="T7" fmla="*/ 13 h 15"/>
                <a:gd name="T8" fmla="*/ 0 w 65"/>
                <a:gd name="T9" fmla="*/ 9 h 15"/>
                <a:gd name="T10" fmla="*/ 0 w 65"/>
                <a:gd name="T11" fmla="*/ 8 h 15"/>
                <a:gd name="T12" fmla="*/ 0 w 65"/>
                <a:gd name="T13" fmla="*/ 4 h 15"/>
                <a:gd name="T14" fmla="*/ 2 w 65"/>
                <a:gd name="T15" fmla="*/ 2 h 15"/>
                <a:gd name="T16" fmla="*/ 7 w 65"/>
                <a:gd name="T17" fmla="*/ 0 h 15"/>
                <a:gd name="T18" fmla="*/ 59 w 65"/>
                <a:gd name="T19" fmla="*/ 0 h 15"/>
                <a:gd name="T20" fmla="*/ 61 w 65"/>
                <a:gd name="T21" fmla="*/ 0 h 15"/>
                <a:gd name="T22" fmla="*/ 63 w 65"/>
                <a:gd name="T23" fmla="*/ 2 h 15"/>
                <a:gd name="T24" fmla="*/ 65 w 65"/>
                <a:gd name="T25" fmla="*/ 4 h 15"/>
                <a:gd name="T26" fmla="*/ 65 w 65"/>
                <a:gd name="T27" fmla="*/ 8 h 15"/>
                <a:gd name="T28" fmla="*/ 65 w 65"/>
                <a:gd name="T29" fmla="*/ 9 h 15"/>
                <a:gd name="T30" fmla="*/ 63 w 65"/>
                <a:gd name="T31" fmla="*/ 13 h 15"/>
                <a:gd name="T32" fmla="*/ 61 w 65"/>
                <a:gd name="T33" fmla="*/ 13 h 15"/>
                <a:gd name="T34" fmla="*/ 59 w 65"/>
                <a:gd name="T3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5" h="15">
                  <a:moveTo>
                    <a:pt x="59" y="15"/>
                  </a:moveTo>
                  <a:lnTo>
                    <a:pt x="7" y="15"/>
                  </a:lnTo>
                  <a:lnTo>
                    <a:pt x="4" y="13"/>
                  </a:lnTo>
                  <a:lnTo>
                    <a:pt x="2" y="13"/>
                  </a:lnTo>
                  <a:lnTo>
                    <a:pt x="0" y="9"/>
                  </a:lnTo>
                  <a:lnTo>
                    <a:pt x="0" y="8"/>
                  </a:lnTo>
                  <a:lnTo>
                    <a:pt x="0" y="4"/>
                  </a:lnTo>
                  <a:lnTo>
                    <a:pt x="2" y="2"/>
                  </a:lnTo>
                  <a:lnTo>
                    <a:pt x="7" y="0"/>
                  </a:lnTo>
                  <a:lnTo>
                    <a:pt x="59" y="0"/>
                  </a:lnTo>
                  <a:lnTo>
                    <a:pt x="61" y="0"/>
                  </a:lnTo>
                  <a:lnTo>
                    <a:pt x="63" y="2"/>
                  </a:lnTo>
                  <a:lnTo>
                    <a:pt x="65" y="4"/>
                  </a:lnTo>
                  <a:lnTo>
                    <a:pt x="65" y="8"/>
                  </a:lnTo>
                  <a:lnTo>
                    <a:pt x="65" y="9"/>
                  </a:lnTo>
                  <a:lnTo>
                    <a:pt x="63" y="13"/>
                  </a:lnTo>
                  <a:lnTo>
                    <a:pt x="61" y="13"/>
                  </a:lnTo>
                  <a:lnTo>
                    <a:pt x="59" y="1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38" fontAlgn="base">
                <a:spcBef>
                  <a:spcPct val="0"/>
                </a:spcBef>
                <a:spcAft>
                  <a:spcPct val="0"/>
                </a:spcAft>
              </a:pPr>
              <a:endParaRPr lang="en-US" dirty="0">
                <a:solidFill>
                  <a:srgbClr val="000000"/>
                </a:solidFill>
              </a:endParaRPr>
            </a:p>
          </p:txBody>
        </p:sp>
        <p:sp>
          <p:nvSpPr>
            <p:cNvPr id="185" name="Freeform 184"/>
            <p:cNvSpPr>
              <a:spLocks/>
            </p:cNvSpPr>
            <p:nvPr/>
          </p:nvSpPr>
          <p:spPr bwMode="auto">
            <a:xfrm>
              <a:off x="10272438" y="2852697"/>
              <a:ext cx="168080" cy="23345"/>
            </a:xfrm>
            <a:custGeom>
              <a:avLst/>
              <a:gdLst>
                <a:gd name="T0" fmla="*/ 102 w 108"/>
                <a:gd name="T1" fmla="*/ 15 h 15"/>
                <a:gd name="T2" fmla="*/ 8 w 108"/>
                <a:gd name="T3" fmla="*/ 15 h 15"/>
                <a:gd name="T4" fmla="*/ 6 w 108"/>
                <a:gd name="T5" fmla="*/ 13 h 15"/>
                <a:gd name="T6" fmla="*/ 4 w 108"/>
                <a:gd name="T7" fmla="*/ 11 h 15"/>
                <a:gd name="T8" fmla="*/ 0 w 108"/>
                <a:gd name="T9" fmla="*/ 8 h 15"/>
                <a:gd name="T10" fmla="*/ 4 w 108"/>
                <a:gd name="T11" fmla="*/ 2 h 15"/>
                <a:gd name="T12" fmla="*/ 6 w 108"/>
                <a:gd name="T13" fmla="*/ 0 h 15"/>
                <a:gd name="T14" fmla="*/ 8 w 108"/>
                <a:gd name="T15" fmla="*/ 0 h 15"/>
                <a:gd name="T16" fmla="*/ 102 w 108"/>
                <a:gd name="T17" fmla="*/ 0 h 15"/>
                <a:gd name="T18" fmla="*/ 104 w 108"/>
                <a:gd name="T19" fmla="*/ 0 h 15"/>
                <a:gd name="T20" fmla="*/ 106 w 108"/>
                <a:gd name="T21" fmla="*/ 2 h 15"/>
                <a:gd name="T22" fmla="*/ 108 w 108"/>
                <a:gd name="T23" fmla="*/ 4 h 15"/>
                <a:gd name="T24" fmla="*/ 108 w 108"/>
                <a:gd name="T25" fmla="*/ 8 h 15"/>
                <a:gd name="T26" fmla="*/ 106 w 108"/>
                <a:gd name="T27" fmla="*/ 11 h 15"/>
                <a:gd name="T28" fmla="*/ 104 w 108"/>
                <a:gd name="T29" fmla="*/ 13 h 15"/>
                <a:gd name="T30" fmla="*/ 102 w 108"/>
                <a:gd name="T3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8" h="15">
                  <a:moveTo>
                    <a:pt x="102" y="15"/>
                  </a:moveTo>
                  <a:lnTo>
                    <a:pt x="8" y="15"/>
                  </a:lnTo>
                  <a:lnTo>
                    <a:pt x="6" y="13"/>
                  </a:lnTo>
                  <a:lnTo>
                    <a:pt x="4" y="11"/>
                  </a:lnTo>
                  <a:lnTo>
                    <a:pt x="0" y="8"/>
                  </a:lnTo>
                  <a:lnTo>
                    <a:pt x="4" y="2"/>
                  </a:lnTo>
                  <a:lnTo>
                    <a:pt x="6" y="0"/>
                  </a:lnTo>
                  <a:lnTo>
                    <a:pt x="8" y="0"/>
                  </a:lnTo>
                  <a:lnTo>
                    <a:pt x="102" y="0"/>
                  </a:lnTo>
                  <a:lnTo>
                    <a:pt x="104" y="0"/>
                  </a:lnTo>
                  <a:lnTo>
                    <a:pt x="106" y="2"/>
                  </a:lnTo>
                  <a:lnTo>
                    <a:pt x="108" y="4"/>
                  </a:lnTo>
                  <a:lnTo>
                    <a:pt x="108" y="8"/>
                  </a:lnTo>
                  <a:lnTo>
                    <a:pt x="106" y="11"/>
                  </a:lnTo>
                  <a:lnTo>
                    <a:pt x="104" y="13"/>
                  </a:lnTo>
                  <a:lnTo>
                    <a:pt x="102" y="1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38" fontAlgn="base">
                <a:spcBef>
                  <a:spcPct val="0"/>
                </a:spcBef>
                <a:spcAft>
                  <a:spcPct val="0"/>
                </a:spcAft>
              </a:pPr>
              <a:endParaRPr lang="en-US" dirty="0">
                <a:solidFill>
                  <a:srgbClr val="000000"/>
                </a:solidFill>
              </a:endParaRPr>
            </a:p>
          </p:txBody>
        </p:sp>
        <p:sp>
          <p:nvSpPr>
            <p:cNvPr id="186" name="Freeform 185"/>
            <p:cNvSpPr>
              <a:spLocks/>
            </p:cNvSpPr>
            <p:nvPr/>
          </p:nvSpPr>
          <p:spPr bwMode="auto">
            <a:xfrm>
              <a:off x="10272438" y="2899386"/>
              <a:ext cx="168080" cy="23345"/>
            </a:xfrm>
            <a:custGeom>
              <a:avLst/>
              <a:gdLst>
                <a:gd name="T0" fmla="*/ 102 w 108"/>
                <a:gd name="T1" fmla="*/ 15 h 15"/>
                <a:gd name="T2" fmla="*/ 8 w 108"/>
                <a:gd name="T3" fmla="*/ 15 h 15"/>
                <a:gd name="T4" fmla="*/ 6 w 108"/>
                <a:gd name="T5" fmla="*/ 15 h 15"/>
                <a:gd name="T6" fmla="*/ 4 w 108"/>
                <a:gd name="T7" fmla="*/ 13 h 15"/>
                <a:gd name="T8" fmla="*/ 2 w 108"/>
                <a:gd name="T9" fmla="*/ 11 h 15"/>
                <a:gd name="T10" fmla="*/ 0 w 108"/>
                <a:gd name="T11" fmla="*/ 7 h 15"/>
                <a:gd name="T12" fmla="*/ 4 w 108"/>
                <a:gd name="T13" fmla="*/ 2 h 15"/>
                <a:gd name="T14" fmla="*/ 6 w 108"/>
                <a:gd name="T15" fmla="*/ 2 h 15"/>
                <a:gd name="T16" fmla="*/ 8 w 108"/>
                <a:gd name="T17" fmla="*/ 0 h 15"/>
                <a:gd name="T18" fmla="*/ 102 w 108"/>
                <a:gd name="T19" fmla="*/ 0 h 15"/>
                <a:gd name="T20" fmla="*/ 104 w 108"/>
                <a:gd name="T21" fmla="*/ 2 h 15"/>
                <a:gd name="T22" fmla="*/ 106 w 108"/>
                <a:gd name="T23" fmla="*/ 2 h 15"/>
                <a:gd name="T24" fmla="*/ 108 w 108"/>
                <a:gd name="T25" fmla="*/ 6 h 15"/>
                <a:gd name="T26" fmla="*/ 108 w 108"/>
                <a:gd name="T27" fmla="*/ 7 h 15"/>
                <a:gd name="T28" fmla="*/ 108 w 108"/>
                <a:gd name="T29" fmla="*/ 11 h 15"/>
                <a:gd name="T30" fmla="*/ 106 w 108"/>
                <a:gd name="T31" fmla="*/ 13 h 15"/>
                <a:gd name="T32" fmla="*/ 104 w 108"/>
                <a:gd name="T33" fmla="*/ 15 h 15"/>
                <a:gd name="T34" fmla="*/ 102 w 108"/>
                <a:gd name="T3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8" h="15">
                  <a:moveTo>
                    <a:pt x="102" y="15"/>
                  </a:moveTo>
                  <a:lnTo>
                    <a:pt x="8" y="15"/>
                  </a:lnTo>
                  <a:lnTo>
                    <a:pt x="6" y="15"/>
                  </a:lnTo>
                  <a:lnTo>
                    <a:pt x="4" y="13"/>
                  </a:lnTo>
                  <a:lnTo>
                    <a:pt x="2" y="11"/>
                  </a:lnTo>
                  <a:lnTo>
                    <a:pt x="0" y="7"/>
                  </a:lnTo>
                  <a:lnTo>
                    <a:pt x="4" y="2"/>
                  </a:lnTo>
                  <a:lnTo>
                    <a:pt x="6" y="2"/>
                  </a:lnTo>
                  <a:lnTo>
                    <a:pt x="8" y="0"/>
                  </a:lnTo>
                  <a:lnTo>
                    <a:pt x="102" y="0"/>
                  </a:lnTo>
                  <a:lnTo>
                    <a:pt x="104" y="2"/>
                  </a:lnTo>
                  <a:lnTo>
                    <a:pt x="106" y="2"/>
                  </a:lnTo>
                  <a:lnTo>
                    <a:pt x="108" y="6"/>
                  </a:lnTo>
                  <a:lnTo>
                    <a:pt x="108" y="7"/>
                  </a:lnTo>
                  <a:lnTo>
                    <a:pt x="108" y="11"/>
                  </a:lnTo>
                  <a:lnTo>
                    <a:pt x="106" y="13"/>
                  </a:lnTo>
                  <a:lnTo>
                    <a:pt x="104" y="15"/>
                  </a:lnTo>
                  <a:lnTo>
                    <a:pt x="102" y="1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38" fontAlgn="base">
                <a:spcBef>
                  <a:spcPct val="0"/>
                </a:spcBef>
                <a:spcAft>
                  <a:spcPct val="0"/>
                </a:spcAft>
              </a:pPr>
              <a:endParaRPr lang="en-US" dirty="0">
                <a:solidFill>
                  <a:srgbClr val="000000"/>
                </a:solidFill>
              </a:endParaRPr>
            </a:p>
          </p:txBody>
        </p:sp>
        <p:sp>
          <p:nvSpPr>
            <p:cNvPr id="187" name="Freeform 186"/>
            <p:cNvSpPr>
              <a:spLocks noEditPoints="1"/>
            </p:cNvSpPr>
            <p:nvPr/>
          </p:nvSpPr>
          <p:spPr bwMode="auto">
            <a:xfrm>
              <a:off x="10224193" y="2672167"/>
              <a:ext cx="267682" cy="328378"/>
            </a:xfrm>
            <a:custGeom>
              <a:avLst/>
              <a:gdLst>
                <a:gd name="T0" fmla="*/ 155 w 172"/>
                <a:gd name="T1" fmla="*/ 0 h 211"/>
                <a:gd name="T2" fmla="*/ 55 w 172"/>
                <a:gd name="T3" fmla="*/ 0 h 211"/>
                <a:gd name="T4" fmla="*/ 0 w 172"/>
                <a:gd name="T5" fmla="*/ 52 h 211"/>
                <a:gd name="T6" fmla="*/ 0 w 172"/>
                <a:gd name="T7" fmla="*/ 192 h 211"/>
                <a:gd name="T8" fmla="*/ 0 w 172"/>
                <a:gd name="T9" fmla="*/ 202 h 211"/>
                <a:gd name="T10" fmla="*/ 4 w 172"/>
                <a:gd name="T11" fmla="*/ 207 h 211"/>
                <a:gd name="T12" fmla="*/ 9 w 172"/>
                <a:gd name="T13" fmla="*/ 209 h 211"/>
                <a:gd name="T14" fmla="*/ 16 w 172"/>
                <a:gd name="T15" fmla="*/ 211 h 211"/>
                <a:gd name="T16" fmla="*/ 172 w 172"/>
                <a:gd name="T17" fmla="*/ 211 h 211"/>
                <a:gd name="T18" fmla="*/ 172 w 172"/>
                <a:gd name="T19" fmla="*/ 16 h 211"/>
                <a:gd name="T20" fmla="*/ 170 w 172"/>
                <a:gd name="T21" fmla="*/ 9 h 211"/>
                <a:gd name="T22" fmla="*/ 166 w 172"/>
                <a:gd name="T23" fmla="*/ 3 h 211"/>
                <a:gd name="T24" fmla="*/ 163 w 172"/>
                <a:gd name="T25" fmla="*/ 2 h 211"/>
                <a:gd name="T26" fmla="*/ 155 w 172"/>
                <a:gd name="T27" fmla="*/ 0 h 211"/>
                <a:gd name="T28" fmla="*/ 159 w 172"/>
                <a:gd name="T29" fmla="*/ 196 h 211"/>
                <a:gd name="T30" fmla="*/ 22 w 172"/>
                <a:gd name="T31" fmla="*/ 196 h 211"/>
                <a:gd name="T32" fmla="*/ 20 w 172"/>
                <a:gd name="T33" fmla="*/ 196 h 211"/>
                <a:gd name="T34" fmla="*/ 16 w 172"/>
                <a:gd name="T35" fmla="*/ 194 h 211"/>
                <a:gd name="T36" fmla="*/ 13 w 172"/>
                <a:gd name="T37" fmla="*/ 190 h 211"/>
                <a:gd name="T38" fmla="*/ 13 w 172"/>
                <a:gd name="T39" fmla="*/ 187 h 211"/>
                <a:gd name="T40" fmla="*/ 13 w 172"/>
                <a:gd name="T41" fmla="*/ 61 h 211"/>
                <a:gd name="T42" fmla="*/ 46 w 172"/>
                <a:gd name="T43" fmla="*/ 61 h 211"/>
                <a:gd name="T44" fmla="*/ 52 w 172"/>
                <a:gd name="T45" fmla="*/ 61 h 211"/>
                <a:gd name="T46" fmla="*/ 57 w 172"/>
                <a:gd name="T47" fmla="*/ 57 h 211"/>
                <a:gd name="T48" fmla="*/ 59 w 172"/>
                <a:gd name="T49" fmla="*/ 52 h 211"/>
                <a:gd name="T50" fmla="*/ 61 w 172"/>
                <a:gd name="T51" fmla="*/ 44 h 211"/>
                <a:gd name="T52" fmla="*/ 61 w 172"/>
                <a:gd name="T53" fmla="*/ 13 h 211"/>
                <a:gd name="T54" fmla="*/ 150 w 172"/>
                <a:gd name="T55" fmla="*/ 13 h 211"/>
                <a:gd name="T56" fmla="*/ 151 w 172"/>
                <a:gd name="T57" fmla="*/ 13 h 211"/>
                <a:gd name="T58" fmla="*/ 155 w 172"/>
                <a:gd name="T59" fmla="*/ 15 h 211"/>
                <a:gd name="T60" fmla="*/ 159 w 172"/>
                <a:gd name="T61" fmla="*/ 20 h 211"/>
                <a:gd name="T62" fmla="*/ 159 w 172"/>
                <a:gd name="T63" fmla="*/ 24 h 211"/>
                <a:gd name="T64" fmla="*/ 159 w 172"/>
                <a:gd name="T65" fmla="*/ 19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211">
                  <a:moveTo>
                    <a:pt x="155" y="0"/>
                  </a:moveTo>
                  <a:lnTo>
                    <a:pt x="55" y="0"/>
                  </a:lnTo>
                  <a:lnTo>
                    <a:pt x="0" y="52"/>
                  </a:lnTo>
                  <a:lnTo>
                    <a:pt x="0" y="192"/>
                  </a:lnTo>
                  <a:lnTo>
                    <a:pt x="0" y="202"/>
                  </a:lnTo>
                  <a:lnTo>
                    <a:pt x="4" y="207"/>
                  </a:lnTo>
                  <a:lnTo>
                    <a:pt x="9" y="209"/>
                  </a:lnTo>
                  <a:lnTo>
                    <a:pt x="16" y="211"/>
                  </a:lnTo>
                  <a:lnTo>
                    <a:pt x="172" y="211"/>
                  </a:lnTo>
                  <a:lnTo>
                    <a:pt x="172" y="16"/>
                  </a:lnTo>
                  <a:lnTo>
                    <a:pt x="170" y="9"/>
                  </a:lnTo>
                  <a:lnTo>
                    <a:pt x="166" y="3"/>
                  </a:lnTo>
                  <a:lnTo>
                    <a:pt x="163" y="2"/>
                  </a:lnTo>
                  <a:lnTo>
                    <a:pt x="155" y="0"/>
                  </a:lnTo>
                  <a:close/>
                  <a:moveTo>
                    <a:pt x="159" y="196"/>
                  </a:moveTo>
                  <a:lnTo>
                    <a:pt x="22" y="196"/>
                  </a:lnTo>
                  <a:lnTo>
                    <a:pt x="20" y="196"/>
                  </a:lnTo>
                  <a:lnTo>
                    <a:pt x="16" y="194"/>
                  </a:lnTo>
                  <a:lnTo>
                    <a:pt x="13" y="190"/>
                  </a:lnTo>
                  <a:lnTo>
                    <a:pt x="13" y="187"/>
                  </a:lnTo>
                  <a:lnTo>
                    <a:pt x="13" y="61"/>
                  </a:lnTo>
                  <a:lnTo>
                    <a:pt x="46" y="61"/>
                  </a:lnTo>
                  <a:lnTo>
                    <a:pt x="52" y="61"/>
                  </a:lnTo>
                  <a:lnTo>
                    <a:pt x="57" y="57"/>
                  </a:lnTo>
                  <a:lnTo>
                    <a:pt x="59" y="52"/>
                  </a:lnTo>
                  <a:lnTo>
                    <a:pt x="61" y="44"/>
                  </a:lnTo>
                  <a:lnTo>
                    <a:pt x="61" y="13"/>
                  </a:lnTo>
                  <a:lnTo>
                    <a:pt x="150" y="13"/>
                  </a:lnTo>
                  <a:lnTo>
                    <a:pt x="151" y="13"/>
                  </a:lnTo>
                  <a:lnTo>
                    <a:pt x="155" y="15"/>
                  </a:lnTo>
                  <a:lnTo>
                    <a:pt x="159" y="20"/>
                  </a:lnTo>
                  <a:lnTo>
                    <a:pt x="159" y="24"/>
                  </a:lnTo>
                  <a:lnTo>
                    <a:pt x="159" y="19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38" fontAlgn="base">
                <a:spcBef>
                  <a:spcPct val="0"/>
                </a:spcBef>
                <a:spcAft>
                  <a:spcPct val="0"/>
                </a:spcAft>
              </a:pPr>
              <a:endParaRPr lang="en-US" dirty="0">
                <a:solidFill>
                  <a:srgbClr val="000000"/>
                </a:solidFill>
              </a:endParaRPr>
            </a:p>
          </p:txBody>
        </p:sp>
      </p:grpSp>
      <p:sp>
        <p:nvSpPr>
          <p:cNvPr id="89" name="Freeform 88"/>
          <p:cNvSpPr>
            <a:spLocks noEditPoints="1"/>
          </p:cNvSpPr>
          <p:nvPr/>
        </p:nvSpPr>
        <p:spPr bwMode="auto">
          <a:xfrm rot="95392">
            <a:off x="4463645" y="1868251"/>
            <a:ext cx="406024" cy="410636"/>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chemeClr val="accent2"/>
          </a:solidFill>
          <a:ln>
            <a:noFill/>
          </a:ln>
          <a:extLst/>
        </p:spPr>
        <p:txBody>
          <a:bodyPr vert="horz" wrap="square" lIns="0" tIns="0" rIns="0" bIns="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38" fontAlgn="base">
              <a:spcBef>
                <a:spcPct val="0"/>
              </a:spcBef>
              <a:spcAft>
                <a:spcPct val="0"/>
              </a:spcAft>
            </a:pPr>
            <a:r>
              <a:rPr lang="en-US" sz="1199" dirty="0">
                <a:solidFill>
                  <a:srgbClr val="FFFFFF"/>
                </a:solidFill>
              </a:rPr>
              <a:t>Blob</a:t>
            </a:r>
          </a:p>
        </p:txBody>
      </p:sp>
      <p:grpSp>
        <p:nvGrpSpPr>
          <p:cNvPr id="90" name="Group 89"/>
          <p:cNvGrpSpPr>
            <a:grpSpLocks noChangeAspect="1"/>
          </p:cNvGrpSpPr>
          <p:nvPr/>
        </p:nvGrpSpPr>
        <p:grpSpPr bwMode="auto">
          <a:xfrm rot="8082">
            <a:off x="4189610" y="1291460"/>
            <a:ext cx="940997" cy="494026"/>
            <a:chOff x="3438" y="2630"/>
            <a:chExt cx="609" cy="341"/>
          </a:xfrm>
        </p:grpSpPr>
        <p:sp>
          <p:nvSpPr>
            <p:cNvPr id="91" name="AutoShape 3"/>
            <p:cNvSpPr>
              <a:spLocks noChangeAspect="1" noChangeArrowheads="1" noTextEdit="1"/>
            </p:cNvSpPr>
            <p:nvPr/>
          </p:nvSpPr>
          <p:spPr bwMode="auto">
            <a:xfrm>
              <a:off x="3439" y="2630"/>
              <a:ext cx="608"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fontAlgn="base">
                <a:spcBef>
                  <a:spcPct val="0"/>
                </a:spcBef>
                <a:spcAft>
                  <a:spcPct val="0"/>
                </a:spcAft>
              </a:pPr>
              <a:endParaRPr lang="en-US" dirty="0">
                <a:solidFill>
                  <a:srgbClr val="000000"/>
                </a:solidFill>
              </a:endParaRPr>
            </a:p>
          </p:txBody>
        </p:sp>
        <p:sp>
          <p:nvSpPr>
            <p:cNvPr id="92" name="Freeform 91"/>
            <p:cNvSpPr>
              <a:spLocks/>
            </p:cNvSpPr>
            <p:nvPr/>
          </p:nvSpPr>
          <p:spPr bwMode="auto">
            <a:xfrm>
              <a:off x="3438" y="2898"/>
              <a:ext cx="26" cy="71"/>
            </a:xfrm>
            <a:custGeom>
              <a:avLst/>
              <a:gdLst>
                <a:gd name="T0" fmla="*/ 40 w 40"/>
                <a:gd name="T1" fmla="*/ 0 h 111"/>
                <a:gd name="T2" fmla="*/ 40 w 40"/>
                <a:gd name="T3" fmla="*/ 111 h 111"/>
                <a:gd name="T4" fmla="*/ 23 w 40"/>
                <a:gd name="T5" fmla="*/ 111 h 111"/>
                <a:gd name="T6" fmla="*/ 23 w 40"/>
                <a:gd name="T7" fmla="*/ 21 h 111"/>
                <a:gd name="T8" fmla="*/ 12 w 40"/>
                <a:gd name="T9" fmla="*/ 27 h 111"/>
                <a:gd name="T10" fmla="*/ 0 w 40"/>
                <a:gd name="T11" fmla="*/ 31 h 111"/>
                <a:gd name="T12" fmla="*/ 0 w 40"/>
                <a:gd name="T13" fmla="*/ 16 h 111"/>
                <a:gd name="T14" fmla="*/ 8 w 40"/>
                <a:gd name="T15" fmla="*/ 13 h 111"/>
                <a:gd name="T16" fmla="*/ 16 w 40"/>
                <a:gd name="T17" fmla="*/ 10 h 111"/>
                <a:gd name="T18" fmla="*/ 24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3" y="111"/>
                    <a:pt x="23" y="111"/>
                    <a:pt x="23" y="111"/>
                  </a:cubicBezTo>
                  <a:cubicBezTo>
                    <a:pt x="23" y="21"/>
                    <a:pt x="23" y="21"/>
                    <a:pt x="23" y="21"/>
                  </a:cubicBezTo>
                  <a:cubicBezTo>
                    <a:pt x="19" y="23"/>
                    <a:pt x="16" y="25"/>
                    <a:pt x="12" y="27"/>
                  </a:cubicBezTo>
                  <a:cubicBezTo>
                    <a:pt x="9" y="29"/>
                    <a:pt x="5" y="30"/>
                    <a:pt x="0" y="31"/>
                  </a:cubicBezTo>
                  <a:cubicBezTo>
                    <a:pt x="0" y="16"/>
                    <a:pt x="0" y="16"/>
                    <a:pt x="0" y="16"/>
                  </a:cubicBezTo>
                  <a:cubicBezTo>
                    <a:pt x="3" y="15"/>
                    <a:pt x="6" y="14"/>
                    <a:pt x="8" y="13"/>
                  </a:cubicBezTo>
                  <a:cubicBezTo>
                    <a:pt x="11" y="12"/>
                    <a:pt x="14" y="11"/>
                    <a:pt x="16" y="10"/>
                  </a:cubicBezTo>
                  <a:cubicBezTo>
                    <a:pt x="19" y="8"/>
                    <a:pt x="22" y="7"/>
                    <a:pt x="24" y="5"/>
                  </a:cubicBezTo>
                  <a:cubicBezTo>
                    <a:pt x="27" y="4"/>
                    <a:pt x="30" y="2"/>
                    <a:pt x="33" y="0"/>
                  </a:cubicBezTo>
                  <a:lnTo>
                    <a:pt x="4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fontAlgn="base">
                <a:spcBef>
                  <a:spcPct val="0"/>
                </a:spcBef>
                <a:spcAft>
                  <a:spcPct val="0"/>
                </a:spcAft>
              </a:pPr>
              <a:endParaRPr lang="en-US" dirty="0">
                <a:solidFill>
                  <a:srgbClr val="000000"/>
                </a:solidFill>
              </a:endParaRPr>
            </a:p>
          </p:txBody>
        </p:sp>
        <p:sp>
          <p:nvSpPr>
            <p:cNvPr id="93" name="Freeform 92"/>
            <p:cNvSpPr>
              <a:spLocks/>
            </p:cNvSpPr>
            <p:nvPr/>
          </p:nvSpPr>
          <p:spPr bwMode="auto">
            <a:xfrm>
              <a:off x="3438" y="2810"/>
              <a:ext cx="26" cy="72"/>
            </a:xfrm>
            <a:custGeom>
              <a:avLst/>
              <a:gdLst>
                <a:gd name="T0" fmla="*/ 40 w 40"/>
                <a:gd name="T1" fmla="*/ 0 h 112"/>
                <a:gd name="T2" fmla="*/ 40 w 40"/>
                <a:gd name="T3" fmla="*/ 112 h 112"/>
                <a:gd name="T4" fmla="*/ 23 w 40"/>
                <a:gd name="T5" fmla="*/ 112 h 112"/>
                <a:gd name="T6" fmla="*/ 23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3" y="112"/>
                    <a:pt x="23" y="112"/>
                    <a:pt x="23" y="112"/>
                  </a:cubicBezTo>
                  <a:cubicBezTo>
                    <a:pt x="23" y="22"/>
                    <a:pt x="23" y="22"/>
                    <a:pt x="23" y="22"/>
                  </a:cubicBezTo>
                  <a:cubicBezTo>
                    <a:pt x="19" y="24"/>
                    <a:pt x="16" y="26"/>
                    <a:pt x="12" y="28"/>
                  </a:cubicBezTo>
                  <a:cubicBezTo>
                    <a:pt x="9" y="29"/>
                    <a:pt x="5" y="31"/>
                    <a:pt x="0" y="32"/>
                  </a:cubicBezTo>
                  <a:cubicBezTo>
                    <a:pt x="0" y="17"/>
                    <a:pt x="0" y="17"/>
                    <a:pt x="0" y="17"/>
                  </a:cubicBezTo>
                  <a:cubicBezTo>
                    <a:pt x="3" y="16"/>
                    <a:pt x="6" y="15"/>
                    <a:pt x="8" y="14"/>
                  </a:cubicBezTo>
                  <a:cubicBezTo>
                    <a:pt x="11" y="13"/>
                    <a:pt x="14" y="12"/>
                    <a:pt x="16" y="10"/>
                  </a:cubicBezTo>
                  <a:cubicBezTo>
                    <a:pt x="19" y="9"/>
                    <a:pt x="22" y="8"/>
                    <a:pt x="24" y="6"/>
                  </a:cubicBezTo>
                  <a:cubicBezTo>
                    <a:pt x="27" y="4"/>
                    <a:pt x="30" y="2"/>
                    <a:pt x="33" y="0"/>
                  </a:cubicBezTo>
                  <a:lnTo>
                    <a:pt x="4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fontAlgn="base">
                <a:spcBef>
                  <a:spcPct val="0"/>
                </a:spcBef>
                <a:spcAft>
                  <a:spcPct val="0"/>
                </a:spcAft>
              </a:pPr>
              <a:endParaRPr lang="en-US" dirty="0">
                <a:solidFill>
                  <a:srgbClr val="000000"/>
                </a:solidFill>
              </a:endParaRPr>
            </a:p>
          </p:txBody>
        </p:sp>
        <p:sp>
          <p:nvSpPr>
            <p:cNvPr id="94" name="Freeform 93"/>
            <p:cNvSpPr>
              <a:spLocks/>
            </p:cNvSpPr>
            <p:nvPr/>
          </p:nvSpPr>
          <p:spPr bwMode="auto">
            <a:xfrm>
              <a:off x="3438" y="2722"/>
              <a:ext cx="26" cy="71"/>
            </a:xfrm>
            <a:custGeom>
              <a:avLst/>
              <a:gdLst>
                <a:gd name="T0" fmla="*/ 40 w 40"/>
                <a:gd name="T1" fmla="*/ 0 h 112"/>
                <a:gd name="T2" fmla="*/ 40 w 40"/>
                <a:gd name="T3" fmla="*/ 112 h 112"/>
                <a:gd name="T4" fmla="*/ 23 w 40"/>
                <a:gd name="T5" fmla="*/ 112 h 112"/>
                <a:gd name="T6" fmla="*/ 23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3" y="112"/>
                    <a:pt x="23" y="112"/>
                    <a:pt x="23" y="112"/>
                  </a:cubicBezTo>
                  <a:cubicBezTo>
                    <a:pt x="23" y="22"/>
                    <a:pt x="23" y="22"/>
                    <a:pt x="23" y="22"/>
                  </a:cubicBezTo>
                  <a:cubicBezTo>
                    <a:pt x="19" y="24"/>
                    <a:pt x="16" y="26"/>
                    <a:pt x="12" y="28"/>
                  </a:cubicBezTo>
                  <a:cubicBezTo>
                    <a:pt x="9" y="29"/>
                    <a:pt x="5" y="31"/>
                    <a:pt x="0" y="32"/>
                  </a:cubicBezTo>
                  <a:cubicBezTo>
                    <a:pt x="0" y="17"/>
                    <a:pt x="0" y="17"/>
                    <a:pt x="0" y="17"/>
                  </a:cubicBezTo>
                  <a:cubicBezTo>
                    <a:pt x="3" y="16"/>
                    <a:pt x="6" y="15"/>
                    <a:pt x="8" y="14"/>
                  </a:cubicBezTo>
                  <a:cubicBezTo>
                    <a:pt x="11" y="13"/>
                    <a:pt x="14" y="12"/>
                    <a:pt x="16" y="10"/>
                  </a:cubicBezTo>
                  <a:cubicBezTo>
                    <a:pt x="19" y="9"/>
                    <a:pt x="22" y="8"/>
                    <a:pt x="24" y="6"/>
                  </a:cubicBezTo>
                  <a:cubicBezTo>
                    <a:pt x="27" y="4"/>
                    <a:pt x="30" y="2"/>
                    <a:pt x="33" y="0"/>
                  </a:cubicBezTo>
                  <a:lnTo>
                    <a:pt x="4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fontAlgn="base">
                <a:spcBef>
                  <a:spcPct val="0"/>
                </a:spcBef>
                <a:spcAft>
                  <a:spcPct val="0"/>
                </a:spcAft>
              </a:pPr>
              <a:endParaRPr lang="en-US" dirty="0">
                <a:solidFill>
                  <a:srgbClr val="000000"/>
                </a:solidFill>
              </a:endParaRPr>
            </a:p>
          </p:txBody>
        </p:sp>
        <p:sp>
          <p:nvSpPr>
            <p:cNvPr id="95" name="Freeform 94"/>
            <p:cNvSpPr>
              <a:spLocks/>
            </p:cNvSpPr>
            <p:nvPr/>
          </p:nvSpPr>
          <p:spPr bwMode="auto">
            <a:xfrm>
              <a:off x="3486" y="2722"/>
              <a:ext cx="26" cy="71"/>
            </a:xfrm>
            <a:custGeom>
              <a:avLst/>
              <a:gdLst>
                <a:gd name="T0" fmla="*/ 40 w 40"/>
                <a:gd name="T1" fmla="*/ 0 h 112"/>
                <a:gd name="T2" fmla="*/ 40 w 40"/>
                <a:gd name="T3" fmla="*/ 112 h 112"/>
                <a:gd name="T4" fmla="*/ 22 w 40"/>
                <a:gd name="T5" fmla="*/ 112 h 112"/>
                <a:gd name="T6" fmla="*/ 22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2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2" y="112"/>
                    <a:pt x="22" y="112"/>
                    <a:pt x="22" y="112"/>
                  </a:cubicBezTo>
                  <a:cubicBezTo>
                    <a:pt x="22" y="22"/>
                    <a:pt x="22" y="22"/>
                    <a:pt x="22" y="22"/>
                  </a:cubicBezTo>
                  <a:cubicBezTo>
                    <a:pt x="19" y="24"/>
                    <a:pt x="16" y="26"/>
                    <a:pt x="12" y="28"/>
                  </a:cubicBezTo>
                  <a:cubicBezTo>
                    <a:pt x="8" y="29"/>
                    <a:pt x="4" y="31"/>
                    <a:pt x="0" y="32"/>
                  </a:cubicBezTo>
                  <a:cubicBezTo>
                    <a:pt x="0" y="17"/>
                    <a:pt x="0" y="17"/>
                    <a:pt x="0" y="17"/>
                  </a:cubicBezTo>
                  <a:cubicBezTo>
                    <a:pt x="2" y="16"/>
                    <a:pt x="5" y="15"/>
                    <a:pt x="8" y="14"/>
                  </a:cubicBezTo>
                  <a:cubicBezTo>
                    <a:pt x="11" y="13"/>
                    <a:pt x="13" y="12"/>
                    <a:pt x="16" y="10"/>
                  </a:cubicBezTo>
                  <a:cubicBezTo>
                    <a:pt x="19" y="9"/>
                    <a:pt x="21" y="8"/>
                    <a:pt x="24" y="6"/>
                  </a:cubicBezTo>
                  <a:cubicBezTo>
                    <a:pt x="27" y="4"/>
                    <a:pt x="30" y="2"/>
                    <a:pt x="32" y="0"/>
                  </a:cubicBezTo>
                  <a:lnTo>
                    <a:pt x="4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fontAlgn="base">
                <a:spcBef>
                  <a:spcPct val="0"/>
                </a:spcBef>
                <a:spcAft>
                  <a:spcPct val="0"/>
                </a:spcAft>
              </a:pPr>
              <a:endParaRPr lang="en-US" dirty="0">
                <a:solidFill>
                  <a:srgbClr val="000000"/>
                </a:solidFill>
              </a:endParaRPr>
            </a:p>
          </p:txBody>
        </p:sp>
        <p:sp>
          <p:nvSpPr>
            <p:cNvPr id="96" name="Freeform 95"/>
            <p:cNvSpPr>
              <a:spLocks noEditPoints="1"/>
            </p:cNvSpPr>
            <p:nvPr/>
          </p:nvSpPr>
          <p:spPr bwMode="auto">
            <a:xfrm>
              <a:off x="3475" y="2897"/>
              <a:ext cx="48" cy="74"/>
            </a:xfrm>
            <a:custGeom>
              <a:avLst/>
              <a:gdLst>
                <a:gd name="T0" fmla="*/ 37 w 76"/>
                <a:gd name="T1" fmla="*/ 115 h 115"/>
                <a:gd name="T2" fmla="*/ 10 w 76"/>
                <a:gd name="T3" fmla="*/ 101 h 115"/>
                <a:gd name="T4" fmla="*/ 0 w 76"/>
                <a:gd name="T5" fmla="*/ 60 h 115"/>
                <a:gd name="T6" fmla="*/ 10 w 76"/>
                <a:gd name="T7" fmla="*/ 15 h 115"/>
                <a:gd name="T8" fmla="*/ 40 w 76"/>
                <a:gd name="T9" fmla="*/ 0 h 115"/>
                <a:gd name="T10" fmla="*/ 76 w 76"/>
                <a:gd name="T11" fmla="*/ 57 h 115"/>
                <a:gd name="T12" fmla="*/ 66 w 76"/>
                <a:gd name="T13" fmla="*/ 101 h 115"/>
                <a:gd name="T14" fmla="*/ 37 w 76"/>
                <a:gd name="T15" fmla="*/ 115 h 115"/>
                <a:gd name="T16" fmla="*/ 39 w 76"/>
                <a:gd name="T17" fmla="*/ 15 h 115"/>
                <a:gd name="T18" fmla="*/ 18 w 76"/>
                <a:gd name="T19" fmla="*/ 59 h 115"/>
                <a:gd name="T20" fmla="*/ 38 w 76"/>
                <a:gd name="T21" fmla="*/ 101 h 115"/>
                <a:gd name="T22" fmla="*/ 58 w 76"/>
                <a:gd name="T23" fmla="*/ 59 h 115"/>
                <a:gd name="T24" fmla="*/ 39 w 76"/>
                <a:gd name="T25" fmla="*/ 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1"/>
                    <a:pt x="10" y="101"/>
                  </a:cubicBezTo>
                  <a:cubicBezTo>
                    <a:pt x="3" y="92"/>
                    <a:pt x="0" y="78"/>
                    <a:pt x="0" y="60"/>
                  </a:cubicBezTo>
                  <a:cubicBezTo>
                    <a:pt x="0" y="40"/>
                    <a:pt x="3" y="26"/>
                    <a:pt x="10" y="15"/>
                  </a:cubicBezTo>
                  <a:cubicBezTo>
                    <a:pt x="17" y="5"/>
                    <a:pt x="27" y="0"/>
                    <a:pt x="40" y="0"/>
                  </a:cubicBezTo>
                  <a:cubicBezTo>
                    <a:pt x="64" y="0"/>
                    <a:pt x="76" y="19"/>
                    <a:pt x="76" y="57"/>
                  </a:cubicBezTo>
                  <a:cubicBezTo>
                    <a:pt x="76" y="76"/>
                    <a:pt x="73" y="91"/>
                    <a:pt x="66" y="101"/>
                  </a:cubicBezTo>
                  <a:cubicBezTo>
                    <a:pt x="59" y="110"/>
                    <a:pt x="49" y="115"/>
                    <a:pt x="37" y="115"/>
                  </a:cubicBezTo>
                  <a:close/>
                  <a:moveTo>
                    <a:pt x="39" y="15"/>
                  </a:moveTo>
                  <a:cubicBezTo>
                    <a:pt x="25" y="15"/>
                    <a:pt x="18" y="30"/>
                    <a:pt x="18" y="59"/>
                  </a:cubicBezTo>
                  <a:cubicBezTo>
                    <a:pt x="18" y="87"/>
                    <a:pt x="25" y="101"/>
                    <a:pt x="38" y="101"/>
                  </a:cubicBezTo>
                  <a:cubicBezTo>
                    <a:pt x="51" y="101"/>
                    <a:pt x="58" y="87"/>
                    <a:pt x="58" y="59"/>
                  </a:cubicBezTo>
                  <a:cubicBezTo>
                    <a:pt x="58" y="29"/>
                    <a:pt x="51" y="15"/>
                    <a:pt x="39" y="1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fontAlgn="base">
                <a:spcBef>
                  <a:spcPct val="0"/>
                </a:spcBef>
                <a:spcAft>
                  <a:spcPct val="0"/>
                </a:spcAft>
              </a:pPr>
              <a:endParaRPr lang="en-US" dirty="0">
                <a:solidFill>
                  <a:srgbClr val="000000"/>
                </a:solidFill>
              </a:endParaRPr>
            </a:p>
          </p:txBody>
        </p:sp>
        <p:sp>
          <p:nvSpPr>
            <p:cNvPr id="97" name="Freeform 96"/>
            <p:cNvSpPr>
              <a:spLocks noEditPoints="1"/>
            </p:cNvSpPr>
            <p:nvPr/>
          </p:nvSpPr>
          <p:spPr bwMode="auto">
            <a:xfrm>
              <a:off x="3476" y="2809"/>
              <a:ext cx="48" cy="74"/>
            </a:xfrm>
            <a:custGeom>
              <a:avLst/>
              <a:gdLst>
                <a:gd name="T0" fmla="*/ 37 w 76"/>
                <a:gd name="T1" fmla="*/ 115 h 115"/>
                <a:gd name="T2" fmla="*/ 10 w 76"/>
                <a:gd name="T3" fmla="*/ 101 h 115"/>
                <a:gd name="T4" fmla="*/ 0 w 76"/>
                <a:gd name="T5" fmla="*/ 60 h 115"/>
                <a:gd name="T6" fmla="*/ 10 w 76"/>
                <a:gd name="T7" fmla="*/ 15 h 115"/>
                <a:gd name="T8" fmla="*/ 40 w 76"/>
                <a:gd name="T9" fmla="*/ 0 h 115"/>
                <a:gd name="T10" fmla="*/ 76 w 76"/>
                <a:gd name="T11" fmla="*/ 57 h 115"/>
                <a:gd name="T12" fmla="*/ 66 w 76"/>
                <a:gd name="T13" fmla="*/ 100 h 115"/>
                <a:gd name="T14" fmla="*/ 37 w 76"/>
                <a:gd name="T15" fmla="*/ 115 h 115"/>
                <a:gd name="T16" fmla="*/ 39 w 76"/>
                <a:gd name="T17" fmla="*/ 14 h 115"/>
                <a:gd name="T18" fmla="*/ 18 w 76"/>
                <a:gd name="T19" fmla="*/ 59 h 115"/>
                <a:gd name="T20" fmla="*/ 38 w 76"/>
                <a:gd name="T21" fmla="*/ 101 h 115"/>
                <a:gd name="T22" fmla="*/ 58 w 76"/>
                <a:gd name="T23" fmla="*/ 58 h 115"/>
                <a:gd name="T24" fmla="*/ 39 w 76"/>
                <a:gd name="T25" fmla="*/ 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0"/>
                    <a:pt x="10" y="101"/>
                  </a:cubicBezTo>
                  <a:cubicBezTo>
                    <a:pt x="3" y="92"/>
                    <a:pt x="0" y="78"/>
                    <a:pt x="0" y="60"/>
                  </a:cubicBezTo>
                  <a:cubicBezTo>
                    <a:pt x="0" y="40"/>
                    <a:pt x="3" y="25"/>
                    <a:pt x="10" y="15"/>
                  </a:cubicBezTo>
                  <a:cubicBezTo>
                    <a:pt x="17" y="5"/>
                    <a:pt x="27" y="0"/>
                    <a:pt x="40" y="0"/>
                  </a:cubicBezTo>
                  <a:cubicBezTo>
                    <a:pt x="64" y="0"/>
                    <a:pt x="76" y="19"/>
                    <a:pt x="76" y="57"/>
                  </a:cubicBezTo>
                  <a:cubicBezTo>
                    <a:pt x="76" y="76"/>
                    <a:pt x="73" y="90"/>
                    <a:pt x="66" y="100"/>
                  </a:cubicBezTo>
                  <a:cubicBezTo>
                    <a:pt x="59" y="110"/>
                    <a:pt x="49" y="115"/>
                    <a:pt x="37" y="115"/>
                  </a:cubicBezTo>
                  <a:close/>
                  <a:moveTo>
                    <a:pt x="39" y="14"/>
                  </a:moveTo>
                  <a:cubicBezTo>
                    <a:pt x="25" y="14"/>
                    <a:pt x="18" y="29"/>
                    <a:pt x="18" y="59"/>
                  </a:cubicBezTo>
                  <a:cubicBezTo>
                    <a:pt x="18" y="87"/>
                    <a:pt x="25" y="101"/>
                    <a:pt x="38" y="101"/>
                  </a:cubicBezTo>
                  <a:cubicBezTo>
                    <a:pt x="51" y="101"/>
                    <a:pt x="58" y="87"/>
                    <a:pt x="58" y="58"/>
                  </a:cubicBezTo>
                  <a:cubicBezTo>
                    <a:pt x="58" y="29"/>
                    <a:pt x="52" y="14"/>
                    <a:pt x="39"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fontAlgn="base">
                <a:spcBef>
                  <a:spcPct val="0"/>
                </a:spcBef>
                <a:spcAft>
                  <a:spcPct val="0"/>
                </a:spcAft>
              </a:pPr>
              <a:endParaRPr lang="en-US" dirty="0">
                <a:solidFill>
                  <a:srgbClr val="000000"/>
                </a:solidFill>
              </a:endParaRPr>
            </a:p>
          </p:txBody>
        </p:sp>
        <p:sp>
          <p:nvSpPr>
            <p:cNvPr id="98" name="Freeform 97"/>
            <p:cNvSpPr>
              <a:spLocks/>
            </p:cNvSpPr>
            <p:nvPr/>
          </p:nvSpPr>
          <p:spPr bwMode="auto">
            <a:xfrm>
              <a:off x="3533" y="2898"/>
              <a:ext cx="26" cy="71"/>
            </a:xfrm>
            <a:custGeom>
              <a:avLst/>
              <a:gdLst>
                <a:gd name="T0" fmla="*/ 40 w 40"/>
                <a:gd name="T1" fmla="*/ 0 h 111"/>
                <a:gd name="T2" fmla="*/ 40 w 40"/>
                <a:gd name="T3" fmla="*/ 111 h 111"/>
                <a:gd name="T4" fmla="*/ 22 w 40"/>
                <a:gd name="T5" fmla="*/ 111 h 111"/>
                <a:gd name="T6" fmla="*/ 22 w 40"/>
                <a:gd name="T7" fmla="*/ 21 h 111"/>
                <a:gd name="T8" fmla="*/ 12 w 40"/>
                <a:gd name="T9" fmla="*/ 27 h 111"/>
                <a:gd name="T10" fmla="*/ 0 w 40"/>
                <a:gd name="T11" fmla="*/ 31 h 111"/>
                <a:gd name="T12" fmla="*/ 0 w 40"/>
                <a:gd name="T13" fmla="*/ 16 h 111"/>
                <a:gd name="T14" fmla="*/ 8 w 40"/>
                <a:gd name="T15" fmla="*/ 13 h 111"/>
                <a:gd name="T16" fmla="*/ 16 w 40"/>
                <a:gd name="T17" fmla="*/ 10 h 111"/>
                <a:gd name="T18" fmla="*/ 24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2" y="111"/>
                    <a:pt x="22" y="111"/>
                    <a:pt x="22" y="111"/>
                  </a:cubicBezTo>
                  <a:cubicBezTo>
                    <a:pt x="22" y="21"/>
                    <a:pt x="22" y="21"/>
                    <a:pt x="22" y="21"/>
                  </a:cubicBezTo>
                  <a:cubicBezTo>
                    <a:pt x="19" y="23"/>
                    <a:pt x="16" y="25"/>
                    <a:pt x="12" y="27"/>
                  </a:cubicBezTo>
                  <a:cubicBezTo>
                    <a:pt x="8" y="29"/>
                    <a:pt x="4" y="30"/>
                    <a:pt x="0" y="31"/>
                  </a:cubicBezTo>
                  <a:cubicBezTo>
                    <a:pt x="0" y="16"/>
                    <a:pt x="0" y="16"/>
                    <a:pt x="0" y="16"/>
                  </a:cubicBezTo>
                  <a:cubicBezTo>
                    <a:pt x="3" y="15"/>
                    <a:pt x="5" y="14"/>
                    <a:pt x="8" y="13"/>
                  </a:cubicBezTo>
                  <a:cubicBezTo>
                    <a:pt x="11" y="12"/>
                    <a:pt x="13" y="11"/>
                    <a:pt x="16" y="10"/>
                  </a:cubicBezTo>
                  <a:cubicBezTo>
                    <a:pt x="19" y="8"/>
                    <a:pt x="21" y="7"/>
                    <a:pt x="24" y="5"/>
                  </a:cubicBezTo>
                  <a:cubicBezTo>
                    <a:pt x="27" y="4"/>
                    <a:pt x="30" y="2"/>
                    <a:pt x="33" y="0"/>
                  </a:cubicBezTo>
                  <a:lnTo>
                    <a:pt x="4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fontAlgn="base">
                <a:spcBef>
                  <a:spcPct val="0"/>
                </a:spcBef>
                <a:spcAft>
                  <a:spcPct val="0"/>
                </a:spcAft>
              </a:pPr>
              <a:endParaRPr lang="en-US" dirty="0">
                <a:solidFill>
                  <a:srgbClr val="000000"/>
                </a:solidFill>
              </a:endParaRPr>
            </a:p>
          </p:txBody>
        </p:sp>
        <p:sp>
          <p:nvSpPr>
            <p:cNvPr id="99" name="Freeform 98"/>
            <p:cNvSpPr>
              <a:spLocks/>
            </p:cNvSpPr>
            <p:nvPr/>
          </p:nvSpPr>
          <p:spPr bwMode="auto">
            <a:xfrm>
              <a:off x="3533" y="2810"/>
              <a:ext cx="26" cy="72"/>
            </a:xfrm>
            <a:custGeom>
              <a:avLst/>
              <a:gdLst>
                <a:gd name="T0" fmla="*/ 40 w 40"/>
                <a:gd name="T1" fmla="*/ 0 h 112"/>
                <a:gd name="T2" fmla="*/ 40 w 40"/>
                <a:gd name="T3" fmla="*/ 112 h 112"/>
                <a:gd name="T4" fmla="*/ 22 w 40"/>
                <a:gd name="T5" fmla="*/ 112 h 112"/>
                <a:gd name="T6" fmla="*/ 22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2" y="112"/>
                    <a:pt x="22" y="112"/>
                    <a:pt x="22" y="112"/>
                  </a:cubicBezTo>
                  <a:cubicBezTo>
                    <a:pt x="22" y="22"/>
                    <a:pt x="22" y="22"/>
                    <a:pt x="22" y="22"/>
                  </a:cubicBezTo>
                  <a:cubicBezTo>
                    <a:pt x="19" y="24"/>
                    <a:pt x="16" y="26"/>
                    <a:pt x="12" y="28"/>
                  </a:cubicBezTo>
                  <a:cubicBezTo>
                    <a:pt x="8" y="29"/>
                    <a:pt x="4" y="31"/>
                    <a:pt x="0" y="32"/>
                  </a:cubicBezTo>
                  <a:cubicBezTo>
                    <a:pt x="0" y="17"/>
                    <a:pt x="0" y="17"/>
                    <a:pt x="0" y="17"/>
                  </a:cubicBezTo>
                  <a:cubicBezTo>
                    <a:pt x="3" y="16"/>
                    <a:pt x="5" y="15"/>
                    <a:pt x="8" y="14"/>
                  </a:cubicBezTo>
                  <a:cubicBezTo>
                    <a:pt x="11" y="13"/>
                    <a:pt x="13" y="12"/>
                    <a:pt x="16" y="10"/>
                  </a:cubicBezTo>
                  <a:cubicBezTo>
                    <a:pt x="19" y="9"/>
                    <a:pt x="21" y="8"/>
                    <a:pt x="24" y="6"/>
                  </a:cubicBezTo>
                  <a:cubicBezTo>
                    <a:pt x="27" y="4"/>
                    <a:pt x="30" y="2"/>
                    <a:pt x="33" y="0"/>
                  </a:cubicBezTo>
                  <a:lnTo>
                    <a:pt x="4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fontAlgn="base">
                <a:spcBef>
                  <a:spcPct val="0"/>
                </a:spcBef>
                <a:spcAft>
                  <a:spcPct val="0"/>
                </a:spcAft>
              </a:pPr>
              <a:endParaRPr lang="en-US" dirty="0">
                <a:solidFill>
                  <a:srgbClr val="000000"/>
                </a:solidFill>
              </a:endParaRPr>
            </a:p>
          </p:txBody>
        </p:sp>
        <p:sp>
          <p:nvSpPr>
            <p:cNvPr id="100" name="Freeform 99"/>
            <p:cNvSpPr>
              <a:spLocks/>
            </p:cNvSpPr>
            <p:nvPr/>
          </p:nvSpPr>
          <p:spPr bwMode="auto">
            <a:xfrm>
              <a:off x="3533" y="2722"/>
              <a:ext cx="26" cy="71"/>
            </a:xfrm>
            <a:custGeom>
              <a:avLst/>
              <a:gdLst>
                <a:gd name="T0" fmla="*/ 40 w 40"/>
                <a:gd name="T1" fmla="*/ 0 h 112"/>
                <a:gd name="T2" fmla="*/ 40 w 40"/>
                <a:gd name="T3" fmla="*/ 112 h 112"/>
                <a:gd name="T4" fmla="*/ 22 w 40"/>
                <a:gd name="T5" fmla="*/ 112 h 112"/>
                <a:gd name="T6" fmla="*/ 22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2" y="112"/>
                    <a:pt x="22" y="112"/>
                    <a:pt x="22" y="112"/>
                  </a:cubicBezTo>
                  <a:cubicBezTo>
                    <a:pt x="22" y="22"/>
                    <a:pt x="22" y="22"/>
                    <a:pt x="22" y="22"/>
                  </a:cubicBezTo>
                  <a:cubicBezTo>
                    <a:pt x="19" y="24"/>
                    <a:pt x="16" y="26"/>
                    <a:pt x="12" y="28"/>
                  </a:cubicBezTo>
                  <a:cubicBezTo>
                    <a:pt x="8" y="29"/>
                    <a:pt x="4" y="31"/>
                    <a:pt x="0" y="32"/>
                  </a:cubicBezTo>
                  <a:cubicBezTo>
                    <a:pt x="0" y="17"/>
                    <a:pt x="0" y="17"/>
                    <a:pt x="0" y="17"/>
                  </a:cubicBezTo>
                  <a:cubicBezTo>
                    <a:pt x="3" y="16"/>
                    <a:pt x="5" y="15"/>
                    <a:pt x="8" y="14"/>
                  </a:cubicBezTo>
                  <a:cubicBezTo>
                    <a:pt x="11" y="13"/>
                    <a:pt x="13" y="12"/>
                    <a:pt x="16" y="10"/>
                  </a:cubicBezTo>
                  <a:cubicBezTo>
                    <a:pt x="19" y="9"/>
                    <a:pt x="21" y="8"/>
                    <a:pt x="24" y="6"/>
                  </a:cubicBezTo>
                  <a:cubicBezTo>
                    <a:pt x="27" y="4"/>
                    <a:pt x="30" y="2"/>
                    <a:pt x="33" y="0"/>
                  </a:cubicBezTo>
                  <a:lnTo>
                    <a:pt x="4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fontAlgn="base">
                <a:spcBef>
                  <a:spcPct val="0"/>
                </a:spcBef>
                <a:spcAft>
                  <a:spcPct val="0"/>
                </a:spcAft>
              </a:pPr>
              <a:endParaRPr lang="en-US" dirty="0">
                <a:solidFill>
                  <a:srgbClr val="000000"/>
                </a:solidFill>
              </a:endParaRPr>
            </a:p>
          </p:txBody>
        </p:sp>
        <p:sp>
          <p:nvSpPr>
            <p:cNvPr id="101" name="Freeform 100"/>
            <p:cNvSpPr>
              <a:spLocks noEditPoints="1"/>
            </p:cNvSpPr>
            <p:nvPr/>
          </p:nvSpPr>
          <p:spPr bwMode="auto">
            <a:xfrm>
              <a:off x="3569" y="2897"/>
              <a:ext cx="49" cy="74"/>
            </a:xfrm>
            <a:custGeom>
              <a:avLst/>
              <a:gdLst>
                <a:gd name="T0" fmla="*/ 37 w 76"/>
                <a:gd name="T1" fmla="*/ 115 h 115"/>
                <a:gd name="T2" fmla="*/ 9 w 76"/>
                <a:gd name="T3" fmla="*/ 101 h 115"/>
                <a:gd name="T4" fmla="*/ 0 w 76"/>
                <a:gd name="T5" fmla="*/ 60 h 115"/>
                <a:gd name="T6" fmla="*/ 10 w 76"/>
                <a:gd name="T7" fmla="*/ 15 h 115"/>
                <a:gd name="T8" fmla="*/ 39 w 76"/>
                <a:gd name="T9" fmla="*/ 0 h 115"/>
                <a:gd name="T10" fmla="*/ 76 w 76"/>
                <a:gd name="T11" fmla="*/ 57 h 115"/>
                <a:gd name="T12" fmla="*/ 66 w 76"/>
                <a:gd name="T13" fmla="*/ 101 h 115"/>
                <a:gd name="T14" fmla="*/ 37 w 76"/>
                <a:gd name="T15" fmla="*/ 115 h 115"/>
                <a:gd name="T16" fmla="*/ 38 w 76"/>
                <a:gd name="T17" fmla="*/ 15 h 115"/>
                <a:gd name="T18" fmla="*/ 18 w 76"/>
                <a:gd name="T19" fmla="*/ 59 h 115"/>
                <a:gd name="T20" fmla="*/ 38 w 76"/>
                <a:gd name="T21" fmla="*/ 101 h 115"/>
                <a:gd name="T22" fmla="*/ 58 w 76"/>
                <a:gd name="T23" fmla="*/ 59 h 115"/>
                <a:gd name="T24" fmla="*/ 38 w 76"/>
                <a:gd name="T25" fmla="*/ 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1"/>
                    <a:pt x="9" y="101"/>
                  </a:cubicBezTo>
                  <a:cubicBezTo>
                    <a:pt x="3" y="92"/>
                    <a:pt x="0" y="78"/>
                    <a:pt x="0" y="60"/>
                  </a:cubicBezTo>
                  <a:cubicBezTo>
                    <a:pt x="0" y="40"/>
                    <a:pt x="3" y="26"/>
                    <a:pt x="10" y="15"/>
                  </a:cubicBezTo>
                  <a:cubicBezTo>
                    <a:pt x="17" y="5"/>
                    <a:pt x="26" y="0"/>
                    <a:pt x="39" y="0"/>
                  </a:cubicBezTo>
                  <a:cubicBezTo>
                    <a:pt x="64" y="0"/>
                    <a:pt x="76" y="19"/>
                    <a:pt x="76" y="57"/>
                  </a:cubicBezTo>
                  <a:cubicBezTo>
                    <a:pt x="76" y="76"/>
                    <a:pt x="73" y="91"/>
                    <a:pt x="66" y="101"/>
                  </a:cubicBezTo>
                  <a:cubicBezTo>
                    <a:pt x="59" y="110"/>
                    <a:pt x="49" y="115"/>
                    <a:pt x="37" y="115"/>
                  </a:cubicBezTo>
                  <a:close/>
                  <a:moveTo>
                    <a:pt x="38" y="15"/>
                  </a:moveTo>
                  <a:cubicBezTo>
                    <a:pt x="25" y="15"/>
                    <a:pt x="18" y="30"/>
                    <a:pt x="18" y="59"/>
                  </a:cubicBezTo>
                  <a:cubicBezTo>
                    <a:pt x="18" y="87"/>
                    <a:pt x="25" y="101"/>
                    <a:pt x="38" y="101"/>
                  </a:cubicBezTo>
                  <a:cubicBezTo>
                    <a:pt x="51" y="101"/>
                    <a:pt x="58" y="87"/>
                    <a:pt x="58" y="59"/>
                  </a:cubicBezTo>
                  <a:cubicBezTo>
                    <a:pt x="58" y="29"/>
                    <a:pt x="51" y="15"/>
                    <a:pt x="38" y="1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fontAlgn="base">
                <a:spcBef>
                  <a:spcPct val="0"/>
                </a:spcBef>
                <a:spcAft>
                  <a:spcPct val="0"/>
                </a:spcAft>
              </a:pPr>
              <a:endParaRPr lang="en-US" dirty="0">
                <a:solidFill>
                  <a:srgbClr val="000000"/>
                </a:solidFill>
              </a:endParaRPr>
            </a:p>
          </p:txBody>
        </p:sp>
        <p:sp>
          <p:nvSpPr>
            <p:cNvPr id="102" name="Freeform 101"/>
            <p:cNvSpPr>
              <a:spLocks noEditPoints="1"/>
            </p:cNvSpPr>
            <p:nvPr/>
          </p:nvSpPr>
          <p:spPr bwMode="auto">
            <a:xfrm>
              <a:off x="3570" y="2809"/>
              <a:ext cx="49" cy="74"/>
            </a:xfrm>
            <a:custGeom>
              <a:avLst/>
              <a:gdLst>
                <a:gd name="T0" fmla="*/ 37 w 76"/>
                <a:gd name="T1" fmla="*/ 115 h 115"/>
                <a:gd name="T2" fmla="*/ 10 w 76"/>
                <a:gd name="T3" fmla="*/ 101 h 115"/>
                <a:gd name="T4" fmla="*/ 0 w 76"/>
                <a:gd name="T5" fmla="*/ 60 h 115"/>
                <a:gd name="T6" fmla="*/ 10 w 76"/>
                <a:gd name="T7" fmla="*/ 15 h 115"/>
                <a:gd name="T8" fmla="*/ 39 w 76"/>
                <a:gd name="T9" fmla="*/ 0 h 115"/>
                <a:gd name="T10" fmla="*/ 76 w 76"/>
                <a:gd name="T11" fmla="*/ 57 h 115"/>
                <a:gd name="T12" fmla="*/ 66 w 76"/>
                <a:gd name="T13" fmla="*/ 100 h 115"/>
                <a:gd name="T14" fmla="*/ 37 w 76"/>
                <a:gd name="T15" fmla="*/ 115 h 115"/>
                <a:gd name="T16" fmla="*/ 38 w 76"/>
                <a:gd name="T17" fmla="*/ 14 h 115"/>
                <a:gd name="T18" fmla="*/ 18 w 76"/>
                <a:gd name="T19" fmla="*/ 59 h 115"/>
                <a:gd name="T20" fmla="*/ 38 w 76"/>
                <a:gd name="T21" fmla="*/ 101 h 115"/>
                <a:gd name="T22" fmla="*/ 58 w 76"/>
                <a:gd name="T23" fmla="*/ 58 h 115"/>
                <a:gd name="T24" fmla="*/ 38 w 76"/>
                <a:gd name="T25" fmla="*/ 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0"/>
                    <a:pt x="10" y="101"/>
                  </a:cubicBezTo>
                  <a:cubicBezTo>
                    <a:pt x="3" y="92"/>
                    <a:pt x="0" y="78"/>
                    <a:pt x="0" y="60"/>
                  </a:cubicBezTo>
                  <a:cubicBezTo>
                    <a:pt x="0" y="40"/>
                    <a:pt x="3" y="25"/>
                    <a:pt x="10" y="15"/>
                  </a:cubicBezTo>
                  <a:cubicBezTo>
                    <a:pt x="17" y="5"/>
                    <a:pt x="27" y="0"/>
                    <a:pt x="39" y="0"/>
                  </a:cubicBezTo>
                  <a:cubicBezTo>
                    <a:pt x="64" y="0"/>
                    <a:pt x="76" y="19"/>
                    <a:pt x="76" y="57"/>
                  </a:cubicBezTo>
                  <a:cubicBezTo>
                    <a:pt x="76" y="76"/>
                    <a:pt x="73" y="90"/>
                    <a:pt x="66" y="100"/>
                  </a:cubicBezTo>
                  <a:cubicBezTo>
                    <a:pt x="59" y="110"/>
                    <a:pt x="49" y="115"/>
                    <a:pt x="37" y="115"/>
                  </a:cubicBezTo>
                  <a:close/>
                  <a:moveTo>
                    <a:pt x="38" y="14"/>
                  </a:moveTo>
                  <a:cubicBezTo>
                    <a:pt x="25" y="14"/>
                    <a:pt x="18" y="29"/>
                    <a:pt x="18" y="59"/>
                  </a:cubicBezTo>
                  <a:cubicBezTo>
                    <a:pt x="18" y="87"/>
                    <a:pt x="25" y="101"/>
                    <a:pt x="38" y="101"/>
                  </a:cubicBezTo>
                  <a:cubicBezTo>
                    <a:pt x="51" y="101"/>
                    <a:pt x="58" y="87"/>
                    <a:pt x="58" y="58"/>
                  </a:cubicBezTo>
                  <a:cubicBezTo>
                    <a:pt x="58" y="29"/>
                    <a:pt x="51" y="14"/>
                    <a:pt x="38"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fontAlgn="base">
                <a:spcBef>
                  <a:spcPct val="0"/>
                </a:spcBef>
                <a:spcAft>
                  <a:spcPct val="0"/>
                </a:spcAft>
              </a:pPr>
              <a:endParaRPr lang="en-US" dirty="0">
                <a:solidFill>
                  <a:srgbClr val="000000"/>
                </a:solidFill>
              </a:endParaRPr>
            </a:p>
          </p:txBody>
        </p:sp>
        <p:sp>
          <p:nvSpPr>
            <p:cNvPr id="103" name="Freeform 102"/>
            <p:cNvSpPr>
              <a:spLocks noEditPoints="1"/>
            </p:cNvSpPr>
            <p:nvPr/>
          </p:nvSpPr>
          <p:spPr bwMode="auto">
            <a:xfrm>
              <a:off x="3570" y="2720"/>
              <a:ext cx="49" cy="75"/>
            </a:xfrm>
            <a:custGeom>
              <a:avLst/>
              <a:gdLst>
                <a:gd name="T0" fmla="*/ 37 w 76"/>
                <a:gd name="T1" fmla="*/ 116 h 116"/>
                <a:gd name="T2" fmla="*/ 10 w 76"/>
                <a:gd name="T3" fmla="*/ 101 h 116"/>
                <a:gd name="T4" fmla="*/ 0 w 76"/>
                <a:gd name="T5" fmla="*/ 60 h 116"/>
                <a:gd name="T6" fmla="*/ 10 w 76"/>
                <a:gd name="T7" fmla="*/ 16 h 116"/>
                <a:gd name="T8" fmla="*/ 39 w 76"/>
                <a:gd name="T9" fmla="*/ 0 h 116"/>
                <a:gd name="T10" fmla="*/ 76 w 76"/>
                <a:gd name="T11" fmla="*/ 58 h 116"/>
                <a:gd name="T12" fmla="*/ 66 w 76"/>
                <a:gd name="T13" fmla="*/ 101 h 116"/>
                <a:gd name="T14" fmla="*/ 37 w 76"/>
                <a:gd name="T15" fmla="*/ 116 h 116"/>
                <a:gd name="T16" fmla="*/ 38 w 76"/>
                <a:gd name="T17" fmla="*/ 15 h 116"/>
                <a:gd name="T18" fmla="*/ 18 w 76"/>
                <a:gd name="T19" fmla="*/ 59 h 116"/>
                <a:gd name="T20" fmla="*/ 38 w 76"/>
                <a:gd name="T21" fmla="*/ 101 h 116"/>
                <a:gd name="T22" fmla="*/ 58 w 76"/>
                <a:gd name="T23" fmla="*/ 59 h 116"/>
                <a:gd name="T24" fmla="*/ 38 w 76"/>
                <a:gd name="T25" fmla="*/ 1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6">
                  <a:moveTo>
                    <a:pt x="37" y="116"/>
                  </a:moveTo>
                  <a:cubicBezTo>
                    <a:pt x="25" y="116"/>
                    <a:pt x="16" y="111"/>
                    <a:pt x="10" y="101"/>
                  </a:cubicBezTo>
                  <a:cubicBezTo>
                    <a:pt x="3" y="92"/>
                    <a:pt x="0" y="78"/>
                    <a:pt x="0" y="60"/>
                  </a:cubicBezTo>
                  <a:cubicBezTo>
                    <a:pt x="0" y="41"/>
                    <a:pt x="3" y="26"/>
                    <a:pt x="10" y="16"/>
                  </a:cubicBezTo>
                  <a:cubicBezTo>
                    <a:pt x="17" y="5"/>
                    <a:pt x="27" y="0"/>
                    <a:pt x="39" y="0"/>
                  </a:cubicBezTo>
                  <a:cubicBezTo>
                    <a:pt x="64" y="0"/>
                    <a:pt x="76" y="19"/>
                    <a:pt x="76" y="58"/>
                  </a:cubicBezTo>
                  <a:cubicBezTo>
                    <a:pt x="76" y="76"/>
                    <a:pt x="73" y="91"/>
                    <a:pt x="66" y="101"/>
                  </a:cubicBezTo>
                  <a:cubicBezTo>
                    <a:pt x="59" y="111"/>
                    <a:pt x="49" y="116"/>
                    <a:pt x="37" y="116"/>
                  </a:cubicBezTo>
                  <a:close/>
                  <a:moveTo>
                    <a:pt x="38" y="15"/>
                  </a:moveTo>
                  <a:cubicBezTo>
                    <a:pt x="25" y="15"/>
                    <a:pt x="18" y="30"/>
                    <a:pt x="18" y="59"/>
                  </a:cubicBezTo>
                  <a:cubicBezTo>
                    <a:pt x="18" y="87"/>
                    <a:pt x="25" y="101"/>
                    <a:pt x="38" y="101"/>
                  </a:cubicBezTo>
                  <a:cubicBezTo>
                    <a:pt x="51" y="101"/>
                    <a:pt x="58" y="87"/>
                    <a:pt x="58" y="59"/>
                  </a:cubicBezTo>
                  <a:cubicBezTo>
                    <a:pt x="58" y="29"/>
                    <a:pt x="51" y="15"/>
                    <a:pt x="38" y="1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fontAlgn="base">
                <a:spcBef>
                  <a:spcPct val="0"/>
                </a:spcBef>
                <a:spcAft>
                  <a:spcPct val="0"/>
                </a:spcAft>
              </a:pPr>
              <a:endParaRPr lang="en-US" dirty="0">
                <a:solidFill>
                  <a:srgbClr val="000000"/>
                </a:solidFill>
              </a:endParaRPr>
            </a:p>
          </p:txBody>
        </p:sp>
        <p:sp>
          <p:nvSpPr>
            <p:cNvPr id="104" name="Freeform 103"/>
            <p:cNvSpPr>
              <a:spLocks/>
            </p:cNvSpPr>
            <p:nvPr/>
          </p:nvSpPr>
          <p:spPr bwMode="auto">
            <a:xfrm>
              <a:off x="3653" y="2898"/>
              <a:ext cx="25" cy="71"/>
            </a:xfrm>
            <a:custGeom>
              <a:avLst/>
              <a:gdLst>
                <a:gd name="T0" fmla="*/ 40 w 40"/>
                <a:gd name="T1" fmla="*/ 0 h 111"/>
                <a:gd name="T2" fmla="*/ 40 w 40"/>
                <a:gd name="T3" fmla="*/ 111 h 111"/>
                <a:gd name="T4" fmla="*/ 23 w 40"/>
                <a:gd name="T5" fmla="*/ 111 h 111"/>
                <a:gd name="T6" fmla="*/ 23 w 40"/>
                <a:gd name="T7" fmla="*/ 21 h 111"/>
                <a:gd name="T8" fmla="*/ 13 w 40"/>
                <a:gd name="T9" fmla="*/ 27 h 111"/>
                <a:gd name="T10" fmla="*/ 0 w 40"/>
                <a:gd name="T11" fmla="*/ 31 h 111"/>
                <a:gd name="T12" fmla="*/ 0 w 40"/>
                <a:gd name="T13" fmla="*/ 16 h 111"/>
                <a:gd name="T14" fmla="*/ 8 w 40"/>
                <a:gd name="T15" fmla="*/ 13 h 111"/>
                <a:gd name="T16" fmla="*/ 17 w 40"/>
                <a:gd name="T17" fmla="*/ 10 h 111"/>
                <a:gd name="T18" fmla="*/ 25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3" y="111"/>
                    <a:pt x="23" y="111"/>
                    <a:pt x="23" y="111"/>
                  </a:cubicBezTo>
                  <a:cubicBezTo>
                    <a:pt x="23" y="21"/>
                    <a:pt x="23" y="21"/>
                    <a:pt x="23" y="21"/>
                  </a:cubicBezTo>
                  <a:cubicBezTo>
                    <a:pt x="20" y="23"/>
                    <a:pt x="16" y="25"/>
                    <a:pt x="13" y="27"/>
                  </a:cubicBezTo>
                  <a:cubicBezTo>
                    <a:pt x="9" y="29"/>
                    <a:pt x="5" y="30"/>
                    <a:pt x="0" y="31"/>
                  </a:cubicBezTo>
                  <a:cubicBezTo>
                    <a:pt x="0" y="16"/>
                    <a:pt x="0" y="16"/>
                    <a:pt x="0" y="16"/>
                  </a:cubicBezTo>
                  <a:cubicBezTo>
                    <a:pt x="3" y="15"/>
                    <a:pt x="6" y="14"/>
                    <a:pt x="8" y="13"/>
                  </a:cubicBezTo>
                  <a:cubicBezTo>
                    <a:pt x="11" y="12"/>
                    <a:pt x="14" y="11"/>
                    <a:pt x="17" y="10"/>
                  </a:cubicBezTo>
                  <a:cubicBezTo>
                    <a:pt x="19" y="8"/>
                    <a:pt x="22" y="7"/>
                    <a:pt x="25" y="5"/>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fontAlgn="base">
                <a:spcBef>
                  <a:spcPct val="0"/>
                </a:spcBef>
                <a:spcAft>
                  <a:spcPct val="0"/>
                </a:spcAft>
              </a:pPr>
              <a:endParaRPr lang="en-US" dirty="0">
                <a:solidFill>
                  <a:srgbClr val="000000"/>
                </a:solidFill>
              </a:endParaRPr>
            </a:p>
          </p:txBody>
        </p:sp>
        <p:sp>
          <p:nvSpPr>
            <p:cNvPr id="105" name="Freeform 104"/>
            <p:cNvSpPr>
              <a:spLocks/>
            </p:cNvSpPr>
            <p:nvPr/>
          </p:nvSpPr>
          <p:spPr bwMode="auto">
            <a:xfrm>
              <a:off x="3653" y="2810"/>
              <a:ext cx="25" cy="72"/>
            </a:xfrm>
            <a:custGeom>
              <a:avLst/>
              <a:gdLst>
                <a:gd name="T0" fmla="*/ 40 w 40"/>
                <a:gd name="T1" fmla="*/ 0 h 112"/>
                <a:gd name="T2" fmla="*/ 40 w 40"/>
                <a:gd name="T3" fmla="*/ 112 h 112"/>
                <a:gd name="T4" fmla="*/ 23 w 40"/>
                <a:gd name="T5" fmla="*/ 112 h 112"/>
                <a:gd name="T6" fmla="*/ 23 w 40"/>
                <a:gd name="T7" fmla="*/ 22 h 112"/>
                <a:gd name="T8" fmla="*/ 13 w 40"/>
                <a:gd name="T9" fmla="*/ 28 h 112"/>
                <a:gd name="T10" fmla="*/ 0 w 40"/>
                <a:gd name="T11" fmla="*/ 32 h 112"/>
                <a:gd name="T12" fmla="*/ 0 w 40"/>
                <a:gd name="T13" fmla="*/ 17 h 112"/>
                <a:gd name="T14" fmla="*/ 8 w 40"/>
                <a:gd name="T15" fmla="*/ 14 h 112"/>
                <a:gd name="T16" fmla="*/ 17 w 40"/>
                <a:gd name="T17" fmla="*/ 10 h 112"/>
                <a:gd name="T18" fmla="*/ 25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3" y="112"/>
                    <a:pt x="23" y="112"/>
                    <a:pt x="23" y="112"/>
                  </a:cubicBezTo>
                  <a:cubicBezTo>
                    <a:pt x="23" y="22"/>
                    <a:pt x="23" y="22"/>
                    <a:pt x="23" y="22"/>
                  </a:cubicBezTo>
                  <a:cubicBezTo>
                    <a:pt x="20" y="24"/>
                    <a:pt x="16" y="26"/>
                    <a:pt x="13" y="28"/>
                  </a:cubicBezTo>
                  <a:cubicBezTo>
                    <a:pt x="9" y="29"/>
                    <a:pt x="5" y="31"/>
                    <a:pt x="0" y="32"/>
                  </a:cubicBezTo>
                  <a:cubicBezTo>
                    <a:pt x="0" y="17"/>
                    <a:pt x="0" y="17"/>
                    <a:pt x="0" y="17"/>
                  </a:cubicBezTo>
                  <a:cubicBezTo>
                    <a:pt x="3" y="16"/>
                    <a:pt x="6" y="15"/>
                    <a:pt x="8" y="14"/>
                  </a:cubicBezTo>
                  <a:cubicBezTo>
                    <a:pt x="11" y="13"/>
                    <a:pt x="14" y="12"/>
                    <a:pt x="17" y="10"/>
                  </a:cubicBezTo>
                  <a:cubicBezTo>
                    <a:pt x="19" y="9"/>
                    <a:pt x="22" y="8"/>
                    <a:pt x="25" y="6"/>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fontAlgn="base">
                <a:spcBef>
                  <a:spcPct val="0"/>
                </a:spcBef>
                <a:spcAft>
                  <a:spcPct val="0"/>
                </a:spcAft>
              </a:pPr>
              <a:endParaRPr lang="en-US" dirty="0">
                <a:solidFill>
                  <a:srgbClr val="000000"/>
                </a:solidFill>
              </a:endParaRPr>
            </a:p>
          </p:txBody>
        </p:sp>
        <p:sp>
          <p:nvSpPr>
            <p:cNvPr id="106" name="Freeform 105"/>
            <p:cNvSpPr>
              <a:spLocks/>
            </p:cNvSpPr>
            <p:nvPr/>
          </p:nvSpPr>
          <p:spPr bwMode="auto">
            <a:xfrm>
              <a:off x="3653" y="2722"/>
              <a:ext cx="25" cy="71"/>
            </a:xfrm>
            <a:custGeom>
              <a:avLst/>
              <a:gdLst>
                <a:gd name="T0" fmla="*/ 40 w 40"/>
                <a:gd name="T1" fmla="*/ 0 h 112"/>
                <a:gd name="T2" fmla="*/ 40 w 40"/>
                <a:gd name="T3" fmla="*/ 112 h 112"/>
                <a:gd name="T4" fmla="*/ 23 w 40"/>
                <a:gd name="T5" fmla="*/ 112 h 112"/>
                <a:gd name="T6" fmla="*/ 23 w 40"/>
                <a:gd name="T7" fmla="*/ 22 h 112"/>
                <a:gd name="T8" fmla="*/ 13 w 40"/>
                <a:gd name="T9" fmla="*/ 28 h 112"/>
                <a:gd name="T10" fmla="*/ 0 w 40"/>
                <a:gd name="T11" fmla="*/ 32 h 112"/>
                <a:gd name="T12" fmla="*/ 0 w 40"/>
                <a:gd name="T13" fmla="*/ 17 h 112"/>
                <a:gd name="T14" fmla="*/ 8 w 40"/>
                <a:gd name="T15" fmla="*/ 14 h 112"/>
                <a:gd name="T16" fmla="*/ 17 w 40"/>
                <a:gd name="T17" fmla="*/ 10 h 112"/>
                <a:gd name="T18" fmla="*/ 25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3" y="112"/>
                    <a:pt x="23" y="112"/>
                    <a:pt x="23" y="112"/>
                  </a:cubicBezTo>
                  <a:cubicBezTo>
                    <a:pt x="23" y="22"/>
                    <a:pt x="23" y="22"/>
                    <a:pt x="23" y="22"/>
                  </a:cubicBezTo>
                  <a:cubicBezTo>
                    <a:pt x="20" y="24"/>
                    <a:pt x="16" y="26"/>
                    <a:pt x="13" y="28"/>
                  </a:cubicBezTo>
                  <a:cubicBezTo>
                    <a:pt x="9" y="29"/>
                    <a:pt x="5" y="31"/>
                    <a:pt x="0" y="32"/>
                  </a:cubicBezTo>
                  <a:cubicBezTo>
                    <a:pt x="0" y="17"/>
                    <a:pt x="0" y="17"/>
                    <a:pt x="0" y="17"/>
                  </a:cubicBezTo>
                  <a:cubicBezTo>
                    <a:pt x="3" y="16"/>
                    <a:pt x="6" y="15"/>
                    <a:pt x="8" y="14"/>
                  </a:cubicBezTo>
                  <a:cubicBezTo>
                    <a:pt x="11" y="13"/>
                    <a:pt x="14" y="12"/>
                    <a:pt x="17" y="10"/>
                  </a:cubicBezTo>
                  <a:cubicBezTo>
                    <a:pt x="19" y="9"/>
                    <a:pt x="22" y="8"/>
                    <a:pt x="25" y="6"/>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fontAlgn="base">
                <a:spcBef>
                  <a:spcPct val="0"/>
                </a:spcBef>
                <a:spcAft>
                  <a:spcPct val="0"/>
                </a:spcAft>
              </a:pPr>
              <a:endParaRPr lang="en-US" dirty="0">
                <a:solidFill>
                  <a:srgbClr val="000000"/>
                </a:solidFill>
              </a:endParaRPr>
            </a:p>
          </p:txBody>
        </p:sp>
        <p:sp>
          <p:nvSpPr>
            <p:cNvPr id="110" name="Freeform 109"/>
            <p:cNvSpPr>
              <a:spLocks/>
            </p:cNvSpPr>
            <p:nvPr/>
          </p:nvSpPr>
          <p:spPr bwMode="auto">
            <a:xfrm>
              <a:off x="3701" y="2722"/>
              <a:ext cx="25" cy="71"/>
            </a:xfrm>
            <a:custGeom>
              <a:avLst/>
              <a:gdLst>
                <a:gd name="T0" fmla="*/ 40 w 40"/>
                <a:gd name="T1" fmla="*/ 0 h 112"/>
                <a:gd name="T2" fmla="*/ 40 w 40"/>
                <a:gd name="T3" fmla="*/ 112 h 112"/>
                <a:gd name="T4" fmla="*/ 22 w 40"/>
                <a:gd name="T5" fmla="*/ 112 h 112"/>
                <a:gd name="T6" fmla="*/ 22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2" y="112"/>
                    <a:pt x="22" y="112"/>
                    <a:pt x="22" y="112"/>
                  </a:cubicBezTo>
                  <a:cubicBezTo>
                    <a:pt x="22" y="22"/>
                    <a:pt x="22" y="22"/>
                    <a:pt x="22" y="22"/>
                  </a:cubicBezTo>
                  <a:cubicBezTo>
                    <a:pt x="19" y="24"/>
                    <a:pt x="16" y="26"/>
                    <a:pt x="12" y="28"/>
                  </a:cubicBezTo>
                  <a:cubicBezTo>
                    <a:pt x="9" y="29"/>
                    <a:pt x="4" y="31"/>
                    <a:pt x="0" y="32"/>
                  </a:cubicBezTo>
                  <a:cubicBezTo>
                    <a:pt x="0" y="17"/>
                    <a:pt x="0" y="17"/>
                    <a:pt x="0" y="17"/>
                  </a:cubicBezTo>
                  <a:cubicBezTo>
                    <a:pt x="3" y="16"/>
                    <a:pt x="5" y="15"/>
                    <a:pt x="8" y="14"/>
                  </a:cubicBezTo>
                  <a:cubicBezTo>
                    <a:pt x="11" y="13"/>
                    <a:pt x="14" y="12"/>
                    <a:pt x="16" y="10"/>
                  </a:cubicBezTo>
                  <a:cubicBezTo>
                    <a:pt x="19" y="9"/>
                    <a:pt x="22" y="8"/>
                    <a:pt x="24" y="6"/>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fontAlgn="base">
                <a:spcBef>
                  <a:spcPct val="0"/>
                </a:spcBef>
                <a:spcAft>
                  <a:spcPct val="0"/>
                </a:spcAft>
              </a:pPr>
              <a:endParaRPr lang="en-US" dirty="0">
                <a:solidFill>
                  <a:srgbClr val="000000"/>
                </a:solidFill>
              </a:endParaRPr>
            </a:p>
          </p:txBody>
        </p:sp>
        <p:sp>
          <p:nvSpPr>
            <p:cNvPr id="112" name="Freeform 111"/>
            <p:cNvSpPr>
              <a:spLocks noEditPoints="1"/>
            </p:cNvSpPr>
            <p:nvPr/>
          </p:nvSpPr>
          <p:spPr bwMode="auto">
            <a:xfrm>
              <a:off x="3689" y="2897"/>
              <a:ext cx="49" cy="74"/>
            </a:xfrm>
            <a:custGeom>
              <a:avLst/>
              <a:gdLst>
                <a:gd name="T0" fmla="*/ 37 w 76"/>
                <a:gd name="T1" fmla="*/ 115 h 115"/>
                <a:gd name="T2" fmla="*/ 10 w 76"/>
                <a:gd name="T3" fmla="*/ 101 h 115"/>
                <a:gd name="T4" fmla="*/ 0 w 76"/>
                <a:gd name="T5" fmla="*/ 60 h 115"/>
                <a:gd name="T6" fmla="*/ 10 w 76"/>
                <a:gd name="T7" fmla="*/ 15 h 115"/>
                <a:gd name="T8" fmla="*/ 40 w 76"/>
                <a:gd name="T9" fmla="*/ 0 h 115"/>
                <a:gd name="T10" fmla="*/ 76 w 76"/>
                <a:gd name="T11" fmla="*/ 57 h 115"/>
                <a:gd name="T12" fmla="*/ 66 w 76"/>
                <a:gd name="T13" fmla="*/ 101 h 115"/>
                <a:gd name="T14" fmla="*/ 37 w 76"/>
                <a:gd name="T15" fmla="*/ 115 h 115"/>
                <a:gd name="T16" fmla="*/ 39 w 76"/>
                <a:gd name="T17" fmla="*/ 15 h 115"/>
                <a:gd name="T18" fmla="*/ 19 w 76"/>
                <a:gd name="T19" fmla="*/ 59 h 115"/>
                <a:gd name="T20" fmla="*/ 38 w 76"/>
                <a:gd name="T21" fmla="*/ 101 h 115"/>
                <a:gd name="T22" fmla="*/ 58 w 76"/>
                <a:gd name="T23" fmla="*/ 59 h 115"/>
                <a:gd name="T24" fmla="*/ 39 w 76"/>
                <a:gd name="T25" fmla="*/ 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1"/>
                    <a:pt x="10" y="101"/>
                  </a:cubicBezTo>
                  <a:cubicBezTo>
                    <a:pt x="3" y="92"/>
                    <a:pt x="0" y="78"/>
                    <a:pt x="0" y="60"/>
                  </a:cubicBezTo>
                  <a:cubicBezTo>
                    <a:pt x="0" y="40"/>
                    <a:pt x="4" y="26"/>
                    <a:pt x="10" y="15"/>
                  </a:cubicBezTo>
                  <a:cubicBezTo>
                    <a:pt x="17" y="5"/>
                    <a:pt x="27" y="0"/>
                    <a:pt x="40" y="0"/>
                  </a:cubicBezTo>
                  <a:cubicBezTo>
                    <a:pt x="64" y="0"/>
                    <a:pt x="76" y="19"/>
                    <a:pt x="76" y="57"/>
                  </a:cubicBezTo>
                  <a:cubicBezTo>
                    <a:pt x="76" y="76"/>
                    <a:pt x="73" y="91"/>
                    <a:pt x="66" y="101"/>
                  </a:cubicBezTo>
                  <a:cubicBezTo>
                    <a:pt x="59" y="110"/>
                    <a:pt x="49" y="115"/>
                    <a:pt x="37" y="115"/>
                  </a:cubicBezTo>
                  <a:close/>
                  <a:moveTo>
                    <a:pt x="39" y="15"/>
                  </a:moveTo>
                  <a:cubicBezTo>
                    <a:pt x="25" y="15"/>
                    <a:pt x="19" y="30"/>
                    <a:pt x="19" y="59"/>
                  </a:cubicBezTo>
                  <a:cubicBezTo>
                    <a:pt x="19" y="87"/>
                    <a:pt x="25" y="101"/>
                    <a:pt x="38" y="101"/>
                  </a:cubicBezTo>
                  <a:cubicBezTo>
                    <a:pt x="51" y="101"/>
                    <a:pt x="58" y="87"/>
                    <a:pt x="58" y="59"/>
                  </a:cubicBezTo>
                  <a:cubicBezTo>
                    <a:pt x="58" y="29"/>
                    <a:pt x="52" y="15"/>
                    <a:pt x="39"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fontAlgn="base">
                <a:spcBef>
                  <a:spcPct val="0"/>
                </a:spcBef>
                <a:spcAft>
                  <a:spcPct val="0"/>
                </a:spcAft>
              </a:pPr>
              <a:endParaRPr lang="en-US" dirty="0">
                <a:solidFill>
                  <a:srgbClr val="000000"/>
                </a:solidFill>
              </a:endParaRPr>
            </a:p>
          </p:txBody>
        </p:sp>
        <p:sp>
          <p:nvSpPr>
            <p:cNvPr id="113" name="Freeform 112"/>
            <p:cNvSpPr>
              <a:spLocks noEditPoints="1"/>
            </p:cNvSpPr>
            <p:nvPr/>
          </p:nvSpPr>
          <p:spPr bwMode="auto">
            <a:xfrm>
              <a:off x="3690" y="2809"/>
              <a:ext cx="48" cy="74"/>
            </a:xfrm>
            <a:custGeom>
              <a:avLst/>
              <a:gdLst>
                <a:gd name="T0" fmla="*/ 37 w 76"/>
                <a:gd name="T1" fmla="*/ 115 h 115"/>
                <a:gd name="T2" fmla="*/ 10 w 76"/>
                <a:gd name="T3" fmla="*/ 101 h 115"/>
                <a:gd name="T4" fmla="*/ 0 w 76"/>
                <a:gd name="T5" fmla="*/ 60 h 115"/>
                <a:gd name="T6" fmla="*/ 10 w 76"/>
                <a:gd name="T7" fmla="*/ 15 h 115"/>
                <a:gd name="T8" fmla="*/ 40 w 76"/>
                <a:gd name="T9" fmla="*/ 0 h 115"/>
                <a:gd name="T10" fmla="*/ 76 w 76"/>
                <a:gd name="T11" fmla="*/ 57 h 115"/>
                <a:gd name="T12" fmla="*/ 66 w 76"/>
                <a:gd name="T13" fmla="*/ 100 h 115"/>
                <a:gd name="T14" fmla="*/ 37 w 76"/>
                <a:gd name="T15" fmla="*/ 115 h 115"/>
                <a:gd name="T16" fmla="*/ 39 w 76"/>
                <a:gd name="T17" fmla="*/ 14 h 115"/>
                <a:gd name="T18" fmla="*/ 19 w 76"/>
                <a:gd name="T19" fmla="*/ 59 h 115"/>
                <a:gd name="T20" fmla="*/ 38 w 76"/>
                <a:gd name="T21" fmla="*/ 101 h 115"/>
                <a:gd name="T22" fmla="*/ 58 w 76"/>
                <a:gd name="T23" fmla="*/ 58 h 115"/>
                <a:gd name="T24" fmla="*/ 39 w 76"/>
                <a:gd name="T25" fmla="*/ 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0"/>
                    <a:pt x="10" y="101"/>
                  </a:cubicBezTo>
                  <a:cubicBezTo>
                    <a:pt x="3" y="92"/>
                    <a:pt x="0" y="78"/>
                    <a:pt x="0" y="60"/>
                  </a:cubicBezTo>
                  <a:cubicBezTo>
                    <a:pt x="0" y="40"/>
                    <a:pt x="4" y="25"/>
                    <a:pt x="10" y="15"/>
                  </a:cubicBezTo>
                  <a:cubicBezTo>
                    <a:pt x="17" y="5"/>
                    <a:pt x="27" y="0"/>
                    <a:pt x="40" y="0"/>
                  </a:cubicBezTo>
                  <a:cubicBezTo>
                    <a:pt x="64" y="0"/>
                    <a:pt x="76" y="19"/>
                    <a:pt x="76" y="57"/>
                  </a:cubicBezTo>
                  <a:cubicBezTo>
                    <a:pt x="76" y="76"/>
                    <a:pt x="73" y="90"/>
                    <a:pt x="66" y="100"/>
                  </a:cubicBezTo>
                  <a:cubicBezTo>
                    <a:pt x="59" y="110"/>
                    <a:pt x="49" y="115"/>
                    <a:pt x="37" y="115"/>
                  </a:cubicBezTo>
                  <a:close/>
                  <a:moveTo>
                    <a:pt x="39" y="14"/>
                  </a:moveTo>
                  <a:cubicBezTo>
                    <a:pt x="25" y="14"/>
                    <a:pt x="19" y="29"/>
                    <a:pt x="19" y="59"/>
                  </a:cubicBezTo>
                  <a:cubicBezTo>
                    <a:pt x="19" y="87"/>
                    <a:pt x="25" y="101"/>
                    <a:pt x="38" y="101"/>
                  </a:cubicBezTo>
                  <a:cubicBezTo>
                    <a:pt x="52" y="101"/>
                    <a:pt x="58" y="87"/>
                    <a:pt x="58" y="58"/>
                  </a:cubicBezTo>
                  <a:cubicBezTo>
                    <a:pt x="58" y="29"/>
                    <a:pt x="52" y="14"/>
                    <a:pt x="39" y="14"/>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fontAlgn="base">
                <a:spcBef>
                  <a:spcPct val="0"/>
                </a:spcBef>
                <a:spcAft>
                  <a:spcPct val="0"/>
                </a:spcAft>
              </a:pPr>
              <a:endParaRPr lang="en-US" dirty="0">
                <a:solidFill>
                  <a:srgbClr val="000000"/>
                </a:solidFill>
              </a:endParaRPr>
            </a:p>
          </p:txBody>
        </p:sp>
        <p:sp>
          <p:nvSpPr>
            <p:cNvPr id="114" name="Freeform 113"/>
            <p:cNvSpPr>
              <a:spLocks/>
            </p:cNvSpPr>
            <p:nvPr/>
          </p:nvSpPr>
          <p:spPr bwMode="auto">
            <a:xfrm>
              <a:off x="3747" y="2898"/>
              <a:ext cx="26" cy="71"/>
            </a:xfrm>
            <a:custGeom>
              <a:avLst/>
              <a:gdLst>
                <a:gd name="T0" fmla="*/ 40 w 40"/>
                <a:gd name="T1" fmla="*/ 0 h 111"/>
                <a:gd name="T2" fmla="*/ 40 w 40"/>
                <a:gd name="T3" fmla="*/ 111 h 111"/>
                <a:gd name="T4" fmla="*/ 23 w 40"/>
                <a:gd name="T5" fmla="*/ 111 h 111"/>
                <a:gd name="T6" fmla="*/ 23 w 40"/>
                <a:gd name="T7" fmla="*/ 21 h 111"/>
                <a:gd name="T8" fmla="*/ 12 w 40"/>
                <a:gd name="T9" fmla="*/ 27 h 111"/>
                <a:gd name="T10" fmla="*/ 0 w 40"/>
                <a:gd name="T11" fmla="*/ 31 h 111"/>
                <a:gd name="T12" fmla="*/ 0 w 40"/>
                <a:gd name="T13" fmla="*/ 16 h 111"/>
                <a:gd name="T14" fmla="*/ 8 w 40"/>
                <a:gd name="T15" fmla="*/ 13 h 111"/>
                <a:gd name="T16" fmla="*/ 16 w 40"/>
                <a:gd name="T17" fmla="*/ 10 h 111"/>
                <a:gd name="T18" fmla="*/ 24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3" y="111"/>
                    <a:pt x="23" y="111"/>
                    <a:pt x="23" y="111"/>
                  </a:cubicBezTo>
                  <a:cubicBezTo>
                    <a:pt x="23" y="21"/>
                    <a:pt x="23" y="21"/>
                    <a:pt x="23" y="21"/>
                  </a:cubicBezTo>
                  <a:cubicBezTo>
                    <a:pt x="19" y="23"/>
                    <a:pt x="16" y="25"/>
                    <a:pt x="12" y="27"/>
                  </a:cubicBezTo>
                  <a:cubicBezTo>
                    <a:pt x="9" y="29"/>
                    <a:pt x="4" y="30"/>
                    <a:pt x="0" y="31"/>
                  </a:cubicBezTo>
                  <a:cubicBezTo>
                    <a:pt x="0" y="16"/>
                    <a:pt x="0" y="16"/>
                    <a:pt x="0" y="16"/>
                  </a:cubicBezTo>
                  <a:cubicBezTo>
                    <a:pt x="3" y="15"/>
                    <a:pt x="5" y="14"/>
                    <a:pt x="8" y="13"/>
                  </a:cubicBezTo>
                  <a:cubicBezTo>
                    <a:pt x="11" y="12"/>
                    <a:pt x="14" y="11"/>
                    <a:pt x="16" y="10"/>
                  </a:cubicBezTo>
                  <a:cubicBezTo>
                    <a:pt x="19" y="8"/>
                    <a:pt x="22" y="7"/>
                    <a:pt x="24" y="5"/>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fontAlgn="base">
                <a:spcBef>
                  <a:spcPct val="0"/>
                </a:spcBef>
                <a:spcAft>
                  <a:spcPct val="0"/>
                </a:spcAft>
              </a:pPr>
              <a:endParaRPr lang="en-US" dirty="0">
                <a:solidFill>
                  <a:srgbClr val="000000"/>
                </a:solidFill>
              </a:endParaRPr>
            </a:p>
          </p:txBody>
        </p:sp>
        <p:sp>
          <p:nvSpPr>
            <p:cNvPr id="115" name="Freeform 114"/>
            <p:cNvSpPr>
              <a:spLocks/>
            </p:cNvSpPr>
            <p:nvPr/>
          </p:nvSpPr>
          <p:spPr bwMode="auto">
            <a:xfrm>
              <a:off x="3747" y="2810"/>
              <a:ext cx="26" cy="72"/>
            </a:xfrm>
            <a:custGeom>
              <a:avLst/>
              <a:gdLst>
                <a:gd name="T0" fmla="*/ 40 w 40"/>
                <a:gd name="T1" fmla="*/ 0 h 112"/>
                <a:gd name="T2" fmla="*/ 40 w 40"/>
                <a:gd name="T3" fmla="*/ 112 h 112"/>
                <a:gd name="T4" fmla="*/ 23 w 40"/>
                <a:gd name="T5" fmla="*/ 112 h 112"/>
                <a:gd name="T6" fmla="*/ 23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3" y="112"/>
                    <a:pt x="23" y="112"/>
                    <a:pt x="23" y="112"/>
                  </a:cubicBezTo>
                  <a:cubicBezTo>
                    <a:pt x="23" y="22"/>
                    <a:pt x="23" y="22"/>
                    <a:pt x="23" y="22"/>
                  </a:cubicBezTo>
                  <a:cubicBezTo>
                    <a:pt x="19" y="24"/>
                    <a:pt x="16" y="26"/>
                    <a:pt x="12" y="28"/>
                  </a:cubicBezTo>
                  <a:cubicBezTo>
                    <a:pt x="9" y="29"/>
                    <a:pt x="4" y="31"/>
                    <a:pt x="0" y="32"/>
                  </a:cubicBezTo>
                  <a:cubicBezTo>
                    <a:pt x="0" y="17"/>
                    <a:pt x="0" y="17"/>
                    <a:pt x="0" y="17"/>
                  </a:cubicBezTo>
                  <a:cubicBezTo>
                    <a:pt x="3" y="16"/>
                    <a:pt x="5" y="15"/>
                    <a:pt x="8" y="14"/>
                  </a:cubicBezTo>
                  <a:cubicBezTo>
                    <a:pt x="11" y="13"/>
                    <a:pt x="14" y="12"/>
                    <a:pt x="16" y="10"/>
                  </a:cubicBezTo>
                  <a:cubicBezTo>
                    <a:pt x="19" y="9"/>
                    <a:pt x="22" y="8"/>
                    <a:pt x="24" y="6"/>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fontAlgn="base">
                <a:spcBef>
                  <a:spcPct val="0"/>
                </a:spcBef>
                <a:spcAft>
                  <a:spcPct val="0"/>
                </a:spcAft>
              </a:pPr>
              <a:endParaRPr lang="en-US" dirty="0">
                <a:solidFill>
                  <a:srgbClr val="000000"/>
                </a:solidFill>
              </a:endParaRPr>
            </a:p>
          </p:txBody>
        </p:sp>
        <p:sp>
          <p:nvSpPr>
            <p:cNvPr id="175" name="Freeform 174"/>
            <p:cNvSpPr>
              <a:spLocks/>
            </p:cNvSpPr>
            <p:nvPr/>
          </p:nvSpPr>
          <p:spPr bwMode="auto">
            <a:xfrm>
              <a:off x="3747" y="2722"/>
              <a:ext cx="26" cy="71"/>
            </a:xfrm>
            <a:custGeom>
              <a:avLst/>
              <a:gdLst>
                <a:gd name="T0" fmla="*/ 40 w 40"/>
                <a:gd name="T1" fmla="*/ 0 h 112"/>
                <a:gd name="T2" fmla="*/ 40 w 40"/>
                <a:gd name="T3" fmla="*/ 112 h 112"/>
                <a:gd name="T4" fmla="*/ 23 w 40"/>
                <a:gd name="T5" fmla="*/ 112 h 112"/>
                <a:gd name="T6" fmla="*/ 23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3" y="112"/>
                    <a:pt x="23" y="112"/>
                    <a:pt x="23" y="112"/>
                  </a:cubicBezTo>
                  <a:cubicBezTo>
                    <a:pt x="23" y="22"/>
                    <a:pt x="23" y="22"/>
                    <a:pt x="23" y="22"/>
                  </a:cubicBezTo>
                  <a:cubicBezTo>
                    <a:pt x="19" y="24"/>
                    <a:pt x="16" y="26"/>
                    <a:pt x="12" y="28"/>
                  </a:cubicBezTo>
                  <a:cubicBezTo>
                    <a:pt x="9" y="29"/>
                    <a:pt x="4" y="31"/>
                    <a:pt x="0" y="32"/>
                  </a:cubicBezTo>
                  <a:cubicBezTo>
                    <a:pt x="0" y="17"/>
                    <a:pt x="0" y="17"/>
                    <a:pt x="0" y="17"/>
                  </a:cubicBezTo>
                  <a:cubicBezTo>
                    <a:pt x="3" y="16"/>
                    <a:pt x="5" y="15"/>
                    <a:pt x="8" y="14"/>
                  </a:cubicBezTo>
                  <a:cubicBezTo>
                    <a:pt x="11" y="13"/>
                    <a:pt x="14" y="12"/>
                    <a:pt x="16" y="10"/>
                  </a:cubicBezTo>
                  <a:cubicBezTo>
                    <a:pt x="19" y="9"/>
                    <a:pt x="22" y="8"/>
                    <a:pt x="24" y="6"/>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fontAlgn="base">
                <a:spcBef>
                  <a:spcPct val="0"/>
                </a:spcBef>
                <a:spcAft>
                  <a:spcPct val="0"/>
                </a:spcAft>
              </a:pPr>
              <a:endParaRPr lang="en-US" dirty="0">
                <a:solidFill>
                  <a:srgbClr val="000000"/>
                </a:solidFill>
              </a:endParaRPr>
            </a:p>
          </p:txBody>
        </p:sp>
        <p:sp>
          <p:nvSpPr>
            <p:cNvPr id="176" name="Freeform 175"/>
            <p:cNvSpPr>
              <a:spLocks noEditPoints="1"/>
            </p:cNvSpPr>
            <p:nvPr/>
          </p:nvSpPr>
          <p:spPr bwMode="auto">
            <a:xfrm>
              <a:off x="3784" y="2897"/>
              <a:ext cx="48" cy="74"/>
            </a:xfrm>
            <a:custGeom>
              <a:avLst/>
              <a:gdLst>
                <a:gd name="T0" fmla="*/ 37 w 76"/>
                <a:gd name="T1" fmla="*/ 115 h 115"/>
                <a:gd name="T2" fmla="*/ 10 w 76"/>
                <a:gd name="T3" fmla="*/ 101 h 115"/>
                <a:gd name="T4" fmla="*/ 0 w 76"/>
                <a:gd name="T5" fmla="*/ 60 h 115"/>
                <a:gd name="T6" fmla="*/ 10 w 76"/>
                <a:gd name="T7" fmla="*/ 15 h 115"/>
                <a:gd name="T8" fmla="*/ 39 w 76"/>
                <a:gd name="T9" fmla="*/ 0 h 115"/>
                <a:gd name="T10" fmla="*/ 76 w 76"/>
                <a:gd name="T11" fmla="*/ 57 h 115"/>
                <a:gd name="T12" fmla="*/ 66 w 76"/>
                <a:gd name="T13" fmla="*/ 101 h 115"/>
                <a:gd name="T14" fmla="*/ 37 w 76"/>
                <a:gd name="T15" fmla="*/ 115 h 115"/>
                <a:gd name="T16" fmla="*/ 39 w 76"/>
                <a:gd name="T17" fmla="*/ 15 h 115"/>
                <a:gd name="T18" fmla="*/ 18 w 76"/>
                <a:gd name="T19" fmla="*/ 59 h 115"/>
                <a:gd name="T20" fmla="*/ 38 w 76"/>
                <a:gd name="T21" fmla="*/ 101 h 115"/>
                <a:gd name="T22" fmla="*/ 58 w 76"/>
                <a:gd name="T23" fmla="*/ 59 h 115"/>
                <a:gd name="T24" fmla="*/ 39 w 76"/>
                <a:gd name="T25" fmla="*/ 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1"/>
                    <a:pt x="10" y="101"/>
                  </a:cubicBezTo>
                  <a:cubicBezTo>
                    <a:pt x="3" y="92"/>
                    <a:pt x="0" y="78"/>
                    <a:pt x="0" y="60"/>
                  </a:cubicBezTo>
                  <a:cubicBezTo>
                    <a:pt x="0" y="40"/>
                    <a:pt x="3" y="26"/>
                    <a:pt x="10" y="15"/>
                  </a:cubicBezTo>
                  <a:cubicBezTo>
                    <a:pt x="17" y="5"/>
                    <a:pt x="27" y="0"/>
                    <a:pt x="39" y="0"/>
                  </a:cubicBezTo>
                  <a:cubicBezTo>
                    <a:pt x="64" y="0"/>
                    <a:pt x="76" y="19"/>
                    <a:pt x="76" y="57"/>
                  </a:cubicBezTo>
                  <a:cubicBezTo>
                    <a:pt x="76" y="76"/>
                    <a:pt x="73" y="91"/>
                    <a:pt x="66" y="101"/>
                  </a:cubicBezTo>
                  <a:cubicBezTo>
                    <a:pt x="59" y="110"/>
                    <a:pt x="49" y="115"/>
                    <a:pt x="37" y="115"/>
                  </a:cubicBezTo>
                  <a:close/>
                  <a:moveTo>
                    <a:pt x="39" y="15"/>
                  </a:moveTo>
                  <a:cubicBezTo>
                    <a:pt x="25" y="15"/>
                    <a:pt x="18" y="30"/>
                    <a:pt x="18" y="59"/>
                  </a:cubicBezTo>
                  <a:cubicBezTo>
                    <a:pt x="18" y="87"/>
                    <a:pt x="25" y="101"/>
                    <a:pt x="38" y="101"/>
                  </a:cubicBezTo>
                  <a:cubicBezTo>
                    <a:pt x="51" y="101"/>
                    <a:pt x="58" y="87"/>
                    <a:pt x="58" y="59"/>
                  </a:cubicBezTo>
                  <a:cubicBezTo>
                    <a:pt x="58" y="29"/>
                    <a:pt x="51" y="15"/>
                    <a:pt x="39"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fontAlgn="base">
                <a:spcBef>
                  <a:spcPct val="0"/>
                </a:spcBef>
                <a:spcAft>
                  <a:spcPct val="0"/>
                </a:spcAft>
              </a:pPr>
              <a:endParaRPr lang="en-US" dirty="0">
                <a:solidFill>
                  <a:srgbClr val="000000"/>
                </a:solidFill>
              </a:endParaRPr>
            </a:p>
          </p:txBody>
        </p:sp>
        <p:sp>
          <p:nvSpPr>
            <p:cNvPr id="177" name="Freeform 176"/>
            <p:cNvSpPr>
              <a:spLocks noEditPoints="1"/>
            </p:cNvSpPr>
            <p:nvPr/>
          </p:nvSpPr>
          <p:spPr bwMode="auto">
            <a:xfrm>
              <a:off x="3784" y="2809"/>
              <a:ext cx="49" cy="74"/>
            </a:xfrm>
            <a:custGeom>
              <a:avLst/>
              <a:gdLst>
                <a:gd name="T0" fmla="*/ 37 w 76"/>
                <a:gd name="T1" fmla="*/ 115 h 115"/>
                <a:gd name="T2" fmla="*/ 10 w 76"/>
                <a:gd name="T3" fmla="*/ 101 h 115"/>
                <a:gd name="T4" fmla="*/ 0 w 76"/>
                <a:gd name="T5" fmla="*/ 60 h 115"/>
                <a:gd name="T6" fmla="*/ 10 w 76"/>
                <a:gd name="T7" fmla="*/ 15 h 115"/>
                <a:gd name="T8" fmla="*/ 39 w 76"/>
                <a:gd name="T9" fmla="*/ 0 h 115"/>
                <a:gd name="T10" fmla="*/ 76 w 76"/>
                <a:gd name="T11" fmla="*/ 57 h 115"/>
                <a:gd name="T12" fmla="*/ 66 w 76"/>
                <a:gd name="T13" fmla="*/ 100 h 115"/>
                <a:gd name="T14" fmla="*/ 37 w 76"/>
                <a:gd name="T15" fmla="*/ 115 h 115"/>
                <a:gd name="T16" fmla="*/ 39 w 76"/>
                <a:gd name="T17" fmla="*/ 14 h 115"/>
                <a:gd name="T18" fmla="*/ 18 w 76"/>
                <a:gd name="T19" fmla="*/ 59 h 115"/>
                <a:gd name="T20" fmla="*/ 38 w 76"/>
                <a:gd name="T21" fmla="*/ 101 h 115"/>
                <a:gd name="T22" fmla="*/ 58 w 76"/>
                <a:gd name="T23" fmla="*/ 58 h 115"/>
                <a:gd name="T24" fmla="*/ 39 w 76"/>
                <a:gd name="T25" fmla="*/ 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0"/>
                    <a:pt x="10" y="101"/>
                  </a:cubicBezTo>
                  <a:cubicBezTo>
                    <a:pt x="3" y="92"/>
                    <a:pt x="0" y="78"/>
                    <a:pt x="0" y="60"/>
                  </a:cubicBezTo>
                  <a:cubicBezTo>
                    <a:pt x="0" y="40"/>
                    <a:pt x="3" y="25"/>
                    <a:pt x="10" y="15"/>
                  </a:cubicBezTo>
                  <a:cubicBezTo>
                    <a:pt x="17" y="5"/>
                    <a:pt x="27" y="0"/>
                    <a:pt x="39" y="0"/>
                  </a:cubicBezTo>
                  <a:cubicBezTo>
                    <a:pt x="64" y="0"/>
                    <a:pt x="76" y="19"/>
                    <a:pt x="76" y="57"/>
                  </a:cubicBezTo>
                  <a:cubicBezTo>
                    <a:pt x="76" y="76"/>
                    <a:pt x="73" y="90"/>
                    <a:pt x="66" y="100"/>
                  </a:cubicBezTo>
                  <a:cubicBezTo>
                    <a:pt x="59" y="110"/>
                    <a:pt x="49" y="115"/>
                    <a:pt x="37" y="115"/>
                  </a:cubicBezTo>
                  <a:close/>
                  <a:moveTo>
                    <a:pt x="39" y="14"/>
                  </a:moveTo>
                  <a:cubicBezTo>
                    <a:pt x="25" y="14"/>
                    <a:pt x="18" y="29"/>
                    <a:pt x="18" y="59"/>
                  </a:cubicBezTo>
                  <a:cubicBezTo>
                    <a:pt x="18" y="87"/>
                    <a:pt x="25" y="101"/>
                    <a:pt x="38" y="101"/>
                  </a:cubicBezTo>
                  <a:cubicBezTo>
                    <a:pt x="51" y="101"/>
                    <a:pt x="58" y="87"/>
                    <a:pt x="58" y="58"/>
                  </a:cubicBezTo>
                  <a:cubicBezTo>
                    <a:pt x="58" y="29"/>
                    <a:pt x="51" y="14"/>
                    <a:pt x="39" y="14"/>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fontAlgn="base">
                <a:spcBef>
                  <a:spcPct val="0"/>
                </a:spcBef>
                <a:spcAft>
                  <a:spcPct val="0"/>
                </a:spcAft>
              </a:pPr>
              <a:endParaRPr lang="en-US" dirty="0">
                <a:solidFill>
                  <a:srgbClr val="000000"/>
                </a:solidFill>
              </a:endParaRPr>
            </a:p>
          </p:txBody>
        </p:sp>
        <p:sp>
          <p:nvSpPr>
            <p:cNvPr id="178" name="Freeform 177"/>
            <p:cNvSpPr>
              <a:spLocks noEditPoints="1"/>
            </p:cNvSpPr>
            <p:nvPr/>
          </p:nvSpPr>
          <p:spPr bwMode="auto">
            <a:xfrm>
              <a:off x="3784" y="2720"/>
              <a:ext cx="49" cy="75"/>
            </a:xfrm>
            <a:custGeom>
              <a:avLst/>
              <a:gdLst>
                <a:gd name="T0" fmla="*/ 37 w 76"/>
                <a:gd name="T1" fmla="*/ 116 h 116"/>
                <a:gd name="T2" fmla="*/ 10 w 76"/>
                <a:gd name="T3" fmla="*/ 101 h 116"/>
                <a:gd name="T4" fmla="*/ 0 w 76"/>
                <a:gd name="T5" fmla="*/ 60 h 116"/>
                <a:gd name="T6" fmla="*/ 10 w 76"/>
                <a:gd name="T7" fmla="*/ 16 h 116"/>
                <a:gd name="T8" fmla="*/ 39 w 76"/>
                <a:gd name="T9" fmla="*/ 0 h 116"/>
                <a:gd name="T10" fmla="*/ 76 w 76"/>
                <a:gd name="T11" fmla="*/ 58 h 116"/>
                <a:gd name="T12" fmla="*/ 66 w 76"/>
                <a:gd name="T13" fmla="*/ 101 h 116"/>
                <a:gd name="T14" fmla="*/ 37 w 76"/>
                <a:gd name="T15" fmla="*/ 116 h 116"/>
                <a:gd name="T16" fmla="*/ 39 w 76"/>
                <a:gd name="T17" fmla="*/ 15 h 116"/>
                <a:gd name="T18" fmla="*/ 18 w 76"/>
                <a:gd name="T19" fmla="*/ 59 h 116"/>
                <a:gd name="T20" fmla="*/ 38 w 76"/>
                <a:gd name="T21" fmla="*/ 101 h 116"/>
                <a:gd name="T22" fmla="*/ 58 w 76"/>
                <a:gd name="T23" fmla="*/ 59 h 116"/>
                <a:gd name="T24" fmla="*/ 39 w 76"/>
                <a:gd name="T25" fmla="*/ 1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6">
                  <a:moveTo>
                    <a:pt x="37" y="116"/>
                  </a:moveTo>
                  <a:cubicBezTo>
                    <a:pt x="25" y="116"/>
                    <a:pt x="16" y="111"/>
                    <a:pt x="10" y="101"/>
                  </a:cubicBezTo>
                  <a:cubicBezTo>
                    <a:pt x="3" y="92"/>
                    <a:pt x="0" y="78"/>
                    <a:pt x="0" y="60"/>
                  </a:cubicBezTo>
                  <a:cubicBezTo>
                    <a:pt x="0" y="41"/>
                    <a:pt x="3" y="26"/>
                    <a:pt x="10" y="16"/>
                  </a:cubicBezTo>
                  <a:cubicBezTo>
                    <a:pt x="17" y="5"/>
                    <a:pt x="27" y="0"/>
                    <a:pt x="39" y="0"/>
                  </a:cubicBezTo>
                  <a:cubicBezTo>
                    <a:pt x="64" y="0"/>
                    <a:pt x="76" y="19"/>
                    <a:pt x="76" y="58"/>
                  </a:cubicBezTo>
                  <a:cubicBezTo>
                    <a:pt x="76" y="76"/>
                    <a:pt x="73" y="91"/>
                    <a:pt x="66" y="101"/>
                  </a:cubicBezTo>
                  <a:cubicBezTo>
                    <a:pt x="59" y="111"/>
                    <a:pt x="49" y="116"/>
                    <a:pt x="37" y="116"/>
                  </a:cubicBezTo>
                  <a:close/>
                  <a:moveTo>
                    <a:pt x="39" y="15"/>
                  </a:moveTo>
                  <a:cubicBezTo>
                    <a:pt x="25" y="15"/>
                    <a:pt x="18" y="30"/>
                    <a:pt x="18" y="59"/>
                  </a:cubicBezTo>
                  <a:cubicBezTo>
                    <a:pt x="18" y="87"/>
                    <a:pt x="25" y="101"/>
                    <a:pt x="38" y="101"/>
                  </a:cubicBezTo>
                  <a:cubicBezTo>
                    <a:pt x="51" y="101"/>
                    <a:pt x="58" y="87"/>
                    <a:pt x="58" y="59"/>
                  </a:cubicBezTo>
                  <a:cubicBezTo>
                    <a:pt x="58" y="29"/>
                    <a:pt x="51" y="15"/>
                    <a:pt x="39"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fontAlgn="base">
                <a:spcBef>
                  <a:spcPct val="0"/>
                </a:spcBef>
                <a:spcAft>
                  <a:spcPct val="0"/>
                </a:spcAft>
              </a:pPr>
              <a:endParaRPr lang="en-US" dirty="0">
                <a:solidFill>
                  <a:srgbClr val="000000"/>
                </a:solidFill>
              </a:endParaRPr>
            </a:p>
          </p:txBody>
        </p:sp>
        <p:sp>
          <p:nvSpPr>
            <p:cNvPr id="179" name="Freeform 178"/>
            <p:cNvSpPr>
              <a:spLocks/>
            </p:cNvSpPr>
            <p:nvPr/>
          </p:nvSpPr>
          <p:spPr bwMode="auto">
            <a:xfrm>
              <a:off x="3653" y="2632"/>
              <a:ext cx="25" cy="71"/>
            </a:xfrm>
            <a:custGeom>
              <a:avLst/>
              <a:gdLst>
                <a:gd name="T0" fmla="*/ 40 w 40"/>
                <a:gd name="T1" fmla="*/ 0 h 111"/>
                <a:gd name="T2" fmla="*/ 40 w 40"/>
                <a:gd name="T3" fmla="*/ 111 h 111"/>
                <a:gd name="T4" fmla="*/ 23 w 40"/>
                <a:gd name="T5" fmla="*/ 111 h 111"/>
                <a:gd name="T6" fmla="*/ 23 w 40"/>
                <a:gd name="T7" fmla="*/ 21 h 111"/>
                <a:gd name="T8" fmla="*/ 13 w 40"/>
                <a:gd name="T9" fmla="*/ 27 h 111"/>
                <a:gd name="T10" fmla="*/ 0 w 40"/>
                <a:gd name="T11" fmla="*/ 31 h 111"/>
                <a:gd name="T12" fmla="*/ 0 w 40"/>
                <a:gd name="T13" fmla="*/ 16 h 111"/>
                <a:gd name="T14" fmla="*/ 8 w 40"/>
                <a:gd name="T15" fmla="*/ 13 h 111"/>
                <a:gd name="T16" fmla="*/ 17 w 40"/>
                <a:gd name="T17" fmla="*/ 10 h 111"/>
                <a:gd name="T18" fmla="*/ 25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3" y="111"/>
                    <a:pt x="23" y="111"/>
                    <a:pt x="23" y="111"/>
                  </a:cubicBezTo>
                  <a:cubicBezTo>
                    <a:pt x="23" y="21"/>
                    <a:pt x="23" y="21"/>
                    <a:pt x="23" y="21"/>
                  </a:cubicBezTo>
                  <a:cubicBezTo>
                    <a:pt x="20" y="24"/>
                    <a:pt x="16" y="25"/>
                    <a:pt x="13" y="27"/>
                  </a:cubicBezTo>
                  <a:cubicBezTo>
                    <a:pt x="9" y="29"/>
                    <a:pt x="5" y="30"/>
                    <a:pt x="0" y="31"/>
                  </a:cubicBezTo>
                  <a:cubicBezTo>
                    <a:pt x="0" y="16"/>
                    <a:pt x="0" y="16"/>
                    <a:pt x="0" y="16"/>
                  </a:cubicBezTo>
                  <a:cubicBezTo>
                    <a:pt x="3" y="15"/>
                    <a:pt x="6" y="14"/>
                    <a:pt x="8" y="13"/>
                  </a:cubicBezTo>
                  <a:cubicBezTo>
                    <a:pt x="11" y="12"/>
                    <a:pt x="14" y="11"/>
                    <a:pt x="17" y="10"/>
                  </a:cubicBezTo>
                  <a:cubicBezTo>
                    <a:pt x="19" y="8"/>
                    <a:pt x="22" y="7"/>
                    <a:pt x="25" y="5"/>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fontAlgn="base">
                <a:spcBef>
                  <a:spcPct val="0"/>
                </a:spcBef>
                <a:spcAft>
                  <a:spcPct val="0"/>
                </a:spcAft>
              </a:pPr>
              <a:endParaRPr lang="en-US" dirty="0">
                <a:solidFill>
                  <a:srgbClr val="000000"/>
                </a:solidFill>
              </a:endParaRPr>
            </a:p>
          </p:txBody>
        </p:sp>
        <p:sp>
          <p:nvSpPr>
            <p:cNvPr id="180" name="Freeform 179"/>
            <p:cNvSpPr>
              <a:spLocks/>
            </p:cNvSpPr>
            <p:nvPr/>
          </p:nvSpPr>
          <p:spPr bwMode="auto">
            <a:xfrm>
              <a:off x="3701" y="2632"/>
              <a:ext cx="25" cy="71"/>
            </a:xfrm>
            <a:custGeom>
              <a:avLst/>
              <a:gdLst>
                <a:gd name="T0" fmla="*/ 40 w 40"/>
                <a:gd name="T1" fmla="*/ 0 h 111"/>
                <a:gd name="T2" fmla="*/ 40 w 40"/>
                <a:gd name="T3" fmla="*/ 111 h 111"/>
                <a:gd name="T4" fmla="*/ 22 w 40"/>
                <a:gd name="T5" fmla="*/ 111 h 111"/>
                <a:gd name="T6" fmla="*/ 22 w 40"/>
                <a:gd name="T7" fmla="*/ 21 h 111"/>
                <a:gd name="T8" fmla="*/ 12 w 40"/>
                <a:gd name="T9" fmla="*/ 27 h 111"/>
                <a:gd name="T10" fmla="*/ 0 w 40"/>
                <a:gd name="T11" fmla="*/ 31 h 111"/>
                <a:gd name="T12" fmla="*/ 0 w 40"/>
                <a:gd name="T13" fmla="*/ 16 h 111"/>
                <a:gd name="T14" fmla="*/ 8 w 40"/>
                <a:gd name="T15" fmla="*/ 13 h 111"/>
                <a:gd name="T16" fmla="*/ 16 w 40"/>
                <a:gd name="T17" fmla="*/ 10 h 111"/>
                <a:gd name="T18" fmla="*/ 24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2" y="111"/>
                    <a:pt x="22" y="111"/>
                    <a:pt x="22" y="111"/>
                  </a:cubicBezTo>
                  <a:cubicBezTo>
                    <a:pt x="22" y="21"/>
                    <a:pt x="22" y="21"/>
                    <a:pt x="22" y="21"/>
                  </a:cubicBezTo>
                  <a:cubicBezTo>
                    <a:pt x="19" y="24"/>
                    <a:pt x="16" y="25"/>
                    <a:pt x="12" y="27"/>
                  </a:cubicBezTo>
                  <a:cubicBezTo>
                    <a:pt x="9" y="29"/>
                    <a:pt x="4" y="30"/>
                    <a:pt x="0" y="31"/>
                  </a:cubicBezTo>
                  <a:cubicBezTo>
                    <a:pt x="0" y="16"/>
                    <a:pt x="0" y="16"/>
                    <a:pt x="0" y="16"/>
                  </a:cubicBezTo>
                  <a:cubicBezTo>
                    <a:pt x="3" y="15"/>
                    <a:pt x="5" y="14"/>
                    <a:pt x="8" y="13"/>
                  </a:cubicBezTo>
                  <a:cubicBezTo>
                    <a:pt x="11" y="12"/>
                    <a:pt x="14" y="11"/>
                    <a:pt x="16" y="10"/>
                  </a:cubicBezTo>
                  <a:cubicBezTo>
                    <a:pt x="19" y="8"/>
                    <a:pt x="22" y="7"/>
                    <a:pt x="24" y="5"/>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fontAlgn="base">
                <a:spcBef>
                  <a:spcPct val="0"/>
                </a:spcBef>
                <a:spcAft>
                  <a:spcPct val="0"/>
                </a:spcAft>
              </a:pPr>
              <a:endParaRPr lang="en-US" dirty="0">
                <a:solidFill>
                  <a:srgbClr val="000000"/>
                </a:solidFill>
              </a:endParaRPr>
            </a:p>
          </p:txBody>
        </p:sp>
        <p:sp>
          <p:nvSpPr>
            <p:cNvPr id="181" name="Freeform 180"/>
            <p:cNvSpPr>
              <a:spLocks/>
            </p:cNvSpPr>
            <p:nvPr/>
          </p:nvSpPr>
          <p:spPr bwMode="auto">
            <a:xfrm>
              <a:off x="3747" y="2632"/>
              <a:ext cx="26" cy="71"/>
            </a:xfrm>
            <a:custGeom>
              <a:avLst/>
              <a:gdLst>
                <a:gd name="T0" fmla="*/ 40 w 40"/>
                <a:gd name="T1" fmla="*/ 0 h 111"/>
                <a:gd name="T2" fmla="*/ 40 w 40"/>
                <a:gd name="T3" fmla="*/ 111 h 111"/>
                <a:gd name="T4" fmla="*/ 23 w 40"/>
                <a:gd name="T5" fmla="*/ 111 h 111"/>
                <a:gd name="T6" fmla="*/ 23 w 40"/>
                <a:gd name="T7" fmla="*/ 21 h 111"/>
                <a:gd name="T8" fmla="*/ 12 w 40"/>
                <a:gd name="T9" fmla="*/ 27 h 111"/>
                <a:gd name="T10" fmla="*/ 0 w 40"/>
                <a:gd name="T11" fmla="*/ 31 h 111"/>
                <a:gd name="T12" fmla="*/ 0 w 40"/>
                <a:gd name="T13" fmla="*/ 16 h 111"/>
                <a:gd name="T14" fmla="*/ 8 w 40"/>
                <a:gd name="T15" fmla="*/ 13 h 111"/>
                <a:gd name="T16" fmla="*/ 16 w 40"/>
                <a:gd name="T17" fmla="*/ 10 h 111"/>
                <a:gd name="T18" fmla="*/ 24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3" y="111"/>
                    <a:pt x="23" y="111"/>
                    <a:pt x="23" y="111"/>
                  </a:cubicBezTo>
                  <a:cubicBezTo>
                    <a:pt x="23" y="21"/>
                    <a:pt x="23" y="21"/>
                    <a:pt x="23" y="21"/>
                  </a:cubicBezTo>
                  <a:cubicBezTo>
                    <a:pt x="19" y="24"/>
                    <a:pt x="16" y="25"/>
                    <a:pt x="12" y="27"/>
                  </a:cubicBezTo>
                  <a:cubicBezTo>
                    <a:pt x="9" y="29"/>
                    <a:pt x="4" y="30"/>
                    <a:pt x="0" y="31"/>
                  </a:cubicBezTo>
                  <a:cubicBezTo>
                    <a:pt x="0" y="16"/>
                    <a:pt x="0" y="16"/>
                    <a:pt x="0" y="16"/>
                  </a:cubicBezTo>
                  <a:cubicBezTo>
                    <a:pt x="3" y="15"/>
                    <a:pt x="5" y="14"/>
                    <a:pt x="8" y="13"/>
                  </a:cubicBezTo>
                  <a:cubicBezTo>
                    <a:pt x="11" y="12"/>
                    <a:pt x="14" y="11"/>
                    <a:pt x="16" y="10"/>
                  </a:cubicBezTo>
                  <a:cubicBezTo>
                    <a:pt x="19" y="8"/>
                    <a:pt x="22" y="7"/>
                    <a:pt x="24" y="5"/>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fontAlgn="base">
                <a:spcBef>
                  <a:spcPct val="0"/>
                </a:spcBef>
                <a:spcAft>
                  <a:spcPct val="0"/>
                </a:spcAft>
              </a:pPr>
              <a:endParaRPr lang="en-US" dirty="0">
                <a:solidFill>
                  <a:srgbClr val="000000"/>
                </a:solidFill>
              </a:endParaRPr>
            </a:p>
          </p:txBody>
        </p:sp>
        <p:sp>
          <p:nvSpPr>
            <p:cNvPr id="182" name="Freeform 181"/>
            <p:cNvSpPr>
              <a:spLocks noEditPoints="1"/>
            </p:cNvSpPr>
            <p:nvPr/>
          </p:nvSpPr>
          <p:spPr bwMode="auto">
            <a:xfrm>
              <a:off x="3784" y="2631"/>
              <a:ext cx="49" cy="73"/>
            </a:xfrm>
            <a:custGeom>
              <a:avLst/>
              <a:gdLst>
                <a:gd name="T0" fmla="*/ 37 w 76"/>
                <a:gd name="T1" fmla="*/ 115 h 115"/>
                <a:gd name="T2" fmla="*/ 10 w 76"/>
                <a:gd name="T3" fmla="*/ 101 h 115"/>
                <a:gd name="T4" fmla="*/ 0 w 76"/>
                <a:gd name="T5" fmla="*/ 60 h 115"/>
                <a:gd name="T6" fmla="*/ 10 w 76"/>
                <a:gd name="T7" fmla="*/ 15 h 115"/>
                <a:gd name="T8" fmla="*/ 39 w 76"/>
                <a:gd name="T9" fmla="*/ 0 h 115"/>
                <a:gd name="T10" fmla="*/ 76 w 76"/>
                <a:gd name="T11" fmla="*/ 57 h 115"/>
                <a:gd name="T12" fmla="*/ 66 w 76"/>
                <a:gd name="T13" fmla="*/ 100 h 115"/>
                <a:gd name="T14" fmla="*/ 37 w 76"/>
                <a:gd name="T15" fmla="*/ 115 h 115"/>
                <a:gd name="T16" fmla="*/ 39 w 76"/>
                <a:gd name="T17" fmla="*/ 14 h 115"/>
                <a:gd name="T18" fmla="*/ 18 w 76"/>
                <a:gd name="T19" fmla="*/ 59 h 115"/>
                <a:gd name="T20" fmla="*/ 38 w 76"/>
                <a:gd name="T21" fmla="*/ 101 h 115"/>
                <a:gd name="T22" fmla="*/ 58 w 76"/>
                <a:gd name="T23" fmla="*/ 58 h 115"/>
                <a:gd name="T24" fmla="*/ 39 w 76"/>
                <a:gd name="T25" fmla="*/ 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0"/>
                    <a:pt x="10" y="101"/>
                  </a:cubicBezTo>
                  <a:cubicBezTo>
                    <a:pt x="3" y="91"/>
                    <a:pt x="0" y="77"/>
                    <a:pt x="0" y="60"/>
                  </a:cubicBezTo>
                  <a:cubicBezTo>
                    <a:pt x="0" y="40"/>
                    <a:pt x="3" y="25"/>
                    <a:pt x="10" y="15"/>
                  </a:cubicBezTo>
                  <a:cubicBezTo>
                    <a:pt x="17" y="5"/>
                    <a:pt x="27" y="0"/>
                    <a:pt x="39" y="0"/>
                  </a:cubicBezTo>
                  <a:cubicBezTo>
                    <a:pt x="64" y="0"/>
                    <a:pt x="76" y="19"/>
                    <a:pt x="76" y="57"/>
                  </a:cubicBezTo>
                  <a:cubicBezTo>
                    <a:pt x="76" y="76"/>
                    <a:pt x="73" y="90"/>
                    <a:pt x="66" y="100"/>
                  </a:cubicBezTo>
                  <a:cubicBezTo>
                    <a:pt x="59" y="110"/>
                    <a:pt x="49" y="115"/>
                    <a:pt x="37" y="115"/>
                  </a:cubicBezTo>
                  <a:close/>
                  <a:moveTo>
                    <a:pt x="39" y="14"/>
                  </a:moveTo>
                  <a:cubicBezTo>
                    <a:pt x="25" y="14"/>
                    <a:pt x="18" y="29"/>
                    <a:pt x="18" y="59"/>
                  </a:cubicBezTo>
                  <a:cubicBezTo>
                    <a:pt x="18" y="87"/>
                    <a:pt x="25" y="101"/>
                    <a:pt x="38" y="101"/>
                  </a:cubicBezTo>
                  <a:cubicBezTo>
                    <a:pt x="51" y="101"/>
                    <a:pt x="58" y="86"/>
                    <a:pt x="58" y="58"/>
                  </a:cubicBezTo>
                  <a:cubicBezTo>
                    <a:pt x="58" y="29"/>
                    <a:pt x="51" y="14"/>
                    <a:pt x="39" y="14"/>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fontAlgn="base">
                <a:spcBef>
                  <a:spcPct val="0"/>
                </a:spcBef>
                <a:spcAft>
                  <a:spcPct val="0"/>
                </a:spcAft>
              </a:pPr>
              <a:endParaRPr lang="en-US" dirty="0">
                <a:solidFill>
                  <a:srgbClr val="000000"/>
                </a:solidFill>
              </a:endParaRPr>
            </a:p>
          </p:txBody>
        </p:sp>
      </p:grpSp>
      <p:pic>
        <p:nvPicPr>
          <p:cNvPr id="81" name="Picture 80" descr="\\MAGNUM\Projects\Microsoft\Cloud Power FY12\Design\ICONS_PNG\Screen.png"/>
          <p:cNvPicPr>
            <a:picLocks noChangeAspect="1" noChangeArrowheads="1"/>
          </p:cNvPicPr>
          <p:nvPr/>
        </p:nvPicPr>
        <p:blipFill>
          <a:blip r:embed="rId3" cstate="print">
            <a:lum/>
          </a:blip>
          <a:srcRect/>
          <a:stretch>
            <a:fillRect/>
          </a:stretch>
        </p:blipFill>
        <p:spPr bwMode="auto">
          <a:xfrm rot="21129218">
            <a:off x="2922661" y="1186858"/>
            <a:ext cx="1278726" cy="1198954"/>
          </a:xfrm>
          <a:prstGeom prst="rect">
            <a:avLst/>
          </a:prstGeom>
          <a:noFill/>
        </p:spPr>
      </p:pic>
      <p:sp>
        <p:nvSpPr>
          <p:cNvPr id="82" name="Freeform 81"/>
          <p:cNvSpPr>
            <a:spLocks noEditPoints="1"/>
          </p:cNvSpPr>
          <p:nvPr/>
        </p:nvSpPr>
        <p:spPr bwMode="auto">
          <a:xfrm>
            <a:off x="2414235" y="1528249"/>
            <a:ext cx="600111" cy="658318"/>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chemeClr val="accent2"/>
          </a:solidFill>
          <a:ln>
            <a:noFill/>
          </a:ln>
          <a:extLst/>
        </p:spPr>
        <p:txBody>
          <a:bodyPr vert="horz" wrap="square" lIns="91427" tIns="91427" rIns="0" bIns="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38" fontAlgn="base">
              <a:spcBef>
                <a:spcPct val="0"/>
              </a:spcBef>
              <a:spcAft>
                <a:spcPct val="0"/>
              </a:spcAft>
            </a:pPr>
            <a:r>
              <a:rPr lang="en-US" sz="1399" dirty="0">
                <a:solidFill>
                  <a:srgbClr val="FFFFFF"/>
                </a:solidFill>
              </a:rPr>
              <a:t>SQL DB</a:t>
            </a:r>
          </a:p>
        </p:txBody>
      </p:sp>
      <p:sp>
        <p:nvSpPr>
          <p:cNvPr id="83" name="Freeform 82"/>
          <p:cNvSpPr>
            <a:spLocks noEditPoints="1"/>
          </p:cNvSpPr>
          <p:nvPr/>
        </p:nvSpPr>
        <p:spPr bwMode="auto">
          <a:xfrm>
            <a:off x="3228853" y="1435696"/>
            <a:ext cx="570029" cy="441276"/>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91427" rIns="0" bIns="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38" fontAlgn="base">
              <a:spcBef>
                <a:spcPct val="0"/>
              </a:spcBef>
              <a:spcAft>
                <a:spcPct val="0"/>
              </a:spcAft>
            </a:pPr>
            <a:r>
              <a:rPr lang="en-US" sz="1099" dirty="0">
                <a:solidFill>
                  <a:srgbClr val="FFFFFF"/>
                </a:solidFill>
              </a:rPr>
              <a:t>SQL Server</a:t>
            </a:r>
          </a:p>
        </p:txBody>
      </p:sp>
      <p:sp>
        <p:nvSpPr>
          <p:cNvPr id="84" name="TextBox 83"/>
          <p:cNvSpPr txBox="1"/>
          <p:nvPr/>
        </p:nvSpPr>
        <p:spPr>
          <a:xfrm>
            <a:off x="3472554" y="2028388"/>
            <a:ext cx="385632" cy="185862"/>
          </a:xfrm>
          <a:prstGeom prst="rect">
            <a:avLst/>
          </a:prstGeom>
          <a:noFill/>
        </p:spPr>
        <p:txBody>
          <a:bodyPr wrap="square" lIns="0" tIns="0" rIns="0" bIns="0" rtlCol="0">
            <a:noAutofit/>
          </a:bodyPr>
          <a:lstStyle/>
          <a:p>
            <a:pPr defTabSz="931684" fontAlgn="base">
              <a:lnSpc>
                <a:spcPct val="90000"/>
              </a:lnSpc>
              <a:spcBef>
                <a:spcPct val="0"/>
              </a:spcBef>
              <a:spcAft>
                <a:spcPts val="600"/>
              </a:spcAft>
            </a:pPr>
            <a:r>
              <a:rPr lang="en-US" sz="1049" kern="0" dirty="0">
                <a:solidFill>
                  <a:srgbClr val="FFFFFF"/>
                </a:solidFill>
                <a:ea typeface="MS PGothic" charset="0"/>
              </a:rPr>
              <a:t>VMs</a:t>
            </a:r>
          </a:p>
        </p:txBody>
      </p:sp>
      <p:sp>
        <p:nvSpPr>
          <p:cNvPr id="85" name="Rectangle 84"/>
          <p:cNvSpPr/>
          <p:nvPr/>
        </p:nvSpPr>
        <p:spPr bwMode="auto">
          <a:xfrm>
            <a:off x="1238873" y="818524"/>
            <a:ext cx="4256594" cy="1846467"/>
          </a:xfrm>
          <a:prstGeom prst="rect">
            <a:avLst/>
          </a:prstGeom>
          <a:noFill/>
          <a:ln w="6350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cxnSp>
        <p:nvCxnSpPr>
          <p:cNvPr id="188" name="Straight Arrow Connector 187"/>
          <p:cNvCxnSpPr>
            <a:stCxn id="85" idx="2"/>
            <a:endCxn id="76" idx="0"/>
          </p:cNvCxnSpPr>
          <p:nvPr/>
        </p:nvCxnSpPr>
        <p:spPr>
          <a:xfrm>
            <a:off x="3367170" y="2664991"/>
            <a:ext cx="0" cy="497039"/>
          </a:xfrm>
          <a:prstGeom prst="straightConnector1">
            <a:avLst/>
          </a:prstGeom>
          <a:ln w="508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2342530" y="3802018"/>
            <a:ext cx="954080" cy="1408315"/>
            <a:chOff x="2306398" y="3802062"/>
            <a:chExt cx="954215" cy="1408514"/>
          </a:xfrm>
        </p:grpSpPr>
        <p:sp>
          <p:nvSpPr>
            <p:cNvPr id="111" name="Rectangle 110">
              <a:hlinkClick r:id="rId4" action="ppaction://hlinksldjump"/>
            </p:cNvPr>
            <p:cNvSpPr/>
            <p:nvPr/>
          </p:nvSpPr>
          <p:spPr bwMode="auto">
            <a:xfrm>
              <a:off x="2306398" y="4296176"/>
              <a:ext cx="954215" cy="914400"/>
            </a:xfrm>
            <a:prstGeom prst="rect">
              <a:avLst/>
            </a:prstGeom>
            <a:solidFill>
              <a:srgbClr val="0072C6"/>
            </a:solidFill>
            <a:ln w="19050" cap="flat" cmpd="sng" algn="ctr">
              <a:noFill/>
              <a:prstDash val="solid"/>
              <a:miter lim="800000"/>
              <a:headEnd type="none" w="med" len="med"/>
              <a:tailEnd type="none" w="med" len="med"/>
            </a:ln>
            <a:effectLst/>
          </p:spPr>
          <p:txBody>
            <a:bodyPr rot="0" spcFirstLastPara="0" vertOverflow="overflow" horzOverflow="overflow" vert="horz" wrap="square" lIns="45713" tIns="45713" rIns="45713" bIns="146283" numCol="1" spcCol="0" rtlCol="0" fromWordArt="0" anchor="t" anchorCtr="0" forceAA="0" compatLnSpc="1">
              <a:prstTxWarp prst="textNoShape">
                <a:avLst/>
              </a:prstTxWarp>
              <a:noAutofit/>
            </a:bodyPr>
            <a:lstStyle/>
            <a:p>
              <a:pPr defTabSz="776778" fontAlgn="base">
                <a:lnSpc>
                  <a:spcPct val="90000"/>
                </a:lnSpc>
                <a:spcBef>
                  <a:spcPct val="0"/>
                </a:spcBef>
                <a:spcAft>
                  <a:spcPct val="0"/>
                </a:spcAft>
                <a:defRPr/>
              </a:pPr>
              <a:r>
                <a:rPr lang="en-US" sz="1399" kern="0" dirty="0">
                  <a:ln>
                    <a:solidFill>
                      <a:srgbClr val="FFFFFF">
                        <a:alpha val="0"/>
                      </a:srgbClr>
                    </a:solidFill>
                  </a:ln>
                  <a:gradFill>
                    <a:gsLst>
                      <a:gs pos="56637">
                        <a:srgbClr val="FFFFFF"/>
                      </a:gs>
                      <a:gs pos="11000">
                        <a:srgbClr val="FFFFFF"/>
                      </a:gs>
                    </a:gsLst>
                    <a:lin ang="5400000" scaled="0"/>
                  </a:gradFill>
                  <a:ea typeface="MS PGothic" charset="0"/>
                </a:rPr>
                <a:t>Hadoop</a:t>
              </a:r>
              <a:endParaRPr lang="en-US" sz="1599" kern="0" dirty="0">
                <a:ln>
                  <a:solidFill>
                    <a:srgbClr val="FFFFFF">
                      <a:alpha val="0"/>
                    </a:srgbClr>
                  </a:solidFill>
                </a:ln>
                <a:gradFill>
                  <a:gsLst>
                    <a:gs pos="56637">
                      <a:srgbClr val="FFFFFF"/>
                    </a:gs>
                    <a:gs pos="11000">
                      <a:srgbClr val="FFFFFF"/>
                    </a:gs>
                  </a:gsLst>
                  <a:lin ang="5400000" scaled="0"/>
                </a:gradFill>
                <a:ea typeface="MS PGothic" charset="0"/>
              </a:endParaRPr>
            </a:p>
          </p:txBody>
        </p:sp>
        <p:pic>
          <p:nvPicPr>
            <p:cNvPr id="116" name="Picture 115" descr="FuckingElephant.png"/>
            <p:cNvPicPr>
              <a:picLocks noChangeAspect="1"/>
            </p:cNvPicPr>
            <p:nvPr/>
          </p:nvPicPr>
          <p:blipFill>
            <a:blip r:embed="rId5" cstate="print"/>
            <a:stretch>
              <a:fillRect/>
            </a:stretch>
          </p:blipFill>
          <p:spPr>
            <a:xfrm>
              <a:off x="2561893" y="4671278"/>
              <a:ext cx="457124" cy="359336"/>
            </a:xfrm>
            <a:prstGeom prst="rect">
              <a:avLst/>
            </a:prstGeom>
          </p:spPr>
        </p:pic>
        <p:cxnSp>
          <p:nvCxnSpPr>
            <p:cNvPr id="189" name="Straight Arrow Connector 188"/>
            <p:cNvCxnSpPr/>
            <p:nvPr/>
          </p:nvCxnSpPr>
          <p:spPr>
            <a:xfrm flipV="1">
              <a:off x="2776537" y="3802062"/>
              <a:ext cx="0" cy="493776"/>
            </a:xfrm>
            <a:prstGeom prst="straightConnector1">
              <a:avLst/>
            </a:prstGeom>
            <a:ln w="508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1243181" y="3802019"/>
            <a:ext cx="954080" cy="1403553"/>
            <a:chOff x="1115474" y="3802062"/>
            <a:chExt cx="954215" cy="1403752"/>
          </a:xfrm>
        </p:grpSpPr>
        <p:grpSp>
          <p:nvGrpSpPr>
            <p:cNvPr id="59" name="Group 58"/>
            <p:cNvGrpSpPr/>
            <p:nvPr/>
          </p:nvGrpSpPr>
          <p:grpSpPr>
            <a:xfrm>
              <a:off x="1115474" y="4291414"/>
              <a:ext cx="954215" cy="914400"/>
              <a:chOff x="3692231" y="4469134"/>
              <a:chExt cx="1611154" cy="1518950"/>
            </a:xfrm>
          </p:grpSpPr>
          <p:sp>
            <p:nvSpPr>
              <p:cNvPr id="60" name="Rectangle 59">
                <a:hlinkClick r:id="" action="ppaction://noaction"/>
              </p:cNvPr>
              <p:cNvSpPr/>
              <p:nvPr/>
            </p:nvSpPr>
            <p:spPr bwMode="auto">
              <a:xfrm>
                <a:off x="3692231" y="4469134"/>
                <a:ext cx="1611154" cy="1518950"/>
              </a:xfrm>
              <a:prstGeom prst="rect">
                <a:avLst/>
              </a:prstGeom>
              <a:solidFill>
                <a:srgbClr val="0072C6"/>
              </a:solidFill>
              <a:ln w="19050" cap="flat" cmpd="sng" algn="ctr">
                <a:noFill/>
                <a:prstDash val="solid"/>
                <a:miter lim="800000"/>
                <a:headEnd type="none" w="med" len="med"/>
                <a:tailEnd type="none" w="med" len="med"/>
              </a:ln>
              <a:effectLst/>
            </p:spPr>
            <p:txBody>
              <a:bodyPr rot="0" spcFirstLastPara="0" vertOverflow="overflow" horzOverflow="overflow" vert="horz" wrap="square" lIns="45713" tIns="91427" rIns="45713" bIns="146283" numCol="1" spcCol="0" rtlCol="0" fromWordArt="0" anchor="t" anchorCtr="0" forceAA="0" compatLnSpc="1">
                <a:prstTxWarp prst="textNoShape">
                  <a:avLst/>
                </a:prstTxWarp>
                <a:noAutofit/>
              </a:bodyPr>
              <a:lstStyle/>
              <a:p>
                <a:pPr defTabSz="776778" fontAlgn="base">
                  <a:lnSpc>
                    <a:spcPct val="90000"/>
                  </a:lnSpc>
                  <a:spcBef>
                    <a:spcPct val="0"/>
                  </a:spcBef>
                  <a:spcAft>
                    <a:spcPct val="0"/>
                  </a:spcAft>
                  <a:defRPr/>
                </a:pPr>
                <a:r>
                  <a:rPr lang="en-US" sz="1399" kern="0" dirty="0">
                    <a:ln>
                      <a:solidFill>
                        <a:srgbClr val="FFFFFF">
                          <a:alpha val="0"/>
                        </a:srgbClr>
                      </a:solidFill>
                    </a:ln>
                    <a:gradFill>
                      <a:gsLst>
                        <a:gs pos="56637">
                          <a:srgbClr val="FFFFFF"/>
                        </a:gs>
                        <a:gs pos="11000">
                          <a:srgbClr val="FFFFFF"/>
                        </a:gs>
                      </a:gsLst>
                      <a:lin ang="5400000" scaled="0"/>
                    </a:gradFill>
                    <a:ea typeface="MS PGothic" charset="0"/>
                  </a:rPr>
                  <a:t>Copy (EL)</a:t>
                </a:r>
              </a:p>
            </p:txBody>
          </p:sp>
          <p:grpSp>
            <p:nvGrpSpPr>
              <p:cNvPr id="63" name="Group 62"/>
              <p:cNvGrpSpPr/>
              <p:nvPr/>
            </p:nvGrpSpPr>
            <p:grpSpPr>
              <a:xfrm>
                <a:off x="3850208" y="5198218"/>
                <a:ext cx="1295201" cy="488215"/>
                <a:chOff x="4202022" y="5190259"/>
                <a:chExt cx="907934" cy="342238"/>
              </a:xfrm>
            </p:grpSpPr>
            <p:sp>
              <p:nvSpPr>
                <p:cNvPr id="65" name="Freeform 30"/>
                <p:cNvSpPr>
                  <a:spLocks noEditPoints="1"/>
                </p:cNvSpPr>
                <p:nvPr/>
              </p:nvSpPr>
              <p:spPr bwMode="auto">
                <a:xfrm>
                  <a:off x="4202022" y="5190259"/>
                  <a:ext cx="282233" cy="337998"/>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chemeClr val="bg1"/>
                </a:solidFill>
                <a:ln>
                  <a:noFill/>
                </a:ln>
                <a:extLst/>
              </p:spPr>
              <p:txBody>
                <a:bodyPr vert="horz" wrap="square" lIns="45713" tIns="45713" rIns="45713" bIns="45713" numCol="1" anchor="t" anchorCtr="0" compatLnSpc="1">
                  <a:prstTxWarp prst="textNoShape">
                    <a:avLst/>
                  </a:prstTxWarp>
                </a:bodyPr>
                <a:lstStyle/>
                <a:p>
                  <a:pPr defTabSz="914009" fontAlgn="base">
                    <a:spcBef>
                      <a:spcPct val="0"/>
                    </a:spcBef>
                    <a:spcAft>
                      <a:spcPct val="0"/>
                    </a:spcAft>
                  </a:pPr>
                  <a:endParaRPr lang="en-US" sz="1399" kern="0" dirty="0">
                    <a:solidFill>
                      <a:srgbClr val="000000"/>
                    </a:solidFill>
                    <a:ea typeface="MS PGothic" charset="0"/>
                  </a:endParaRPr>
                </a:p>
              </p:txBody>
            </p:sp>
            <p:sp>
              <p:nvSpPr>
                <p:cNvPr id="107" name="Freeform 30"/>
                <p:cNvSpPr>
                  <a:spLocks noEditPoints="1"/>
                </p:cNvSpPr>
                <p:nvPr/>
              </p:nvSpPr>
              <p:spPr bwMode="auto">
                <a:xfrm>
                  <a:off x="4827723" y="5194499"/>
                  <a:ext cx="282233" cy="337998"/>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chemeClr val="bg1"/>
                </a:solidFill>
                <a:ln>
                  <a:noFill/>
                </a:ln>
                <a:extLst/>
              </p:spPr>
              <p:txBody>
                <a:bodyPr vert="horz" wrap="square" lIns="45713" tIns="45713" rIns="45713" bIns="45713" numCol="1" anchor="t" anchorCtr="0" compatLnSpc="1">
                  <a:prstTxWarp prst="textNoShape">
                    <a:avLst/>
                  </a:prstTxWarp>
                </a:bodyPr>
                <a:lstStyle/>
                <a:p>
                  <a:pPr defTabSz="914009" fontAlgn="base">
                    <a:spcBef>
                      <a:spcPct val="0"/>
                    </a:spcBef>
                    <a:spcAft>
                      <a:spcPct val="0"/>
                    </a:spcAft>
                  </a:pPr>
                  <a:endParaRPr lang="en-US" sz="1399" kern="0" dirty="0">
                    <a:solidFill>
                      <a:srgbClr val="000000"/>
                    </a:solidFill>
                    <a:ea typeface="MS PGothic" charset="0"/>
                  </a:endParaRPr>
                </a:p>
              </p:txBody>
            </p:sp>
            <p:sp>
              <p:nvSpPr>
                <p:cNvPr id="108" name="Freeform 26"/>
                <p:cNvSpPr>
                  <a:spLocks/>
                </p:cNvSpPr>
                <p:nvPr/>
              </p:nvSpPr>
              <p:spPr bwMode="auto">
                <a:xfrm>
                  <a:off x="4688744" y="5283377"/>
                  <a:ext cx="75680" cy="128312"/>
                </a:xfrm>
                <a:custGeom>
                  <a:avLst/>
                  <a:gdLst>
                    <a:gd name="T0" fmla="*/ 66 w 68"/>
                    <a:gd name="T1" fmla="*/ 57 h 123"/>
                    <a:gd name="T2" fmla="*/ 12 w 68"/>
                    <a:gd name="T3" fmla="*/ 2 h 123"/>
                    <a:gd name="T4" fmla="*/ 4 w 68"/>
                    <a:gd name="T5" fmla="*/ 1 h 123"/>
                    <a:gd name="T6" fmla="*/ 0 w 68"/>
                    <a:gd name="T7" fmla="*/ 7 h 123"/>
                    <a:gd name="T8" fmla="*/ 0 w 68"/>
                    <a:gd name="T9" fmla="*/ 116 h 123"/>
                    <a:gd name="T10" fmla="*/ 4 w 68"/>
                    <a:gd name="T11" fmla="*/ 123 h 123"/>
                    <a:gd name="T12" fmla="*/ 7 w 68"/>
                    <a:gd name="T13" fmla="*/ 123 h 123"/>
                    <a:gd name="T14" fmla="*/ 12 w 68"/>
                    <a:gd name="T15" fmla="*/ 121 h 123"/>
                    <a:gd name="T16" fmla="*/ 66 w 68"/>
                    <a:gd name="T17" fmla="*/ 66 h 123"/>
                    <a:gd name="T18" fmla="*/ 68 w 68"/>
                    <a:gd name="T19" fmla="*/ 62 h 123"/>
                    <a:gd name="T20" fmla="*/ 66 w 68"/>
                    <a:gd name="T21" fmla="*/ 5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123">
                      <a:moveTo>
                        <a:pt x="66" y="57"/>
                      </a:moveTo>
                      <a:cubicBezTo>
                        <a:pt x="12" y="2"/>
                        <a:pt x="12" y="2"/>
                        <a:pt x="12" y="2"/>
                      </a:cubicBezTo>
                      <a:cubicBezTo>
                        <a:pt x="10" y="0"/>
                        <a:pt x="7" y="0"/>
                        <a:pt x="4" y="1"/>
                      </a:cubicBezTo>
                      <a:cubicBezTo>
                        <a:pt x="2" y="2"/>
                        <a:pt x="0" y="4"/>
                        <a:pt x="0" y="7"/>
                      </a:cubicBezTo>
                      <a:cubicBezTo>
                        <a:pt x="0" y="116"/>
                        <a:pt x="0" y="116"/>
                        <a:pt x="0" y="116"/>
                      </a:cubicBezTo>
                      <a:cubicBezTo>
                        <a:pt x="0" y="119"/>
                        <a:pt x="2" y="122"/>
                        <a:pt x="4" y="123"/>
                      </a:cubicBezTo>
                      <a:cubicBezTo>
                        <a:pt x="5" y="123"/>
                        <a:pt x="6" y="123"/>
                        <a:pt x="7" y="123"/>
                      </a:cubicBezTo>
                      <a:cubicBezTo>
                        <a:pt x="9" y="123"/>
                        <a:pt x="10" y="123"/>
                        <a:pt x="12" y="121"/>
                      </a:cubicBezTo>
                      <a:cubicBezTo>
                        <a:pt x="66" y="66"/>
                        <a:pt x="66" y="66"/>
                        <a:pt x="66" y="66"/>
                      </a:cubicBezTo>
                      <a:cubicBezTo>
                        <a:pt x="68" y="65"/>
                        <a:pt x="68" y="63"/>
                        <a:pt x="68" y="62"/>
                      </a:cubicBezTo>
                      <a:cubicBezTo>
                        <a:pt x="68" y="60"/>
                        <a:pt x="68" y="58"/>
                        <a:pt x="66" y="57"/>
                      </a:cubicBezTo>
                      <a:close/>
                    </a:path>
                  </a:pathLst>
                </a:custGeom>
                <a:solidFill>
                  <a:schemeClr val="bg1"/>
                </a:solidFill>
                <a:ln>
                  <a:noFill/>
                </a:ln>
              </p:spPr>
              <p:txBody>
                <a:bodyPr vert="horz" wrap="square" lIns="45713" tIns="45713" rIns="45713" bIns="45713" numCol="1" anchor="t" anchorCtr="0" compatLnSpc="1">
                  <a:prstTxWarp prst="textNoShape">
                    <a:avLst/>
                  </a:prstTxWarp>
                </a:bodyPr>
                <a:lstStyle/>
                <a:p>
                  <a:pPr defTabSz="914009" fontAlgn="base">
                    <a:spcBef>
                      <a:spcPct val="0"/>
                    </a:spcBef>
                    <a:spcAft>
                      <a:spcPct val="0"/>
                    </a:spcAft>
                  </a:pPr>
                  <a:endParaRPr lang="en-US" sz="1399" kern="0" dirty="0">
                    <a:solidFill>
                      <a:srgbClr val="000000"/>
                    </a:solidFill>
                    <a:ea typeface="MS PGothic" charset="0"/>
                  </a:endParaRPr>
                </a:p>
              </p:txBody>
            </p:sp>
            <p:sp>
              <p:nvSpPr>
                <p:cNvPr id="109" name="Freeform 26"/>
                <p:cNvSpPr>
                  <a:spLocks/>
                </p:cNvSpPr>
                <p:nvPr/>
              </p:nvSpPr>
              <p:spPr bwMode="auto">
                <a:xfrm flipH="1">
                  <a:off x="4550767" y="5281848"/>
                  <a:ext cx="75680" cy="128312"/>
                </a:xfrm>
                <a:custGeom>
                  <a:avLst/>
                  <a:gdLst>
                    <a:gd name="T0" fmla="*/ 66 w 68"/>
                    <a:gd name="T1" fmla="*/ 57 h 123"/>
                    <a:gd name="T2" fmla="*/ 12 w 68"/>
                    <a:gd name="T3" fmla="*/ 2 h 123"/>
                    <a:gd name="T4" fmla="*/ 4 w 68"/>
                    <a:gd name="T5" fmla="*/ 1 h 123"/>
                    <a:gd name="T6" fmla="*/ 0 w 68"/>
                    <a:gd name="T7" fmla="*/ 7 h 123"/>
                    <a:gd name="T8" fmla="*/ 0 w 68"/>
                    <a:gd name="T9" fmla="*/ 116 h 123"/>
                    <a:gd name="T10" fmla="*/ 4 w 68"/>
                    <a:gd name="T11" fmla="*/ 123 h 123"/>
                    <a:gd name="T12" fmla="*/ 7 w 68"/>
                    <a:gd name="T13" fmla="*/ 123 h 123"/>
                    <a:gd name="T14" fmla="*/ 12 w 68"/>
                    <a:gd name="T15" fmla="*/ 121 h 123"/>
                    <a:gd name="T16" fmla="*/ 66 w 68"/>
                    <a:gd name="T17" fmla="*/ 66 h 123"/>
                    <a:gd name="T18" fmla="*/ 68 w 68"/>
                    <a:gd name="T19" fmla="*/ 62 h 123"/>
                    <a:gd name="T20" fmla="*/ 66 w 68"/>
                    <a:gd name="T21" fmla="*/ 5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123">
                      <a:moveTo>
                        <a:pt x="66" y="57"/>
                      </a:moveTo>
                      <a:cubicBezTo>
                        <a:pt x="12" y="2"/>
                        <a:pt x="12" y="2"/>
                        <a:pt x="12" y="2"/>
                      </a:cubicBezTo>
                      <a:cubicBezTo>
                        <a:pt x="10" y="0"/>
                        <a:pt x="7" y="0"/>
                        <a:pt x="4" y="1"/>
                      </a:cubicBezTo>
                      <a:cubicBezTo>
                        <a:pt x="2" y="2"/>
                        <a:pt x="0" y="4"/>
                        <a:pt x="0" y="7"/>
                      </a:cubicBezTo>
                      <a:cubicBezTo>
                        <a:pt x="0" y="116"/>
                        <a:pt x="0" y="116"/>
                        <a:pt x="0" y="116"/>
                      </a:cubicBezTo>
                      <a:cubicBezTo>
                        <a:pt x="0" y="119"/>
                        <a:pt x="2" y="122"/>
                        <a:pt x="4" y="123"/>
                      </a:cubicBezTo>
                      <a:cubicBezTo>
                        <a:pt x="5" y="123"/>
                        <a:pt x="6" y="123"/>
                        <a:pt x="7" y="123"/>
                      </a:cubicBezTo>
                      <a:cubicBezTo>
                        <a:pt x="9" y="123"/>
                        <a:pt x="10" y="123"/>
                        <a:pt x="12" y="121"/>
                      </a:cubicBezTo>
                      <a:cubicBezTo>
                        <a:pt x="66" y="66"/>
                        <a:pt x="66" y="66"/>
                        <a:pt x="66" y="66"/>
                      </a:cubicBezTo>
                      <a:cubicBezTo>
                        <a:pt x="68" y="65"/>
                        <a:pt x="68" y="63"/>
                        <a:pt x="68" y="62"/>
                      </a:cubicBezTo>
                      <a:cubicBezTo>
                        <a:pt x="68" y="60"/>
                        <a:pt x="68" y="58"/>
                        <a:pt x="66" y="57"/>
                      </a:cubicBezTo>
                      <a:close/>
                    </a:path>
                  </a:pathLst>
                </a:custGeom>
                <a:solidFill>
                  <a:schemeClr val="bg1"/>
                </a:solidFill>
                <a:ln>
                  <a:noFill/>
                </a:ln>
              </p:spPr>
              <p:txBody>
                <a:bodyPr vert="horz" wrap="square" lIns="45713" tIns="45713" rIns="45713" bIns="45713" numCol="1" anchor="t" anchorCtr="0" compatLnSpc="1">
                  <a:prstTxWarp prst="textNoShape">
                    <a:avLst/>
                  </a:prstTxWarp>
                </a:bodyPr>
                <a:lstStyle/>
                <a:p>
                  <a:pPr defTabSz="914009" fontAlgn="base">
                    <a:spcBef>
                      <a:spcPct val="0"/>
                    </a:spcBef>
                    <a:spcAft>
                      <a:spcPct val="0"/>
                    </a:spcAft>
                  </a:pPr>
                  <a:endParaRPr lang="en-US" sz="1399" kern="0" dirty="0">
                    <a:solidFill>
                      <a:srgbClr val="000000"/>
                    </a:solidFill>
                    <a:ea typeface="MS PGothic" charset="0"/>
                  </a:endParaRPr>
                </a:p>
              </p:txBody>
            </p:sp>
          </p:grpSp>
        </p:grpSp>
        <p:cxnSp>
          <p:nvCxnSpPr>
            <p:cNvPr id="190" name="Straight Arrow Connector 189"/>
            <p:cNvCxnSpPr/>
            <p:nvPr/>
          </p:nvCxnSpPr>
          <p:spPr>
            <a:xfrm flipV="1">
              <a:off x="1588506" y="3802062"/>
              <a:ext cx="0" cy="493776"/>
            </a:xfrm>
            <a:prstGeom prst="straightConnector1">
              <a:avLst/>
            </a:prstGeom>
            <a:ln w="508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3441879" y="3802019"/>
            <a:ext cx="954080" cy="1403553"/>
            <a:chOff x="3455444" y="3802062"/>
            <a:chExt cx="954215" cy="1403752"/>
          </a:xfrm>
        </p:grpSpPr>
        <p:sp>
          <p:nvSpPr>
            <p:cNvPr id="117" name="Rectangle 116">
              <a:hlinkClick r:id="rId4" action="ppaction://hlinksldjump"/>
            </p:cNvPr>
            <p:cNvSpPr/>
            <p:nvPr/>
          </p:nvSpPr>
          <p:spPr bwMode="auto">
            <a:xfrm>
              <a:off x="3455444" y="4291414"/>
              <a:ext cx="954215" cy="914400"/>
            </a:xfrm>
            <a:prstGeom prst="rect">
              <a:avLst/>
            </a:prstGeom>
            <a:solidFill>
              <a:srgbClr val="0072C6"/>
            </a:solidFill>
            <a:ln w="19050" cap="flat" cmpd="sng" algn="ctr">
              <a:noFill/>
              <a:prstDash val="solid"/>
              <a:miter lim="800000"/>
              <a:headEnd type="none" w="med" len="med"/>
              <a:tailEnd type="none" w="med" len="med"/>
            </a:ln>
            <a:effectLst/>
          </p:spPr>
          <p:txBody>
            <a:bodyPr rot="0" spcFirstLastPara="0" vertOverflow="overflow" horzOverflow="overflow" vert="horz" wrap="square" lIns="45713" tIns="45713" rIns="45713" bIns="146283" numCol="1" spcCol="0" rtlCol="0" fromWordArt="0" anchor="t" anchorCtr="0" forceAA="0" compatLnSpc="1">
              <a:prstTxWarp prst="textNoShape">
                <a:avLst/>
              </a:prstTxWarp>
              <a:noAutofit/>
            </a:bodyPr>
            <a:lstStyle/>
            <a:p>
              <a:pPr defTabSz="776778" fontAlgn="base">
                <a:lnSpc>
                  <a:spcPct val="90000"/>
                </a:lnSpc>
                <a:spcBef>
                  <a:spcPct val="0"/>
                </a:spcBef>
                <a:spcAft>
                  <a:spcPct val="0"/>
                </a:spcAft>
                <a:defRPr/>
              </a:pPr>
              <a:r>
                <a:rPr lang="en-US" sz="1399" kern="0" dirty="0">
                  <a:ln>
                    <a:solidFill>
                      <a:srgbClr val="FFFFFF">
                        <a:alpha val="0"/>
                      </a:srgbClr>
                    </a:solidFill>
                  </a:ln>
                  <a:gradFill>
                    <a:gsLst>
                      <a:gs pos="56637">
                        <a:srgbClr val="FFFFFF"/>
                      </a:gs>
                      <a:gs pos="11000">
                        <a:srgbClr val="FFFFFF"/>
                      </a:gs>
                    </a:gsLst>
                    <a:lin ang="5400000" scaled="0"/>
                  </a:gradFill>
                  <a:ea typeface="MS PGothic" charset="0"/>
                </a:rPr>
                <a:t>Code</a:t>
              </a:r>
            </a:p>
            <a:p>
              <a:pPr defTabSz="776778" fontAlgn="base">
                <a:lnSpc>
                  <a:spcPct val="90000"/>
                </a:lnSpc>
                <a:spcBef>
                  <a:spcPct val="0"/>
                </a:spcBef>
                <a:spcAft>
                  <a:spcPct val="0"/>
                </a:spcAft>
                <a:defRPr/>
              </a:pPr>
              <a:endParaRPr lang="en-US" sz="1399" kern="0" dirty="0">
                <a:ln>
                  <a:solidFill>
                    <a:srgbClr val="FFFFFF">
                      <a:alpha val="0"/>
                    </a:srgbClr>
                  </a:solidFill>
                </a:ln>
                <a:gradFill>
                  <a:gsLst>
                    <a:gs pos="56637">
                      <a:srgbClr val="FFFFFF"/>
                    </a:gs>
                    <a:gs pos="11000">
                      <a:srgbClr val="FFFFFF"/>
                    </a:gs>
                  </a:gsLst>
                  <a:lin ang="5400000" scaled="0"/>
                </a:gradFill>
                <a:ea typeface="MS PGothic" charset="0"/>
              </a:endParaRPr>
            </a:p>
            <a:p>
              <a:pPr algn="ctr" defTabSz="776778" fontAlgn="base">
                <a:lnSpc>
                  <a:spcPct val="90000"/>
                </a:lnSpc>
                <a:spcBef>
                  <a:spcPct val="0"/>
                </a:spcBef>
                <a:spcAft>
                  <a:spcPct val="0"/>
                </a:spcAft>
                <a:defRPr/>
              </a:pPr>
              <a:r>
                <a:rPr lang="en-US" sz="1399" b="1" kern="0" dirty="0">
                  <a:ln>
                    <a:solidFill>
                      <a:srgbClr val="FFFFFF">
                        <a:alpha val="0"/>
                      </a:srgbClr>
                    </a:solidFill>
                  </a:ln>
                  <a:gradFill>
                    <a:gsLst>
                      <a:gs pos="56637">
                        <a:srgbClr val="FFFFFF"/>
                      </a:gs>
                      <a:gs pos="11000">
                        <a:srgbClr val="FFFFFF"/>
                      </a:gs>
                    </a:gsLst>
                    <a:lin ang="5400000" scaled="0"/>
                  </a:gradFill>
                  <a:ea typeface="MS PGothic" charset="0"/>
                </a:rPr>
                <a:t>C#</a:t>
              </a:r>
              <a:endParaRPr lang="en-US" sz="1599" b="1" kern="0" dirty="0">
                <a:ln>
                  <a:solidFill>
                    <a:srgbClr val="FFFFFF">
                      <a:alpha val="0"/>
                    </a:srgbClr>
                  </a:solidFill>
                </a:ln>
                <a:gradFill>
                  <a:gsLst>
                    <a:gs pos="56637">
                      <a:srgbClr val="FFFFFF"/>
                    </a:gs>
                    <a:gs pos="11000">
                      <a:srgbClr val="FFFFFF"/>
                    </a:gs>
                  </a:gsLst>
                  <a:lin ang="5400000" scaled="0"/>
                </a:gradFill>
                <a:ea typeface="MS PGothic" charset="0"/>
              </a:endParaRPr>
            </a:p>
          </p:txBody>
        </p:sp>
        <p:cxnSp>
          <p:nvCxnSpPr>
            <p:cNvPr id="191" name="Straight Arrow Connector 190"/>
            <p:cNvCxnSpPr/>
            <p:nvPr/>
          </p:nvCxnSpPr>
          <p:spPr>
            <a:xfrm flipV="1">
              <a:off x="3939594" y="3802062"/>
              <a:ext cx="0" cy="493776"/>
            </a:xfrm>
            <a:prstGeom prst="straightConnector1">
              <a:avLst/>
            </a:prstGeom>
            <a:ln w="508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4541229" y="3802019"/>
            <a:ext cx="954080" cy="1403553"/>
            <a:chOff x="4604490" y="3802062"/>
            <a:chExt cx="954215" cy="1403752"/>
          </a:xfrm>
        </p:grpSpPr>
        <p:sp>
          <p:nvSpPr>
            <p:cNvPr id="118" name="Rectangle 117">
              <a:hlinkClick r:id="rId4" action="ppaction://hlinksldjump"/>
            </p:cNvPr>
            <p:cNvSpPr/>
            <p:nvPr/>
          </p:nvSpPr>
          <p:spPr bwMode="auto">
            <a:xfrm>
              <a:off x="4604490" y="4291414"/>
              <a:ext cx="954215" cy="914400"/>
            </a:xfrm>
            <a:prstGeom prst="rect">
              <a:avLst/>
            </a:prstGeom>
            <a:solidFill>
              <a:srgbClr val="0072C6"/>
            </a:solidFill>
            <a:ln w="19050" cap="flat" cmpd="sng" algn="ctr">
              <a:noFill/>
              <a:prstDash val="solid"/>
              <a:miter lim="800000"/>
              <a:headEnd type="none" w="med" len="med"/>
              <a:tailEnd type="none" w="med" len="med"/>
            </a:ln>
            <a:effectLst/>
          </p:spPr>
          <p:txBody>
            <a:bodyPr rot="0" spcFirstLastPara="0" vertOverflow="overflow" horzOverflow="overflow" vert="horz" wrap="square" lIns="45713" tIns="45713" rIns="45713" bIns="146283" numCol="1" spcCol="0" rtlCol="0" fromWordArt="0" anchor="t" anchorCtr="0" forceAA="0" compatLnSpc="1">
              <a:prstTxWarp prst="textNoShape">
                <a:avLst/>
              </a:prstTxWarp>
              <a:noAutofit/>
            </a:bodyPr>
            <a:lstStyle/>
            <a:p>
              <a:pPr defTabSz="776778" fontAlgn="base">
                <a:lnSpc>
                  <a:spcPct val="90000"/>
                </a:lnSpc>
                <a:spcBef>
                  <a:spcPct val="0"/>
                </a:spcBef>
                <a:spcAft>
                  <a:spcPct val="0"/>
                </a:spcAft>
                <a:defRPr/>
              </a:pPr>
              <a:r>
                <a:rPr lang="en-US" sz="1399" kern="0" dirty="0">
                  <a:ln>
                    <a:solidFill>
                      <a:srgbClr val="FFFFFF">
                        <a:alpha val="0"/>
                      </a:srgbClr>
                    </a:solidFill>
                  </a:ln>
                  <a:gradFill>
                    <a:gsLst>
                      <a:gs pos="56637">
                        <a:srgbClr val="FFFFFF"/>
                      </a:gs>
                      <a:gs pos="11000">
                        <a:srgbClr val="FFFFFF"/>
                      </a:gs>
                    </a:gsLst>
                    <a:lin ang="5400000" scaled="0"/>
                  </a:gradFill>
                  <a:ea typeface="MS PGothic" charset="0"/>
                </a:rPr>
                <a:t>Code</a:t>
              </a:r>
            </a:p>
            <a:p>
              <a:pPr defTabSz="776778" fontAlgn="base">
                <a:lnSpc>
                  <a:spcPct val="90000"/>
                </a:lnSpc>
                <a:spcBef>
                  <a:spcPct val="0"/>
                </a:spcBef>
                <a:spcAft>
                  <a:spcPct val="0"/>
                </a:spcAft>
                <a:defRPr/>
              </a:pPr>
              <a:endParaRPr lang="en-US" sz="900" kern="0" dirty="0">
                <a:ln>
                  <a:solidFill>
                    <a:srgbClr val="FFFFFF">
                      <a:alpha val="0"/>
                    </a:srgbClr>
                  </a:solidFill>
                </a:ln>
                <a:gradFill>
                  <a:gsLst>
                    <a:gs pos="56637">
                      <a:srgbClr val="FFFFFF"/>
                    </a:gs>
                    <a:gs pos="11000">
                      <a:srgbClr val="FFFFFF"/>
                    </a:gs>
                  </a:gsLst>
                  <a:lin ang="5400000" scaled="0"/>
                </a:gradFill>
                <a:ea typeface="MS PGothic" charset="0"/>
              </a:endParaRPr>
            </a:p>
            <a:p>
              <a:pPr algn="ctr" defTabSz="776778" fontAlgn="base">
                <a:lnSpc>
                  <a:spcPct val="90000"/>
                </a:lnSpc>
                <a:spcBef>
                  <a:spcPct val="0"/>
                </a:spcBef>
                <a:spcAft>
                  <a:spcPct val="0"/>
                </a:spcAft>
                <a:defRPr/>
              </a:pPr>
              <a:r>
                <a:rPr lang="en-US" sz="1199" b="1" kern="0" dirty="0">
                  <a:ln>
                    <a:solidFill>
                      <a:srgbClr val="FFFFFF">
                        <a:alpha val="0"/>
                      </a:srgbClr>
                    </a:solidFill>
                  </a:ln>
                  <a:gradFill>
                    <a:gsLst>
                      <a:gs pos="56637">
                        <a:srgbClr val="FFFFFF"/>
                      </a:gs>
                      <a:gs pos="11000">
                        <a:srgbClr val="FFFFFF"/>
                      </a:gs>
                    </a:gsLst>
                    <a:lin ang="5400000" scaled="0"/>
                  </a:gradFill>
                  <a:ea typeface="MS PGothic" charset="0"/>
                </a:rPr>
                <a:t>Stored procedures</a:t>
              </a:r>
              <a:endParaRPr lang="en-US" sz="1399" b="1" kern="0" dirty="0">
                <a:ln>
                  <a:solidFill>
                    <a:srgbClr val="FFFFFF">
                      <a:alpha val="0"/>
                    </a:srgbClr>
                  </a:solidFill>
                </a:ln>
                <a:gradFill>
                  <a:gsLst>
                    <a:gs pos="56637">
                      <a:srgbClr val="FFFFFF"/>
                    </a:gs>
                    <a:gs pos="11000">
                      <a:srgbClr val="FFFFFF"/>
                    </a:gs>
                  </a:gsLst>
                  <a:lin ang="5400000" scaled="0"/>
                </a:gradFill>
                <a:ea typeface="MS PGothic" charset="0"/>
              </a:endParaRPr>
            </a:p>
          </p:txBody>
        </p:sp>
        <p:cxnSp>
          <p:nvCxnSpPr>
            <p:cNvPr id="192" name="Straight Arrow Connector 191"/>
            <p:cNvCxnSpPr/>
            <p:nvPr/>
          </p:nvCxnSpPr>
          <p:spPr>
            <a:xfrm flipV="1">
              <a:off x="5086582" y="3802062"/>
              <a:ext cx="0" cy="493776"/>
            </a:xfrm>
            <a:prstGeom prst="straightConnector1">
              <a:avLst/>
            </a:prstGeom>
            <a:ln w="508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64677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p:cNvSpPr/>
          <p:nvPr/>
        </p:nvSpPr>
        <p:spPr>
          <a:xfrm>
            <a:off x="9156542" y="4786082"/>
            <a:ext cx="2168224" cy="596416"/>
          </a:xfrm>
          <a:prstGeom prst="rect">
            <a:avLst/>
          </a:prstGeom>
        </p:spPr>
        <p:txBody>
          <a:bodyPr wrap="none" lIns="0" tIns="0" rIns="0" bIns="0">
            <a:noAutofit/>
          </a:bodyPr>
          <a:lstStyle/>
          <a:p>
            <a:pPr algn="ctr" defTabSz="932597">
              <a:defRPr/>
            </a:pPr>
            <a:r>
              <a:rPr lang="en-US" sz="3264" kern="0" dirty="0">
                <a:solidFill>
                  <a:schemeClr val="bg1"/>
                </a:solidFill>
                <a:latin typeface="Segoe UI Light"/>
              </a:rPr>
              <a:t>Intelligence</a:t>
            </a:r>
          </a:p>
        </p:txBody>
      </p:sp>
      <p:grpSp>
        <p:nvGrpSpPr>
          <p:cNvPr id="17" name="Group 16"/>
          <p:cNvGrpSpPr/>
          <p:nvPr/>
        </p:nvGrpSpPr>
        <p:grpSpPr>
          <a:xfrm>
            <a:off x="9533022" y="2407195"/>
            <a:ext cx="1414194" cy="2083287"/>
            <a:chOff x="6692900" y="2905126"/>
            <a:chExt cx="2097088" cy="3089275"/>
          </a:xfrm>
        </p:grpSpPr>
        <p:sp>
          <p:nvSpPr>
            <p:cNvPr id="9" name="Freeform 7"/>
            <p:cNvSpPr>
              <a:spLocks/>
            </p:cNvSpPr>
            <p:nvPr/>
          </p:nvSpPr>
          <p:spPr bwMode="auto">
            <a:xfrm>
              <a:off x="6692900" y="2905126"/>
              <a:ext cx="2097088" cy="2198688"/>
            </a:xfrm>
            <a:custGeom>
              <a:avLst/>
              <a:gdLst>
                <a:gd name="T0" fmla="*/ 44 w 186"/>
                <a:gd name="T1" fmla="*/ 173 h 195"/>
                <a:gd name="T2" fmla="*/ 44 w 186"/>
                <a:gd name="T3" fmla="*/ 195 h 195"/>
                <a:gd name="T4" fmla="*/ 142 w 186"/>
                <a:gd name="T5" fmla="*/ 195 h 195"/>
                <a:gd name="T6" fmla="*/ 142 w 186"/>
                <a:gd name="T7" fmla="*/ 172 h 195"/>
                <a:gd name="T8" fmla="*/ 186 w 186"/>
                <a:gd name="T9" fmla="*/ 93 h 195"/>
                <a:gd name="T10" fmla="*/ 93 w 186"/>
                <a:gd name="T11" fmla="*/ 0 h 195"/>
                <a:gd name="T12" fmla="*/ 0 w 186"/>
                <a:gd name="T13" fmla="*/ 93 h 195"/>
                <a:gd name="T14" fmla="*/ 44 w 186"/>
                <a:gd name="T15" fmla="*/ 173 h 1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195">
                  <a:moveTo>
                    <a:pt x="44" y="173"/>
                  </a:moveTo>
                  <a:cubicBezTo>
                    <a:pt x="44" y="195"/>
                    <a:pt x="44" y="195"/>
                    <a:pt x="44" y="195"/>
                  </a:cubicBezTo>
                  <a:cubicBezTo>
                    <a:pt x="142" y="195"/>
                    <a:pt x="142" y="195"/>
                    <a:pt x="142" y="195"/>
                  </a:cubicBezTo>
                  <a:cubicBezTo>
                    <a:pt x="142" y="172"/>
                    <a:pt x="142" y="172"/>
                    <a:pt x="142" y="172"/>
                  </a:cubicBezTo>
                  <a:cubicBezTo>
                    <a:pt x="168" y="156"/>
                    <a:pt x="186" y="126"/>
                    <a:pt x="186" y="93"/>
                  </a:cubicBezTo>
                  <a:cubicBezTo>
                    <a:pt x="186" y="41"/>
                    <a:pt x="144" y="0"/>
                    <a:pt x="93" y="0"/>
                  </a:cubicBezTo>
                  <a:cubicBezTo>
                    <a:pt x="42" y="0"/>
                    <a:pt x="0" y="41"/>
                    <a:pt x="0" y="93"/>
                  </a:cubicBezTo>
                  <a:cubicBezTo>
                    <a:pt x="0" y="126"/>
                    <a:pt x="18" y="156"/>
                    <a:pt x="44" y="173"/>
                  </a:cubicBezTo>
                  <a:close/>
                </a:path>
              </a:pathLst>
            </a:cu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0078D7"/>
                </a:solidFill>
              </a:endParaRPr>
            </a:p>
          </p:txBody>
        </p:sp>
        <p:sp>
          <p:nvSpPr>
            <p:cNvPr id="11" name="Line 8"/>
            <p:cNvSpPr>
              <a:spLocks noChangeShapeType="1"/>
            </p:cNvSpPr>
            <p:nvPr/>
          </p:nvSpPr>
          <p:spPr bwMode="auto">
            <a:xfrm flipH="1" flipV="1">
              <a:off x="7392988" y="4100513"/>
              <a:ext cx="146050" cy="1003300"/>
            </a:xfrm>
            <a:prstGeom prst="line">
              <a:avLst/>
            </a:prstGeom>
            <a:noFill/>
            <a:ln w="285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0078D7"/>
                </a:solidFill>
              </a:endParaRPr>
            </a:p>
          </p:txBody>
        </p:sp>
        <p:sp>
          <p:nvSpPr>
            <p:cNvPr id="12" name="Line 9"/>
            <p:cNvSpPr>
              <a:spLocks noChangeShapeType="1"/>
            </p:cNvSpPr>
            <p:nvPr/>
          </p:nvSpPr>
          <p:spPr bwMode="auto">
            <a:xfrm flipV="1">
              <a:off x="7943850" y="4100513"/>
              <a:ext cx="147638" cy="1003300"/>
            </a:xfrm>
            <a:prstGeom prst="line">
              <a:avLst/>
            </a:prstGeom>
            <a:noFill/>
            <a:ln w="285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0078D7"/>
                </a:solidFill>
              </a:endParaRPr>
            </a:p>
          </p:txBody>
        </p:sp>
        <p:sp>
          <p:nvSpPr>
            <p:cNvPr id="14" name="Rectangle 11"/>
            <p:cNvSpPr>
              <a:spLocks noChangeArrowheads="1"/>
            </p:cNvSpPr>
            <p:nvPr/>
          </p:nvSpPr>
          <p:spPr bwMode="auto">
            <a:xfrm>
              <a:off x="7189788" y="5103813"/>
              <a:ext cx="1104900" cy="292100"/>
            </a:xfrm>
            <a:prstGeom prst="rect">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0078D7"/>
                </a:solidFill>
              </a:endParaRPr>
            </a:p>
          </p:txBody>
        </p:sp>
        <p:sp>
          <p:nvSpPr>
            <p:cNvPr id="15" name="Rectangle 12"/>
            <p:cNvSpPr>
              <a:spLocks noChangeArrowheads="1"/>
            </p:cNvSpPr>
            <p:nvPr/>
          </p:nvSpPr>
          <p:spPr bwMode="auto">
            <a:xfrm>
              <a:off x="7291388" y="5395913"/>
              <a:ext cx="901700" cy="304800"/>
            </a:xfrm>
            <a:prstGeom prst="rect">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0078D7"/>
                </a:solidFill>
              </a:endParaRPr>
            </a:p>
          </p:txBody>
        </p:sp>
        <p:sp>
          <p:nvSpPr>
            <p:cNvPr id="16" name="Rectangle 13"/>
            <p:cNvSpPr>
              <a:spLocks noChangeArrowheads="1"/>
            </p:cNvSpPr>
            <p:nvPr/>
          </p:nvSpPr>
          <p:spPr bwMode="auto">
            <a:xfrm>
              <a:off x="7392988" y="5700713"/>
              <a:ext cx="698500" cy="293688"/>
            </a:xfrm>
            <a:prstGeom prst="rect">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0078D7"/>
                </a:solidFill>
              </a:endParaRPr>
            </a:p>
          </p:txBody>
        </p:sp>
        <p:sp>
          <p:nvSpPr>
            <p:cNvPr id="13" name="Freeform 10"/>
            <p:cNvSpPr>
              <a:spLocks/>
            </p:cNvSpPr>
            <p:nvPr/>
          </p:nvSpPr>
          <p:spPr bwMode="auto">
            <a:xfrm>
              <a:off x="7392988" y="4127264"/>
              <a:ext cx="698500" cy="146050"/>
            </a:xfrm>
            <a:custGeom>
              <a:avLst/>
              <a:gdLst>
                <a:gd name="T0" fmla="*/ 0 w 440"/>
                <a:gd name="T1" fmla="*/ 0 h 92"/>
                <a:gd name="T2" fmla="*/ 127 w 440"/>
                <a:gd name="T3" fmla="*/ 92 h 92"/>
                <a:gd name="T4" fmla="*/ 220 w 440"/>
                <a:gd name="T5" fmla="*/ 0 h 92"/>
                <a:gd name="T6" fmla="*/ 312 w 440"/>
                <a:gd name="T7" fmla="*/ 92 h 92"/>
                <a:gd name="T8" fmla="*/ 440 w 440"/>
                <a:gd name="T9" fmla="*/ 0 h 92"/>
              </a:gdLst>
              <a:ahLst/>
              <a:cxnLst>
                <a:cxn ang="0">
                  <a:pos x="T0" y="T1"/>
                </a:cxn>
                <a:cxn ang="0">
                  <a:pos x="T2" y="T3"/>
                </a:cxn>
                <a:cxn ang="0">
                  <a:pos x="T4" y="T5"/>
                </a:cxn>
                <a:cxn ang="0">
                  <a:pos x="T6" y="T7"/>
                </a:cxn>
                <a:cxn ang="0">
                  <a:pos x="T8" y="T9"/>
                </a:cxn>
              </a:cxnLst>
              <a:rect l="0" t="0" r="r" b="b"/>
              <a:pathLst>
                <a:path w="440" h="92">
                  <a:moveTo>
                    <a:pt x="0" y="0"/>
                  </a:moveTo>
                  <a:lnTo>
                    <a:pt x="127" y="92"/>
                  </a:lnTo>
                  <a:lnTo>
                    <a:pt x="220" y="0"/>
                  </a:lnTo>
                  <a:lnTo>
                    <a:pt x="312" y="92"/>
                  </a:lnTo>
                  <a:lnTo>
                    <a:pt x="440" y="0"/>
                  </a:lnTo>
                </a:path>
              </a:pathLst>
            </a:custGeom>
            <a:noFill/>
            <a:ln w="285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0078D7"/>
                </a:solidFill>
              </a:endParaRPr>
            </a:p>
          </p:txBody>
        </p:sp>
      </p:grpSp>
      <p:sp>
        <p:nvSpPr>
          <p:cNvPr id="79" name="Rectangle 78"/>
          <p:cNvSpPr/>
          <p:nvPr/>
        </p:nvSpPr>
        <p:spPr>
          <a:xfrm>
            <a:off x="5699782" y="4786082"/>
            <a:ext cx="1228148" cy="596416"/>
          </a:xfrm>
          <a:prstGeom prst="rect">
            <a:avLst/>
          </a:prstGeom>
        </p:spPr>
        <p:txBody>
          <a:bodyPr wrap="none" lIns="0" tIns="0" rIns="0" bIns="0">
            <a:noAutofit/>
          </a:bodyPr>
          <a:lstStyle/>
          <a:p>
            <a:pPr algn="ctr" defTabSz="932597">
              <a:defRPr/>
            </a:pPr>
            <a:r>
              <a:rPr lang="en-US" sz="3264" kern="0" dirty="0">
                <a:solidFill>
                  <a:schemeClr val="bg1"/>
                </a:solidFill>
                <a:latin typeface="Segoe UI Light"/>
              </a:rPr>
              <a:t>Cloud</a:t>
            </a:r>
          </a:p>
        </p:txBody>
      </p:sp>
      <p:grpSp>
        <p:nvGrpSpPr>
          <p:cNvPr id="39" name="Group 38"/>
          <p:cNvGrpSpPr/>
          <p:nvPr/>
        </p:nvGrpSpPr>
        <p:grpSpPr>
          <a:xfrm>
            <a:off x="4704895" y="2588459"/>
            <a:ext cx="3273825" cy="1902024"/>
            <a:chOff x="4410076" y="2328864"/>
            <a:chExt cx="3371850" cy="1958975"/>
          </a:xfrm>
        </p:grpSpPr>
        <p:sp>
          <p:nvSpPr>
            <p:cNvPr id="35" name="Freeform 30"/>
            <p:cNvSpPr>
              <a:spLocks/>
            </p:cNvSpPr>
            <p:nvPr/>
          </p:nvSpPr>
          <p:spPr bwMode="auto">
            <a:xfrm>
              <a:off x="4410076" y="2328864"/>
              <a:ext cx="3371850" cy="1958975"/>
            </a:xfrm>
            <a:custGeom>
              <a:avLst/>
              <a:gdLst>
                <a:gd name="T0" fmla="*/ 270 w 419"/>
                <a:gd name="T1" fmla="*/ 243 h 243"/>
                <a:gd name="T2" fmla="*/ 365 w 419"/>
                <a:gd name="T3" fmla="*/ 243 h 243"/>
                <a:gd name="T4" fmla="*/ 419 w 419"/>
                <a:gd name="T5" fmla="*/ 189 h 243"/>
                <a:gd name="T6" fmla="*/ 365 w 419"/>
                <a:gd name="T7" fmla="*/ 135 h 243"/>
                <a:gd name="T8" fmla="*/ 224 w 419"/>
                <a:gd name="T9" fmla="*/ 0 h 243"/>
                <a:gd name="T10" fmla="*/ 81 w 419"/>
                <a:gd name="T11" fmla="*/ 108 h 243"/>
                <a:gd name="T12" fmla="*/ 70 w 419"/>
                <a:gd name="T13" fmla="*/ 108 h 243"/>
                <a:gd name="T14" fmla="*/ 0 w 419"/>
                <a:gd name="T15" fmla="*/ 175 h 243"/>
                <a:gd name="T16" fmla="*/ 68 w 419"/>
                <a:gd name="T17" fmla="*/ 243 h 243"/>
                <a:gd name="T18" fmla="*/ 270 w 419"/>
                <a:gd name="T19"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9" h="243">
                  <a:moveTo>
                    <a:pt x="270" y="243"/>
                  </a:moveTo>
                  <a:cubicBezTo>
                    <a:pt x="365" y="243"/>
                    <a:pt x="365" y="243"/>
                    <a:pt x="365" y="243"/>
                  </a:cubicBezTo>
                  <a:cubicBezTo>
                    <a:pt x="396" y="243"/>
                    <a:pt x="419" y="218"/>
                    <a:pt x="419" y="189"/>
                  </a:cubicBezTo>
                  <a:cubicBezTo>
                    <a:pt x="419" y="159"/>
                    <a:pt x="396" y="135"/>
                    <a:pt x="365" y="135"/>
                  </a:cubicBezTo>
                  <a:cubicBezTo>
                    <a:pt x="365" y="60"/>
                    <a:pt x="301" y="0"/>
                    <a:pt x="224" y="0"/>
                  </a:cubicBezTo>
                  <a:cubicBezTo>
                    <a:pt x="155" y="0"/>
                    <a:pt x="94" y="45"/>
                    <a:pt x="81" y="108"/>
                  </a:cubicBezTo>
                  <a:cubicBezTo>
                    <a:pt x="81" y="108"/>
                    <a:pt x="76" y="108"/>
                    <a:pt x="70" y="108"/>
                  </a:cubicBezTo>
                  <a:cubicBezTo>
                    <a:pt x="32" y="108"/>
                    <a:pt x="0" y="138"/>
                    <a:pt x="0" y="175"/>
                  </a:cubicBezTo>
                  <a:cubicBezTo>
                    <a:pt x="0" y="212"/>
                    <a:pt x="29" y="243"/>
                    <a:pt x="68" y="243"/>
                  </a:cubicBezTo>
                  <a:cubicBezTo>
                    <a:pt x="270" y="243"/>
                    <a:pt x="270" y="243"/>
                    <a:pt x="270" y="243"/>
                  </a:cubicBezTo>
                </a:path>
              </a:pathLst>
            </a:cu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nvGrpSpPr>
            <p:cNvPr id="38" name="Group 37"/>
            <p:cNvGrpSpPr/>
            <p:nvPr/>
          </p:nvGrpSpPr>
          <p:grpSpPr>
            <a:xfrm>
              <a:off x="5665789" y="2981327"/>
              <a:ext cx="868363" cy="1089025"/>
              <a:chOff x="5665789" y="2981327"/>
              <a:chExt cx="868363" cy="1089025"/>
            </a:xfrm>
          </p:grpSpPr>
          <p:sp>
            <p:nvSpPr>
              <p:cNvPr id="36" name="Freeform 31"/>
              <p:cNvSpPr>
                <a:spLocks/>
              </p:cNvSpPr>
              <p:nvPr/>
            </p:nvSpPr>
            <p:spPr bwMode="auto">
              <a:xfrm>
                <a:off x="5665789" y="2981327"/>
                <a:ext cx="868363" cy="436563"/>
              </a:xfrm>
              <a:custGeom>
                <a:avLst/>
                <a:gdLst>
                  <a:gd name="T0" fmla="*/ 0 w 547"/>
                  <a:gd name="T1" fmla="*/ 275 h 275"/>
                  <a:gd name="T2" fmla="*/ 273 w 547"/>
                  <a:gd name="T3" fmla="*/ 0 h 275"/>
                  <a:gd name="T4" fmla="*/ 547 w 547"/>
                  <a:gd name="T5" fmla="*/ 275 h 275"/>
                </a:gdLst>
                <a:ahLst/>
                <a:cxnLst>
                  <a:cxn ang="0">
                    <a:pos x="T0" y="T1"/>
                  </a:cxn>
                  <a:cxn ang="0">
                    <a:pos x="T2" y="T3"/>
                  </a:cxn>
                  <a:cxn ang="0">
                    <a:pos x="T4" y="T5"/>
                  </a:cxn>
                </a:cxnLst>
                <a:rect l="0" t="0" r="r" b="b"/>
                <a:pathLst>
                  <a:path w="547" h="275">
                    <a:moveTo>
                      <a:pt x="0" y="275"/>
                    </a:moveTo>
                    <a:lnTo>
                      <a:pt x="273" y="0"/>
                    </a:lnTo>
                    <a:lnTo>
                      <a:pt x="547" y="275"/>
                    </a:lnTo>
                  </a:path>
                </a:pathLst>
              </a:custGeom>
              <a:noFill/>
              <a:ln w="28575" cap="flat">
                <a:solidFill>
                  <a:srgbClr val="002050"/>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7" name="Line 32"/>
              <p:cNvSpPr>
                <a:spLocks noChangeShapeType="1"/>
              </p:cNvSpPr>
              <p:nvPr/>
            </p:nvSpPr>
            <p:spPr bwMode="auto">
              <a:xfrm>
                <a:off x="6099176" y="2981327"/>
                <a:ext cx="0" cy="1089025"/>
              </a:xfrm>
              <a:prstGeom prst="line">
                <a:avLst/>
              </a:prstGeom>
              <a:noFill/>
              <a:ln w="285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sp>
        <p:nvSpPr>
          <p:cNvPr id="10" name="Rectangle 9"/>
          <p:cNvSpPr/>
          <p:nvPr/>
        </p:nvSpPr>
        <p:spPr>
          <a:xfrm>
            <a:off x="1233699" y="4786082"/>
            <a:ext cx="1672845" cy="596416"/>
          </a:xfrm>
          <a:prstGeom prst="rect">
            <a:avLst/>
          </a:prstGeom>
        </p:spPr>
        <p:txBody>
          <a:bodyPr wrap="none" lIns="0" tIns="0" rIns="0" bIns="0">
            <a:noAutofit/>
          </a:bodyPr>
          <a:lstStyle/>
          <a:p>
            <a:pPr algn="ctr" defTabSz="932597">
              <a:defRPr/>
            </a:pPr>
            <a:r>
              <a:rPr lang="en-US" sz="3264" kern="0" dirty="0">
                <a:solidFill>
                  <a:schemeClr val="bg1"/>
                </a:solidFill>
                <a:latin typeface="Segoe UI Light"/>
              </a:rPr>
              <a:t>Big Data &amp; IoT</a:t>
            </a:r>
          </a:p>
        </p:txBody>
      </p:sp>
      <p:grpSp>
        <p:nvGrpSpPr>
          <p:cNvPr id="6" name="Group 5"/>
          <p:cNvGrpSpPr/>
          <p:nvPr/>
        </p:nvGrpSpPr>
        <p:grpSpPr>
          <a:xfrm>
            <a:off x="1111709" y="2481343"/>
            <a:ext cx="2002412" cy="2007688"/>
            <a:chOff x="1089145" y="2432911"/>
            <a:chExt cx="1963327" cy="1968500"/>
          </a:xfrm>
        </p:grpSpPr>
        <p:grpSp>
          <p:nvGrpSpPr>
            <p:cNvPr id="19" name="Group 16"/>
            <p:cNvGrpSpPr>
              <a:grpSpLocks noChangeAspect="1"/>
            </p:cNvGrpSpPr>
            <p:nvPr/>
          </p:nvGrpSpPr>
          <p:grpSpPr bwMode="auto">
            <a:xfrm>
              <a:off x="1089145" y="2432911"/>
              <a:ext cx="1963327" cy="1968500"/>
              <a:chOff x="409" y="817"/>
              <a:chExt cx="2657" cy="2664"/>
            </a:xfrm>
          </p:grpSpPr>
          <p:sp>
            <p:nvSpPr>
              <p:cNvPr id="22" name="Oval 18"/>
              <p:cNvSpPr>
                <a:spLocks noChangeArrowheads="1"/>
              </p:cNvSpPr>
              <p:nvPr/>
            </p:nvSpPr>
            <p:spPr bwMode="auto">
              <a:xfrm>
                <a:off x="409" y="2153"/>
                <a:ext cx="860" cy="859"/>
              </a:xfrm>
              <a:prstGeom prst="ellipse">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0078D7"/>
                  </a:solidFill>
                </a:endParaRPr>
              </a:p>
            </p:txBody>
          </p:sp>
          <p:sp>
            <p:nvSpPr>
              <p:cNvPr id="23" name="Oval 19"/>
              <p:cNvSpPr>
                <a:spLocks noChangeArrowheads="1"/>
              </p:cNvSpPr>
              <p:nvPr/>
            </p:nvSpPr>
            <p:spPr bwMode="auto">
              <a:xfrm>
                <a:off x="2078" y="2792"/>
                <a:ext cx="689" cy="689"/>
              </a:xfrm>
              <a:prstGeom prst="ellipse">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0078D7"/>
                  </a:solidFill>
                </a:endParaRPr>
              </a:p>
            </p:txBody>
          </p:sp>
          <p:sp>
            <p:nvSpPr>
              <p:cNvPr id="24" name="Line 20"/>
              <p:cNvSpPr>
                <a:spLocks noChangeShapeType="1"/>
              </p:cNvSpPr>
              <p:nvPr/>
            </p:nvSpPr>
            <p:spPr bwMode="auto">
              <a:xfrm flipH="1" flipV="1">
                <a:off x="1219" y="2749"/>
                <a:ext cx="859" cy="348"/>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0078D7"/>
                  </a:solidFill>
                </a:endParaRPr>
              </a:p>
            </p:txBody>
          </p:sp>
          <p:sp>
            <p:nvSpPr>
              <p:cNvPr id="25" name="Line 21"/>
              <p:cNvSpPr>
                <a:spLocks noChangeShapeType="1"/>
              </p:cNvSpPr>
              <p:nvPr/>
            </p:nvSpPr>
            <p:spPr bwMode="auto">
              <a:xfrm flipV="1">
                <a:off x="1176" y="1677"/>
                <a:ext cx="945" cy="603"/>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0078D7"/>
                  </a:solidFill>
                </a:endParaRPr>
              </a:p>
            </p:txBody>
          </p:sp>
          <p:sp>
            <p:nvSpPr>
              <p:cNvPr id="21" name="Oval 17"/>
              <p:cNvSpPr>
                <a:spLocks noChangeArrowheads="1"/>
              </p:cNvSpPr>
              <p:nvPr/>
            </p:nvSpPr>
            <p:spPr bwMode="auto">
              <a:xfrm>
                <a:off x="2036" y="817"/>
                <a:ext cx="1030" cy="1030"/>
              </a:xfrm>
              <a:prstGeom prst="ellipse">
                <a:avLst/>
              </a:prstGeom>
              <a:noFill/>
              <a:ln w="285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0078D7"/>
                  </a:solidFill>
                </a:endParaRPr>
              </a:p>
            </p:txBody>
          </p:sp>
        </p:grpSp>
        <p:grpSp>
          <p:nvGrpSpPr>
            <p:cNvPr id="26" name="Group 25"/>
            <p:cNvGrpSpPr/>
            <p:nvPr/>
          </p:nvGrpSpPr>
          <p:grpSpPr>
            <a:xfrm>
              <a:off x="2361582" y="2545600"/>
              <a:ext cx="607986" cy="522788"/>
              <a:chOff x="1809120" y="2381553"/>
              <a:chExt cx="726560" cy="624745"/>
            </a:xfrm>
            <a:solidFill>
              <a:schemeClr val="accent1"/>
            </a:solidFill>
          </p:grpSpPr>
          <p:sp>
            <p:nvSpPr>
              <p:cNvPr id="27" name="Freeform 49"/>
              <p:cNvSpPr>
                <a:spLocks/>
              </p:cNvSpPr>
              <p:nvPr/>
            </p:nvSpPr>
            <p:spPr bwMode="auto">
              <a:xfrm>
                <a:off x="1832467" y="2381553"/>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grp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8" name="Freeform 50"/>
              <p:cNvSpPr>
                <a:spLocks noEditPoints="1"/>
              </p:cNvSpPr>
              <p:nvPr/>
            </p:nvSpPr>
            <p:spPr bwMode="auto">
              <a:xfrm>
                <a:off x="2019117" y="2381553"/>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9" name="Freeform 51"/>
              <p:cNvSpPr>
                <a:spLocks/>
              </p:cNvSpPr>
              <p:nvPr/>
            </p:nvSpPr>
            <p:spPr bwMode="auto">
              <a:xfrm>
                <a:off x="2246754" y="2381553"/>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grp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0" name="Freeform 52"/>
              <p:cNvSpPr>
                <a:spLocks noEditPoints="1"/>
              </p:cNvSpPr>
              <p:nvPr/>
            </p:nvSpPr>
            <p:spPr bwMode="auto">
              <a:xfrm>
                <a:off x="2459800" y="2381553"/>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2" name="Freeform 21"/>
              <p:cNvSpPr>
                <a:spLocks noEditPoints="1"/>
              </p:cNvSpPr>
              <p:nvPr/>
            </p:nvSpPr>
            <p:spPr bwMode="auto">
              <a:xfrm>
                <a:off x="1809120" y="2631326"/>
                <a:ext cx="75880" cy="119656"/>
              </a:xfrm>
              <a:custGeom>
                <a:avLst/>
                <a:gdLst>
                  <a:gd name="T0" fmla="*/ 8 w 52"/>
                  <a:gd name="T1" fmla="*/ 8 h 82"/>
                  <a:gd name="T2" fmla="*/ 8 w 52"/>
                  <a:gd name="T3" fmla="*/ 8 h 82"/>
                  <a:gd name="T4" fmla="*/ 6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8 w 52"/>
                  <a:gd name="T17" fmla="*/ 72 h 82"/>
                  <a:gd name="T18" fmla="*/ 8 w 52"/>
                  <a:gd name="T19" fmla="*/ 72 h 82"/>
                  <a:gd name="T20" fmla="*/ 12 w 52"/>
                  <a:gd name="T21" fmla="*/ 76 h 82"/>
                  <a:gd name="T22" fmla="*/ 16 w 52"/>
                  <a:gd name="T23" fmla="*/ 80 h 82"/>
                  <a:gd name="T24" fmla="*/ 22 w 52"/>
                  <a:gd name="T25" fmla="*/ 80 h 82"/>
                  <a:gd name="T26" fmla="*/ 26 w 52"/>
                  <a:gd name="T27" fmla="*/ 82 h 82"/>
                  <a:gd name="T28" fmla="*/ 26 w 52"/>
                  <a:gd name="T29" fmla="*/ 82 h 82"/>
                  <a:gd name="T30" fmla="*/ 38 w 52"/>
                  <a:gd name="T31" fmla="*/ 80 h 82"/>
                  <a:gd name="T32" fmla="*/ 42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6 w 52"/>
                  <a:gd name="T51" fmla="*/ 8 h 82"/>
                  <a:gd name="T52" fmla="*/ 46 w 52"/>
                  <a:gd name="T53" fmla="*/ 8 h 82"/>
                  <a:gd name="T54" fmla="*/ 42 w 52"/>
                  <a:gd name="T55" fmla="*/ 4 h 82"/>
                  <a:gd name="T56" fmla="*/ 38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6 w 52"/>
                  <a:gd name="T77" fmla="*/ 22 h 82"/>
                  <a:gd name="T78" fmla="*/ 36 w 52"/>
                  <a:gd name="T79" fmla="*/ 22 h 82"/>
                  <a:gd name="T80" fmla="*/ 36 w 52"/>
                  <a:gd name="T81" fmla="*/ 40 h 82"/>
                  <a:gd name="T82" fmla="*/ 36 w 52"/>
                  <a:gd name="T83" fmla="*/ 40 h 82"/>
                  <a:gd name="T84" fmla="*/ 36 w 52"/>
                  <a:gd name="T85" fmla="*/ 60 h 82"/>
                  <a:gd name="T86" fmla="*/ 36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6" y="14"/>
                    </a:lnTo>
                    <a:lnTo>
                      <a:pt x="2" y="20"/>
                    </a:lnTo>
                    <a:lnTo>
                      <a:pt x="0" y="40"/>
                    </a:lnTo>
                    <a:lnTo>
                      <a:pt x="0" y="40"/>
                    </a:lnTo>
                    <a:lnTo>
                      <a:pt x="2" y="60"/>
                    </a:lnTo>
                    <a:lnTo>
                      <a:pt x="4" y="68"/>
                    </a:lnTo>
                    <a:lnTo>
                      <a:pt x="8" y="72"/>
                    </a:lnTo>
                    <a:lnTo>
                      <a:pt x="8" y="72"/>
                    </a:lnTo>
                    <a:lnTo>
                      <a:pt x="12" y="76"/>
                    </a:lnTo>
                    <a:lnTo>
                      <a:pt x="16" y="80"/>
                    </a:lnTo>
                    <a:lnTo>
                      <a:pt x="22" y="80"/>
                    </a:lnTo>
                    <a:lnTo>
                      <a:pt x="26" y="82"/>
                    </a:lnTo>
                    <a:lnTo>
                      <a:pt x="26" y="82"/>
                    </a:lnTo>
                    <a:lnTo>
                      <a:pt x="38" y="80"/>
                    </a:lnTo>
                    <a:lnTo>
                      <a:pt x="42" y="76"/>
                    </a:lnTo>
                    <a:lnTo>
                      <a:pt x="44" y="74"/>
                    </a:lnTo>
                    <a:lnTo>
                      <a:pt x="44" y="74"/>
                    </a:lnTo>
                    <a:lnTo>
                      <a:pt x="48" y="68"/>
                    </a:lnTo>
                    <a:lnTo>
                      <a:pt x="50" y="60"/>
                    </a:lnTo>
                    <a:lnTo>
                      <a:pt x="52" y="40"/>
                    </a:lnTo>
                    <a:lnTo>
                      <a:pt x="52" y="40"/>
                    </a:lnTo>
                    <a:lnTo>
                      <a:pt x="50" y="20"/>
                    </a:lnTo>
                    <a:lnTo>
                      <a:pt x="48" y="14"/>
                    </a:lnTo>
                    <a:lnTo>
                      <a:pt x="46" y="8"/>
                    </a:lnTo>
                    <a:lnTo>
                      <a:pt x="46" y="8"/>
                    </a:lnTo>
                    <a:lnTo>
                      <a:pt x="42" y="4"/>
                    </a:lnTo>
                    <a:lnTo>
                      <a:pt x="38" y="2"/>
                    </a:lnTo>
                    <a:lnTo>
                      <a:pt x="26" y="0"/>
                    </a:lnTo>
                    <a:lnTo>
                      <a:pt x="26" y="0"/>
                    </a:lnTo>
                    <a:lnTo>
                      <a:pt x="16" y="2"/>
                    </a:lnTo>
                    <a:lnTo>
                      <a:pt x="12" y="4"/>
                    </a:lnTo>
                    <a:lnTo>
                      <a:pt x="8" y="8"/>
                    </a:lnTo>
                    <a:lnTo>
                      <a:pt x="8" y="8"/>
                    </a:lnTo>
                    <a:lnTo>
                      <a:pt x="8" y="8"/>
                    </a:lnTo>
                    <a:close/>
                    <a:moveTo>
                      <a:pt x="32" y="14"/>
                    </a:moveTo>
                    <a:lnTo>
                      <a:pt x="32" y="14"/>
                    </a:lnTo>
                    <a:lnTo>
                      <a:pt x="36" y="22"/>
                    </a:lnTo>
                    <a:lnTo>
                      <a:pt x="36" y="22"/>
                    </a:lnTo>
                    <a:lnTo>
                      <a:pt x="36" y="40"/>
                    </a:lnTo>
                    <a:lnTo>
                      <a:pt x="36" y="40"/>
                    </a:lnTo>
                    <a:lnTo>
                      <a:pt x="36" y="60"/>
                    </a:lnTo>
                    <a:lnTo>
                      <a:pt x="36"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3" name="Freeform 22"/>
              <p:cNvSpPr>
                <a:spLocks/>
              </p:cNvSpPr>
              <p:nvPr/>
            </p:nvSpPr>
            <p:spPr bwMode="auto">
              <a:xfrm>
                <a:off x="2036759" y="2631326"/>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8 h 80"/>
                  <a:gd name="T14" fmla="*/ 0 w 34"/>
                  <a:gd name="T15" fmla="*/ 20 h 80"/>
                  <a:gd name="T16" fmla="*/ 0 w 34"/>
                  <a:gd name="T17" fmla="*/ 34 h 80"/>
                  <a:gd name="T18" fmla="*/ 0 w 34"/>
                  <a:gd name="T19" fmla="*/ 34 h 80"/>
                  <a:gd name="T20" fmla="*/ 10 w 34"/>
                  <a:gd name="T21" fmla="*/ 30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8"/>
                    </a:lnTo>
                    <a:lnTo>
                      <a:pt x="0" y="20"/>
                    </a:lnTo>
                    <a:lnTo>
                      <a:pt x="0" y="34"/>
                    </a:lnTo>
                    <a:lnTo>
                      <a:pt x="0" y="34"/>
                    </a:lnTo>
                    <a:lnTo>
                      <a:pt x="10" y="30"/>
                    </a:lnTo>
                    <a:lnTo>
                      <a:pt x="20" y="22"/>
                    </a:lnTo>
                    <a:lnTo>
                      <a:pt x="20" y="80"/>
                    </a:lnTo>
                    <a:lnTo>
                      <a:pt x="34" y="80"/>
                    </a:lnTo>
                    <a:lnTo>
                      <a:pt x="34" y="0"/>
                    </a:lnTo>
                    <a:lnTo>
                      <a:pt x="34" y="0"/>
                    </a:lnTo>
                    <a:close/>
                  </a:path>
                </a:pathLst>
              </a:custGeom>
              <a:grp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4" name="Freeform 23"/>
              <p:cNvSpPr>
                <a:spLocks noEditPoints="1"/>
              </p:cNvSpPr>
              <p:nvPr/>
            </p:nvSpPr>
            <p:spPr bwMode="auto">
              <a:xfrm>
                <a:off x="2249804" y="2631326"/>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6 w 52"/>
                  <a:gd name="T17" fmla="*/ 72 h 82"/>
                  <a:gd name="T18" fmla="*/ 6 w 52"/>
                  <a:gd name="T19" fmla="*/ 72 h 82"/>
                  <a:gd name="T20" fmla="*/ 10 w 52"/>
                  <a:gd name="T21" fmla="*/ 76 h 82"/>
                  <a:gd name="T22" fmla="*/ 16 w 52"/>
                  <a:gd name="T23" fmla="*/ 80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0 w 52"/>
                  <a:gd name="T73" fmla="*/ 14 h 82"/>
                  <a:gd name="T74" fmla="*/ 30 w 52"/>
                  <a:gd name="T75" fmla="*/ 14 h 82"/>
                  <a:gd name="T76" fmla="*/ 34 w 52"/>
                  <a:gd name="T77" fmla="*/ 22 h 82"/>
                  <a:gd name="T78" fmla="*/ 34 w 52"/>
                  <a:gd name="T79" fmla="*/ 22 h 82"/>
                  <a:gd name="T80" fmla="*/ 36 w 52"/>
                  <a:gd name="T81" fmla="*/ 40 h 82"/>
                  <a:gd name="T82" fmla="*/ 36 w 52"/>
                  <a:gd name="T83" fmla="*/ 40 h 82"/>
                  <a:gd name="T84" fmla="*/ 34 w 52"/>
                  <a:gd name="T85" fmla="*/ 60 h 82"/>
                  <a:gd name="T86" fmla="*/ 34 w 52"/>
                  <a:gd name="T87" fmla="*/ 60 h 82"/>
                  <a:gd name="T88" fmla="*/ 30 w 52"/>
                  <a:gd name="T89" fmla="*/ 66 h 82"/>
                  <a:gd name="T90" fmla="*/ 30 w 52"/>
                  <a:gd name="T91" fmla="*/ 66 h 82"/>
                  <a:gd name="T92" fmla="*/ 26 w 52"/>
                  <a:gd name="T93" fmla="*/ 68 h 82"/>
                  <a:gd name="T94" fmla="*/ 26 w 52"/>
                  <a:gd name="T95" fmla="*/ 68 h 82"/>
                  <a:gd name="T96" fmla="*/ 20 w 52"/>
                  <a:gd name="T97" fmla="*/ 66 h 82"/>
                  <a:gd name="T98" fmla="*/ 20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0 w 52"/>
                  <a:gd name="T113" fmla="*/ 14 h 82"/>
                  <a:gd name="T114" fmla="*/ 20 w 52"/>
                  <a:gd name="T115" fmla="*/ 14 h 82"/>
                  <a:gd name="T116" fmla="*/ 26 w 52"/>
                  <a:gd name="T117" fmla="*/ 12 h 82"/>
                  <a:gd name="T118" fmla="*/ 26 w 52"/>
                  <a:gd name="T119" fmla="*/ 12 h 82"/>
                  <a:gd name="T120" fmla="*/ 30 w 52"/>
                  <a:gd name="T121" fmla="*/ 14 h 82"/>
                  <a:gd name="T122" fmla="*/ 30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8"/>
                    </a:lnTo>
                    <a:lnTo>
                      <a:pt x="6" y="72"/>
                    </a:lnTo>
                    <a:lnTo>
                      <a:pt x="6" y="72"/>
                    </a:lnTo>
                    <a:lnTo>
                      <a:pt x="10" y="76"/>
                    </a:lnTo>
                    <a:lnTo>
                      <a:pt x="16" y="80"/>
                    </a:lnTo>
                    <a:lnTo>
                      <a:pt x="20" y="80"/>
                    </a:lnTo>
                    <a:lnTo>
                      <a:pt x="26" y="82"/>
                    </a:lnTo>
                    <a:lnTo>
                      <a:pt x="26" y="82"/>
                    </a:lnTo>
                    <a:lnTo>
                      <a:pt x="36" y="80"/>
                    </a:lnTo>
                    <a:lnTo>
                      <a:pt x="40" y="76"/>
                    </a:lnTo>
                    <a:lnTo>
                      <a:pt x="44" y="74"/>
                    </a:lnTo>
                    <a:lnTo>
                      <a:pt x="44" y="74"/>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0" y="14"/>
                    </a:moveTo>
                    <a:lnTo>
                      <a:pt x="30" y="14"/>
                    </a:lnTo>
                    <a:lnTo>
                      <a:pt x="34" y="22"/>
                    </a:lnTo>
                    <a:lnTo>
                      <a:pt x="34" y="22"/>
                    </a:lnTo>
                    <a:lnTo>
                      <a:pt x="36" y="40"/>
                    </a:lnTo>
                    <a:lnTo>
                      <a:pt x="36" y="40"/>
                    </a:lnTo>
                    <a:lnTo>
                      <a:pt x="34" y="60"/>
                    </a:lnTo>
                    <a:lnTo>
                      <a:pt x="34" y="60"/>
                    </a:lnTo>
                    <a:lnTo>
                      <a:pt x="30" y="66"/>
                    </a:lnTo>
                    <a:lnTo>
                      <a:pt x="30" y="66"/>
                    </a:lnTo>
                    <a:lnTo>
                      <a:pt x="26" y="68"/>
                    </a:lnTo>
                    <a:lnTo>
                      <a:pt x="26" y="68"/>
                    </a:lnTo>
                    <a:lnTo>
                      <a:pt x="20" y="66"/>
                    </a:lnTo>
                    <a:lnTo>
                      <a:pt x="20" y="66"/>
                    </a:lnTo>
                    <a:lnTo>
                      <a:pt x="18" y="60"/>
                    </a:lnTo>
                    <a:lnTo>
                      <a:pt x="18" y="60"/>
                    </a:lnTo>
                    <a:lnTo>
                      <a:pt x="16" y="40"/>
                    </a:lnTo>
                    <a:lnTo>
                      <a:pt x="16" y="40"/>
                    </a:lnTo>
                    <a:lnTo>
                      <a:pt x="18" y="20"/>
                    </a:lnTo>
                    <a:lnTo>
                      <a:pt x="18" y="20"/>
                    </a:lnTo>
                    <a:lnTo>
                      <a:pt x="20" y="14"/>
                    </a:lnTo>
                    <a:lnTo>
                      <a:pt x="20" y="14"/>
                    </a:lnTo>
                    <a:lnTo>
                      <a:pt x="26" y="12"/>
                    </a:lnTo>
                    <a:lnTo>
                      <a:pt x="26" y="12"/>
                    </a:lnTo>
                    <a:lnTo>
                      <a:pt x="30" y="14"/>
                    </a:lnTo>
                    <a:lnTo>
                      <a:pt x="30" y="14"/>
                    </a:lnTo>
                    <a:close/>
                  </a:path>
                </a:pathLst>
              </a:custGeom>
              <a:solidFill>
                <a:schemeClr val="bg2"/>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40" name="Freeform 24"/>
              <p:cNvSpPr>
                <a:spLocks/>
              </p:cNvSpPr>
              <p:nvPr/>
            </p:nvSpPr>
            <p:spPr bwMode="auto">
              <a:xfrm>
                <a:off x="2474523" y="2631326"/>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6 w 36"/>
                  <a:gd name="T13" fmla="*/ 18 h 80"/>
                  <a:gd name="T14" fmla="*/ 0 w 36"/>
                  <a:gd name="T15" fmla="*/ 20 h 80"/>
                  <a:gd name="T16" fmla="*/ 0 w 36"/>
                  <a:gd name="T17" fmla="*/ 34 h 80"/>
                  <a:gd name="T18" fmla="*/ 0 w 36"/>
                  <a:gd name="T19" fmla="*/ 34 h 80"/>
                  <a:gd name="T20" fmla="*/ 12 w 36"/>
                  <a:gd name="T21" fmla="*/ 30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6" y="18"/>
                    </a:lnTo>
                    <a:lnTo>
                      <a:pt x="0" y="20"/>
                    </a:lnTo>
                    <a:lnTo>
                      <a:pt x="0" y="34"/>
                    </a:lnTo>
                    <a:lnTo>
                      <a:pt x="0" y="34"/>
                    </a:lnTo>
                    <a:lnTo>
                      <a:pt x="12" y="30"/>
                    </a:lnTo>
                    <a:lnTo>
                      <a:pt x="20" y="22"/>
                    </a:lnTo>
                    <a:lnTo>
                      <a:pt x="20" y="80"/>
                    </a:lnTo>
                    <a:lnTo>
                      <a:pt x="36" y="80"/>
                    </a:lnTo>
                    <a:lnTo>
                      <a:pt x="36" y="0"/>
                    </a:lnTo>
                    <a:lnTo>
                      <a:pt x="36" y="0"/>
                    </a:lnTo>
                    <a:close/>
                  </a:path>
                </a:pathLst>
              </a:custGeom>
              <a:grp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42" name="Freeform 49"/>
              <p:cNvSpPr>
                <a:spLocks/>
              </p:cNvSpPr>
              <p:nvPr/>
            </p:nvSpPr>
            <p:spPr bwMode="auto">
              <a:xfrm>
                <a:off x="1832467" y="2886642"/>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grp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43" name="Freeform 50"/>
              <p:cNvSpPr>
                <a:spLocks noEditPoints="1"/>
              </p:cNvSpPr>
              <p:nvPr/>
            </p:nvSpPr>
            <p:spPr bwMode="auto">
              <a:xfrm>
                <a:off x="2019117"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44" name="Freeform 51"/>
              <p:cNvSpPr>
                <a:spLocks/>
              </p:cNvSpPr>
              <p:nvPr/>
            </p:nvSpPr>
            <p:spPr bwMode="auto">
              <a:xfrm>
                <a:off x="2246754" y="2886642"/>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grp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45" name="Freeform 52"/>
              <p:cNvSpPr>
                <a:spLocks noEditPoints="1"/>
              </p:cNvSpPr>
              <p:nvPr/>
            </p:nvSpPr>
            <p:spPr bwMode="auto">
              <a:xfrm>
                <a:off x="2459800"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sp>
        <p:nvSpPr>
          <p:cNvPr id="41" name="Title 1"/>
          <p:cNvSpPr txBox="1">
            <a:spLocks/>
          </p:cNvSpPr>
          <p:nvPr/>
        </p:nvSpPr>
        <p:spPr>
          <a:xfrm>
            <a:off x="244394" y="340736"/>
            <a:ext cx="11887878" cy="917575"/>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400" b="0" kern="1200" cap="none" spc="-100" baseline="0">
                <a:ln w="3175">
                  <a:noFill/>
                </a:ln>
                <a:solidFill>
                  <a:schemeClr val="bg1"/>
                </a:solidFill>
                <a:effectLst/>
                <a:latin typeface="+mj-lt"/>
                <a:ea typeface="+mn-ea"/>
                <a:cs typeface="Segoe UI" pitchFamily="34" charset="0"/>
              </a:defRPr>
            </a:lvl1pPr>
          </a:lstStyle>
          <a:p>
            <a:pPr defTabSz="932563">
              <a:defRPr/>
            </a:pPr>
            <a:r>
              <a:rPr lang="en-US" sz="4488" spc="-102" dirty="0"/>
              <a:t>Three major trends are converging</a:t>
            </a:r>
          </a:p>
        </p:txBody>
      </p:sp>
    </p:spTree>
    <p:extLst>
      <p:ext uri="{BB962C8B-B14F-4D97-AF65-F5344CB8AC3E}">
        <p14:creationId xmlns:p14="http://schemas.microsoft.com/office/powerpoint/2010/main" val="50146116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6686699" y="497"/>
            <a:ext cx="5748895" cy="69935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kern="0" dirty="0">
              <a:solidFill>
                <a:prstClr val="white"/>
              </a:solidFill>
            </a:endParaRPr>
          </a:p>
        </p:txBody>
      </p:sp>
      <p:sp>
        <p:nvSpPr>
          <p:cNvPr id="2" name="Title 1"/>
          <p:cNvSpPr>
            <a:spLocks noGrp="1"/>
          </p:cNvSpPr>
          <p:nvPr>
            <p:ph type="title"/>
          </p:nvPr>
        </p:nvSpPr>
        <p:spPr>
          <a:xfrm>
            <a:off x="6686699" y="297318"/>
            <a:ext cx="5365260" cy="1429079"/>
          </a:xfrm>
        </p:spPr>
        <p:txBody>
          <a:bodyPr/>
          <a:lstStyle/>
          <a:p>
            <a:r>
              <a:rPr lang="en-US" sz="3599" spc="0" dirty="0">
                <a:solidFill>
                  <a:schemeClr val="bg1"/>
                </a:solidFill>
              </a:rPr>
              <a:t>Output trusted insights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294" y="472578"/>
            <a:ext cx="1200081" cy="529447"/>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30456" y="642345"/>
            <a:ext cx="1337416" cy="189913"/>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83560" y="583544"/>
            <a:ext cx="761713" cy="307516"/>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53056" y="581914"/>
            <a:ext cx="629135" cy="310777"/>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67376" y="607552"/>
            <a:ext cx="1436860" cy="259499"/>
          </a:xfrm>
          <a:prstGeom prst="rect">
            <a:avLst/>
          </a:prstGeom>
        </p:spPr>
      </p:pic>
      <p:sp>
        <p:nvSpPr>
          <p:cNvPr id="14" name="TextBox 13"/>
          <p:cNvSpPr txBox="1"/>
          <p:nvPr/>
        </p:nvSpPr>
        <p:spPr>
          <a:xfrm>
            <a:off x="6686699" y="2420741"/>
            <a:ext cx="5748895" cy="3438387"/>
          </a:xfrm>
          <a:prstGeom prst="rect">
            <a:avLst/>
          </a:prstGeom>
          <a:noFill/>
        </p:spPr>
        <p:txBody>
          <a:bodyPr wrap="square" lIns="457135" tIns="146283" rIns="182854" bIns="146283" rtlCol="0">
            <a:noAutofit/>
          </a:bodyPr>
          <a:lstStyle/>
          <a:p>
            <a:pPr defTabSz="931684" fontAlgn="base">
              <a:lnSpc>
                <a:spcPct val="90000"/>
              </a:lnSpc>
              <a:spcBef>
                <a:spcPts val="900"/>
              </a:spcBef>
            </a:pPr>
            <a:r>
              <a:rPr lang="en-US" kern="0" dirty="0">
                <a:solidFill>
                  <a:schemeClr val="bg1"/>
                </a:solidFill>
                <a:latin typeface="+mj-lt"/>
                <a:ea typeface="MS PGothic" charset="0"/>
              </a:rPr>
              <a:t>Consume data assets by BI tool or application</a:t>
            </a:r>
          </a:p>
          <a:p>
            <a:pPr defTabSz="931684" fontAlgn="base">
              <a:lnSpc>
                <a:spcPct val="90000"/>
              </a:lnSpc>
              <a:spcBef>
                <a:spcPts val="900"/>
              </a:spcBef>
            </a:pPr>
            <a:endParaRPr lang="en-US" kern="0" dirty="0">
              <a:solidFill>
                <a:schemeClr val="bg1"/>
              </a:solidFill>
              <a:latin typeface="+mj-lt"/>
              <a:ea typeface="MS PGothic" charset="0"/>
            </a:endParaRPr>
          </a:p>
          <a:p>
            <a:pPr defTabSz="931684" fontAlgn="base">
              <a:lnSpc>
                <a:spcPct val="90000"/>
              </a:lnSpc>
              <a:spcBef>
                <a:spcPts val="900"/>
              </a:spcBef>
            </a:pPr>
            <a:r>
              <a:rPr lang="en-US" kern="0" dirty="0">
                <a:solidFill>
                  <a:schemeClr val="bg1"/>
                </a:solidFill>
                <a:latin typeface="+mj-lt"/>
                <a:ea typeface="MS PGothic" charset="0"/>
              </a:rPr>
              <a:t>REST APIs for easy application integration</a:t>
            </a:r>
          </a:p>
        </p:txBody>
      </p:sp>
      <p:pic>
        <p:nvPicPr>
          <p:cNvPr id="15" name="Picture 14"/>
          <p:cNvPicPr>
            <a:picLocks noChangeAspect="1"/>
          </p:cNvPicPr>
          <p:nvPr/>
        </p:nvPicPr>
        <p:blipFill rotWithShape="1">
          <a:blip r:embed="rId8"/>
          <a:srcRect l="34775"/>
          <a:stretch/>
        </p:blipFill>
        <p:spPr>
          <a:xfrm>
            <a:off x="631031" y="1726397"/>
            <a:ext cx="5446798" cy="4571351"/>
          </a:xfrm>
          <a:prstGeom prst="rect">
            <a:avLst/>
          </a:prstGeom>
          <a:ln w="63500">
            <a:solidFill>
              <a:srgbClr val="0072C6"/>
            </a:solidFill>
          </a:ln>
        </p:spPr>
      </p:pic>
    </p:spTree>
    <p:extLst>
      <p:ext uri="{BB962C8B-B14F-4D97-AF65-F5344CB8AC3E}">
        <p14:creationId xmlns:p14="http://schemas.microsoft.com/office/powerpoint/2010/main" val="12992651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1" name="Straight Connector 80"/>
          <p:cNvCxnSpPr/>
          <p:nvPr/>
        </p:nvCxnSpPr>
        <p:spPr>
          <a:xfrm flipH="1" flipV="1">
            <a:off x="9009309" y="1990880"/>
            <a:ext cx="1957291" cy="29001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7334858" y="1990881"/>
            <a:ext cx="1897334" cy="289879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endCxn id="69" idx="1"/>
          </p:cNvCxnSpPr>
          <p:nvPr/>
        </p:nvCxnSpPr>
        <p:spPr>
          <a:xfrm flipH="1" flipV="1">
            <a:off x="2935090" y="1990880"/>
            <a:ext cx="1957291" cy="29001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endCxn id="69" idx="7"/>
          </p:cNvCxnSpPr>
          <p:nvPr/>
        </p:nvCxnSpPr>
        <p:spPr>
          <a:xfrm flipV="1">
            <a:off x="1260638" y="1990881"/>
            <a:ext cx="1897334" cy="289879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auto">
          <a:xfrm>
            <a:off x="551211" y="2405888"/>
            <a:ext cx="4990639" cy="2305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18" fontAlgn="base">
              <a:spcBef>
                <a:spcPct val="0"/>
              </a:spcBef>
              <a:spcAft>
                <a:spcPct val="0"/>
              </a:spcAft>
            </a:pPr>
            <a:r>
              <a:rPr lang="en-US" sz="2399" b="1" kern="0" spc="300" dirty="0">
                <a:solidFill>
                  <a:srgbClr val="FFFFFF"/>
                </a:solidFill>
              </a:rPr>
              <a:t>Agility</a:t>
            </a:r>
          </a:p>
        </p:txBody>
      </p:sp>
      <p:sp>
        <p:nvSpPr>
          <p:cNvPr id="7" name="TextBox 6"/>
          <p:cNvSpPr txBox="1"/>
          <p:nvPr/>
        </p:nvSpPr>
        <p:spPr>
          <a:xfrm>
            <a:off x="2740929" y="3897152"/>
            <a:ext cx="1113968" cy="403366"/>
          </a:xfrm>
          <a:prstGeom prst="rect">
            <a:avLst/>
          </a:prstGeom>
          <a:noFill/>
          <a:ln>
            <a:noFill/>
          </a:ln>
        </p:spPr>
        <p:txBody>
          <a:bodyPr wrap="square" lIns="0" tIns="0" rIns="0" bIns="0" rtlCol="0" anchor="b" anchorCtr="0">
            <a:spAutoFit/>
          </a:bodyPr>
          <a:lstStyle/>
          <a:p>
            <a:pPr algn="ctr" defTabSz="932193" fontAlgn="base">
              <a:lnSpc>
                <a:spcPct val="90000"/>
              </a:lnSpc>
              <a:spcBef>
                <a:spcPct val="0"/>
              </a:spcBef>
              <a:spcAft>
                <a:spcPct val="0"/>
              </a:spcAft>
            </a:pPr>
            <a:r>
              <a:rPr lang="en-US" sz="1428" kern="0" spc="-60" dirty="0">
                <a:gradFill>
                  <a:gsLst>
                    <a:gs pos="0">
                      <a:srgbClr val="FFFFFF"/>
                    </a:gs>
                    <a:gs pos="100000">
                      <a:srgbClr val="FFFFFF"/>
                    </a:gs>
                  </a:gsLst>
                  <a:lin ang="5400000" scaled="0"/>
                </a:gradFill>
                <a:ea typeface="MS PGothic" charset="0"/>
              </a:rPr>
              <a:t>Non-relational data</a:t>
            </a:r>
          </a:p>
        </p:txBody>
      </p:sp>
      <p:sp>
        <p:nvSpPr>
          <p:cNvPr id="9" name="TextBox 8"/>
          <p:cNvSpPr txBox="1"/>
          <p:nvPr/>
        </p:nvSpPr>
        <p:spPr>
          <a:xfrm>
            <a:off x="4047749" y="3897152"/>
            <a:ext cx="1253997" cy="403366"/>
          </a:xfrm>
          <a:prstGeom prst="rect">
            <a:avLst/>
          </a:prstGeom>
          <a:noFill/>
          <a:ln>
            <a:noFill/>
          </a:ln>
        </p:spPr>
        <p:txBody>
          <a:bodyPr wrap="square" lIns="0" tIns="0" rIns="0" bIns="0" rtlCol="0" anchor="b" anchorCtr="0">
            <a:spAutoFit/>
          </a:bodyPr>
          <a:lstStyle/>
          <a:p>
            <a:pPr algn="ctr" defTabSz="932193" fontAlgn="base">
              <a:lnSpc>
                <a:spcPct val="90000"/>
              </a:lnSpc>
              <a:spcBef>
                <a:spcPct val="0"/>
              </a:spcBef>
              <a:spcAft>
                <a:spcPct val="0"/>
              </a:spcAft>
            </a:pPr>
            <a:r>
              <a:rPr lang="en-US" sz="1428" kern="0" spc="-60" dirty="0">
                <a:gradFill>
                  <a:gsLst>
                    <a:gs pos="0">
                      <a:srgbClr val="FFFFFF"/>
                    </a:gs>
                    <a:gs pos="100000">
                      <a:srgbClr val="FFFFFF"/>
                    </a:gs>
                  </a:gsLst>
                  <a:lin ang="5400000" scaled="0"/>
                </a:gradFill>
                <a:ea typeface="MS PGothic" charset="0"/>
              </a:rPr>
              <a:t>Cloud and On-premise</a:t>
            </a:r>
          </a:p>
        </p:txBody>
      </p:sp>
      <p:sp>
        <p:nvSpPr>
          <p:cNvPr id="11" name="TextBox 10"/>
          <p:cNvSpPr txBox="1"/>
          <p:nvPr/>
        </p:nvSpPr>
        <p:spPr>
          <a:xfrm>
            <a:off x="1544771" y="3897151"/>
            <a:ext cx="1111043" cy="403366"/>
          </a:xfrm>
          <a:prstGeom prst="rect">
            <a:avLst/>
          </a:prstGeom>
          <a:noFill/>
          <a:ln>
            <a:noFill/>
          </a:ln>
        </p:spPr>
        <p:txBody>
          <a:bodyPr wrap="square" lIns="0" tIns="0" rIns="0" bIns="0" rtlCol="0" anchor="b" anchorCtr="0">
            <a:spAutoFit/>
          </a:bodyPr>
          <a:lstStyle/>
          <a:p>
            <a:pPr algn="ctr" defTabSz="932193" fontAlgn="base">
              <a:lnSpc>
                <a:spcPct val="90000"/>
              </a:lnSpc>
              <a:spcBef>
                <a:spcPct val="0"/>
              </a:spcBef>
              <a:spcAft>
                <a:spcPct val="0"/>
              </a:spcAft>
            </a:pPr>
            <a:r>
              <a:rPr lang="en-US" sz="1428" kern="0" spc="-60" dirty="0">
                <a:gradFill>
                  <a:gsLst>
                    <a:gs pos="0">
                      <a:srgbClr val="FFFFFF"/>
                    </a:gs>
                    <a:gs pos="100000">
                      <a:srgbClr val="FFFFFF"/>
                    </a:gs>
                  </a:gsLst>
                  <a:lin ang="5400000" scaled="0"/>
                </a:gradFill>
                <a:ea typeface="MS PGothic" charset="0"/>
              </a:rPr>
              <a:t>Flexible Schema</a:t>
            </a:r>
          </a:p>
        </p:txBody>
      </p:sp>
      <p:sp>
        <p:nvSpPr>
          <p:cNvPr id="13" name="TextBox 12"/>
          <p:cNvSpPr txBox="1"/>
          <p:nvPr/>
        </p:nvSpPr>
        <p:spPr>
          <a:xfrm>
            <a:off x="645163" y="3897151"/>
            <a:ext cx="937007" cy="403366"/>
          </a:xfrm>
          <a:prstGeom prst="rect">
            <a:avLst/>
          </a:prstGeom>
          <a:noFill/>
          <a:ln>
            <a:noFill/>
          </a:ln>
        </p:spPr>
        <p:txBody>
          <a:bodyPr wrap="square" lIns="0" tIns="0" rIns="0" bIns="0" rtlCol="0" anchor="b" anchorCtr="0">
            <a:spAutoFit/>
          </a:bodyPr>
          <a:lstStyle/>
          <a:p>
            <a:pPr algn="ctr" defTabSz="932193" fontAlgn="base">
              <a:lnSpc>
                <a:spcPct val="90000"/>
              </a:lnSpc>
              <a:spcBef>
                <a:spcPct val="0"/>
              </a:spcBef>
              <a:spcAft>
                <a:spcPct val="0"/>
              </a:spcAft>
            </a:pPr>
            <a:r>
              <a:rPr lang="en-US" sz="1428" kern="0" spc="-60" dirty="0">
                <a:gradFill>
                  <a:gsLst>
                    <a:gs pos="0">
                      <a:srgbClr val="FFFFFF"/>
                    </a:gs>
                    <a:gs pos="100000">
                      <a:srgbClr val="FFFFFF"/>
                    </a:gs>
                  </a:gsLst>
                  <a:lin ang="5400000" scaled="0"/>
                </a:gradFill>
                <a:ea typeface="MS PGothic" charset="0"/>
              </a:rPr>
              <a:t>Highly Scalable</a:t>
            </a:r>
          </a:p>
        </p:txBody>
      </p:sp>
      <p:grpSp>
        <p:nvGrpSpPr>
          <p:cNvPr id="19" name="Group 18"/>
          <p:cNvGrpSpPr/>
          <p:nvPr/>
        </p:nvGrpSpPr>
        <p:grpSpPr>
          <a:xfrm>
            <a:off x="5703034" y="5531248"/>
            <a:ext cx="1050833" cy="1016321"/>
            <a:chOff x="5209186" y="5067009"/>
            <a:chExt cx="1030468" cy="996626"/>
          </a:xfrm>
        </p:grpSpPr>
        <p:sp>
          <p:nvSpPr>
            <p:cNvPr id="44" name="Rectangle 43"/>
            <p:cNvSpPr/>
            <p:nvPr/>
          </p:nvSpPr>
          <p:spPr bwMode="auto">
            <a:xfrm>
              <a:off x="5212135" y="5072146"/>
              <a:ext cx="1025616" cy="9893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kern="0" dirty="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p:nvSpPr>
          <p:spPr bwMode="auto">
            <a:xfrm rot="5400000">
              <a:off x="6156569" y="5105294"/>
              <a:ext cx="121362" cy="448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kern="0"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rot="5400000">
              <a:off x="5152239" y="5123965"/>
              <a:ext cx="158703" cy="448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50" name="Group 49"/>
            <p:cNvGrpSpPr/>
            <p:nvPr/>
          </p:nvGrpSpPr>
          <p:grpSpPr>
            <a:xfrm>
              <a:off x="5243076" y="5067009"/>
              <a:ext cx="974978" cy="996626"/>
              <a:chOff x="5858175" y="3315738"/>
              <a:chExt cx="650083" cy="1016875"/>
            </a:xfrm>
          </p:grpSpPr>
          <p:sp>
            <p:nvSpPr>
              <p:cNvPr id="55" name="Rectangle 54"/>
              <p:cNvSpPr/>
              <p:nvPr/>
            </p:nvSpPr>
            <p:spPr bwMode="auto">
              <a:xfrm>
                <a:off x="5865456" y="3315738"/>
                <a:ext cx="635522" cy="4573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kern="0" dirty="0">
                  <a:gradFill>
                    <a:gsLst>
                      <a:gs pos="0">
                        <a:srgbClr val="FFFFFF"/>
                      </a:gs>
                      <a:gs pos="100000">
                        <a:srgbClr val="FFFFFF"/>
                      </a:gs>
                    </a:gsLst>
                    <a:lin ang="5400000" scaled="0"/>
                  </a:gradFill>
                  <a:ea typeface="Segoe UI" pitchFamily="34" charset="0"/>
                  <a:cs typeface="Segoe UI" pitchFamily="34" charset="0"/>
                </a:endParaRPr>
              </a:p>
            </p:txBody>
          </p:sp>
          <p:sp>
            <p:nvSpPr>
              <p:cNvPr id="56" name="Rectangle 55"/>
              <p:cNvSpPr/>
              <p:nvPr/>
            </p:nvSpPr>
            <p:spPr bwMode="auto">
              <a:xfrm flipV="1">
                <a:off x="5858175" y="4286894"/>
                <a:ext cx="650083"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51" name="Rectangle 50"/>
            <p:cNvSpPr/>
            <p:nvPr/>
          </p:nvSpPr>
          <p:spPr bwMode="auto">
            <a:xfrm rot="16200000" flipV="1">
              <a:off x="6156569" y="5980548"/>
              <a:ext cx="121362" cy="448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kern="0" dirty="0">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rot="16200000" flipV="1">
              <a:off x="5152239" y="5961877"/>
              <a:ext cx="158703" cy="448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45" name="Freeform 9"/>
          <p:cNvSpPr>
            <a:spLocks noChangeAspect="1" noEditPoints="1"/>
          </p:cNvSpPr>
          <p:nvPr/>
        </p:nvSpPr>
        <p:spPr bwMode="auto">
          <a:xfrm>
            <a:off x="6051230" y="5776727"/>
            <a:ext cx="369264" cy="531987"/>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tx2"/>
          </a:solidFill>
          <a:ln>
            <a:noFill/>
          </a:ln>
          <a:extLst/>
        </p:spPr>
        <p:txBody>
          <a:bodyPr vert="horz" wrap="square" lIns="91390" tIns="91390" rIns="91390" bIns="274170" numCol="1" anchor="b" anchorCtr="0" compatLnSpc="1">
            <a:prstTxWarp prst="textNoShape">
              <a:avLst/>
            </a:prstTxWarp>
          </a:bodyPr>
          <a:lstStyle/>
          <a:p>
            <a:pPr defTabSz="932193" fontAlgn="base">
              <a:spcBef>
                <a:spcPct val="0"/>
              </a:spcBef>
              <a:spcAft>
                <a:spcPct val="0"/>
              </a:spcAft>
            </a:pPr>
            <a:endParaRPr lang="en-US" sz="1799" kern="0" dirty="0">
              <a:solidFill>
                <a:srgbClr val="505050"/>
              </a:solidFill>
              <a:ea typeface="MS PGothic" charset="0"/>
            </a:endParaRPr>
          </a:p>
        </p:txBody>
      </p:sp>
      <p:grpSp>
        <p:nvGrpSpPr>
          <p:cNvPr id="48" name="Group 47"/>
          <p:cNvGrpSpPr/>
          <p:nvPr/>
        </p:nvGrpSpPr>
        <p:grpSpPr>
          <a:xfrm>
            <a:off x="551211" y="5650255"/>
            <a:ext cx="5197520" cy="778317"/>
            <a:chOff x="1708423" y="3434810"/>
            <a:chExt cx="4215384" cy="778740"/>
          </a:xfrm>
          <a:solidFill>
            <a:schemeClr val="tx2"/>
          </a:solidFill>
        </p:grpSpPr>
        <p:sp>
          <p:nvSpPr>
            <p:cNvPr id="59" name="Rectangle 58"/>
            <p:cNvSpPr/>
            <p:nvPr/>
          </p:nvSpPr>
          <p:spPr bwMode="auto">
            <a:xfrm>
              <a:off x="1708423" y="3434810"/>
              <a:ext cx="4215384"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kern="0" dirty="0">
                <a:gradFill>
                  <a:gsLst>
                    <a:gs pos="0">
                      <a:srgbClr val="FFFFFF"/>
                    </a:gs>
                    <a:gs pos="100000">
                      <a:srgbClr val="FFFFFF"/>
                    </a:gs>
                  </a:gsLst>
                  <a:lin ang="5400000" scaled="0"/>
                </a:gradFill>
                <a:ea typeface="Segoe UI" pitchFamily="34" charset="0"/>
                <a:cs typeface="Segoe UI" pitchFamily="34" charset="0"/>
              </a:endParaRPr>
            </a:p>
          </p:txBody>
        </p:sp>
        <p:sp>
          <p:nvSpPr>
            <p:cNvPr id="60" name="Rectangle 59"/>
            <p:cNvSpPr/>
            <p:nvPr/>
          </p:nvSpPr>
          <p:spPr bwMode="auto">
            <a:xfrm flipV="1">
              <a:off x="1708423" y="4167831"/>
              <a:ext cx="4215384"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53" name="Rectangle 52"/>
          <p:cNvSpPr/>
          <p:nvPr/>
        </p:nvSpPr>
        <p:spPr>
          <a:xfrm>
            <a:off x="3490041" y="5815406"/>
            <a:ext cx="2139284" cy="489559"/>
          </a:xfrm>
          <a:prstGeom prst="rect">
            <a:avLst/>
          </a:prstGeom>
        </p:spPr>
        <p:txBody>
          <a:bodyPr wrap="square">
            <a:spAutoFit/>
          </a:bodyPr>
          <a:lstStyle/>
          <a:p>
            <a:pPr algn="r" defTabSz="931918" fontAlgn="base">
              <a:lnSpc>
                <a:spcPct val="90000"/>
              </a:lnSpc>
              <a:spcBef>
                <a:spcPct val="0"/>
              </a:spcBef>
              <a:spcAft>
                <a:spcPct val="0"/>
              </a:spcAft>
            </a:pPr>
            <a:r>
              <a:rPr lang="en-US" sz="2799" b="1" kern="0" spc="300" dirty="0">
                <a:solidFill>
                  <a:schemeClr val="tx2"/>
                </a:solidFill>
                <a:ea typeface="MS PGothic" charset="0"/>
              </a:rPr>
              <a:t>AGILITY</a:t>
            </a:r>
          </a:p>
        </p:txBody>
      </p:sp>
      <p:sp>
        <p:nvSpPr>
          <p:cNvPr id="54" name="Rectangle 53"/>
          <p:cNvSpPr/>
          <p:nvPr/>
        </p:nvSpPr>
        <p:spPr>
          <a:xfrm>
            <a:off x="6815368" y="5815406"/>
            <a:ext cx="2373288" cy="489489"/>
          </a:xfrm>
          <a:prstGeom prst="rect">
            <a:avLst/>
          </a:prstGeom>
        </p:spPr>
        <p:txBody>
          <a:bodyPr wrap="square">
            <a:spAutoFit/>
          </a:bodyPr>
          <a:lstStyle/>
          <a:p>
            <a:pPr defTabSz="931918" fontAlgn="base">
              <a:lnSpc>
                <a:spcPct val="90000"/>
              </a:lnSpc>
              <a:spcBef>
                <a:spcPct val="0"/>
              </a:spcBef>
              <a:spcAft>
                <a:spcPct val="0"/>
              </a:spcAft>
            </a:pPr>
            <a:r>
              <a:rPr lang="en-US" sz="2799" b="1" kern="0" spc="300" dirty="0">
                <a:solidFill>
                  <a:schemeClr val="tx2"/>
                </a:solidFill>
                <a:ea typeface="MS PGothic" charset="0"/>
              </a:rPr>
              <a:t>CONTROL</a:t>
            </a:r>
          </a:p>
        </p:txBody>
      </p:sp>
      <p:sp>
        <p:nvSpPr>
          <p:cNvPr id="34" name="Rectangle 33"/>
          <p:cNvSpPr/>
          <p:nvPr/>
        </p:nvSpPr>
        <p:spPr>
          <a:xfrm>
            <a:off x="6099962" y="2102324"/>
            <a:ext cx="250558" cy="34517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ctr" defTabSz="1109545" fontAlgn="base">
              <a:spcBef>
                <a:spcPct val="0"/>
              </a:spcBef>
              <a:spcAft>
                <a:spcPct val="0"/>
              </a:spcAft>
            </a:pPr>
            <a:endParaRPr lang="en-US" sz="2448" kern="0" dirty="0">
              <a:solidFill>
                <a:prstClr val="white"/>
              </a:solidFill>
              <a:cs typeface="Segoe UI" panose="020B0502040204020203" pitchFamily="34" charset="0"/>
            </a:endParaRPr>
          </a:p>
        </p:txBody>
      </p:sp>
      <p:sp>
        <p:nvSpPr>
          <p:cNvPr id="35" name="Oval 34"/>
          <p:cNvSpPr/>
          <p:nvPr/>
        </p:nvSpPr>
        <p:spPr>
          <a:xfrm>
            <a:off x="5944019" y="1821100"/>
            <a:ext cx="562442" cy="562442"/>
          </a:xfrm>
          <a:prstGeom prst="ellipse">
            <a:avLst/>
          </a:prstGeom>
          <a:solidFill>
            <a:schemeClr val="bg1"/>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ctr" defTabSz="1109545" fontAlgn="base">
              <a:spcBef>
                <a:spcPct val="0"/>
              </a:spcBef>
              <a:spcAft>
                <a:spcPct val="0"/>
              </a:spcAft>
            </a:pPr>
            <a:endParaRPr lang="en-US" sz="2448" kern="0" dirty="0">
              <a:solidFill>
                <a:prstClr val="white"/>
              </a:solidFill>
              <a:cs typeface="Segoe UI" panose="020B0502040204020203" pitchFamily="34" charset="0"/>
            </a:endParaRPr>
          </a:p>
        </p:txBody>
      </p:sp>
      <p:sp>
        <p:nvSpPr>
          <p:cNvPr id="36" name="Rectangle 35"/>
          <p:cNvSpPr/>
          <p:nvPr/>
        </p:nvSpPr>
        <p:spPr>
          <a:xfrm>
            <a:off x="3063055" y="2020752"/>
            <a:ext cx="2880965" cy="1376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ctr" defTabSz="1109545" fontAlgn="base">
              <a:spcBef>
                <a:spcPct val="0"/>
              </a:spcBef>
              <a:spcAft>
                <a:spcPct val="0"/>
              </a:spcAft>
            </a:pPr>
            <a:endParaRPr lang="en-US" sz="2448" kern="0" dirty="0">
              <a:solidFill>
                <a:prstClr val="white"/>
              </a:solidFill>
              <a:cs typeface="Segoe UI" panose="020B0502040204020203" pitchFamily="34" charset="0"/>
            </a:endParaRPr>
          </a:p>
        </p:txBody>
      </p:sp>
      <p:sp>
        <p:nvSpPr>
          <p:cNvPr id="64" name="Rectangle 63"/>
          <p:cNvSpPr/>
          <p:nvPr/>
        </p:nvSpPr>
        <p:spPr>
          <a:xfrm>
            <a:off x="1118013" y="4818462"/>
            <a:ext cx="3857040" cy="142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ctr" defTabSz="1109545" fontAlgn="base">
              <a:spcBef>
                <a:spcPct val="0"/>
              </a:spcBef>
              <a:spcAft>
                <a:spcPct val="0"/>
              </a:spcAft>
            </a:pPr>
            <a:endParaRPr lang="en-US" sz="2448" kern="0" dirty="0">
              <a:solidFill>
                <a:prstClr val="white"/>
              </a:solidFill>
              <a:cs typeface="Segoe UI" panose="020B0502040204020203" pitchFamily="34" charset="0"/>
            </a:endParaRPr>
          </a:p>
        </p:txBody>
      </p:sp>
      <p:sp>
        <p:nvSpPr>
          <p:cNvPr id="65" name="Rectangle 64"/>
          <p:cNvSpPr/>
          <p:nvPr/>
        </p:nvSpPr>
        <p:spPr>
          <a:xfrm>
            <a:off x="1897895" y="4852733"/>
            <a:ext cx="2297270" cy="2629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ctr" defTabSz="1109545" fontAlgn="base">
              <a:spcBef>
                <a:spcPct val="0"/>
              </a:spcBef>
              <a:spcAft>
                <a:spcPct val="0"/>
              </a:spcAft>
            </a:pPr>
            <a:endParaRPr lang="en-US" sz="2448" kern="0" dirty="0">
              <a:solidFill>
                <a:prstClr val="white"/>
              </a:solidFill>
              <a:cs typeface="Segoe UI" panose="020B0502040204020203" pitchFamily="34" charset="0"/>
            </a:endParaRPr>
          </a:p>
        </p:txBody>
      </p:sp>
      <p:sp>
        <p:nvSpPr>
          <p:cNvPr id="66" name="Rectangle 65"/>
          <p:cNvSpPr/>
          <p:nvPr/>
        </p:nvSpPr>
        <p:spPr>
          <a:xfrm>
            <a:off x="7191794" y="4818462"/>
            <a:ext cx="3857040" cy="142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ctr" defTabSz="1109545" fontAlgn="base">
              <a:spcBef>
                <a:spcPct val="0"/>
              </a:spcBef>
              <a:spcAft>
                <a:spcPct val="0"/>
              </a:spcAft>
            </a:pPr>
            <a:endParaRPr lang="en-US" sz="2448" kern="0" dirty="0">
              <a:solidFill>
                <a:prstClr val="white"/>
              </a:solidFill>
              <a:cs typeface="Segoe UI" panose="020B0502040204020203" pitchFamily="34" charset="0"/>
            </a:endParaRPr>
          </a:p>
        </p:txBody>
      </p:sp>
      <p:sp>
        <p:nvSpPr>
          <p:cNvPr id="67" name="Rectangle 66"/>
          <p:cNvSpPr/>
          <p:nvPr/>
        </p:nvSpPr>
        <p:spPr>
          <a:xfrm>
            <a:off x="7971675" y="4852733"/>
            <a:ext cx="2297270" cy="2629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ctr" defTabSz="1109545" fontAlgn="base">
              <a:spcBef>
                <a:spcPct val="0"/>
              </a:spcBef>
              <a:spcAft>
                <a:spcPct val="0"/>
              </a:spcAft>
            </a:pPr>
            <a:endParaRPr lang="en-US" sz="2448" kern="0" dirty="0">
              <a:solidFill>
                <a:prstClr val="white"/>
              </a:solidFill>
              <a:cs typeface="Segoe UI" panose="020B0502040204020203" pitchFamily="34" charset="0"/>
            </a:endParaRPr>
          </a:p>
        </p:txBody>
      </p:sp>
      <p:sp>
        <p:nvSpPr>
          <p:cNvPr id="68" name="Oval 67"/>
          <p:cNvSpPr/>
          <p:nvPr/>
        </p:nvSpPr>
        <p:spPr>
          <a:xfrm>
            <a:off x="8962709" y="1944719"/>
            <a:ext cx="315204" cy="315204"/>
          </a:xfrm>
          <a:prstGeom prst="ellipse">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ctr" defTabSz="1109545" fontAlgn="base">
              <a:spcBef>
                <a:spcPct val="0"/>
              </a:spcBef>
              <a:spcAft>
                <a:spcPct val="0"/>
              </a:spcAft>
            </a:pPr>
            <a:endParaRPr lang="en-US" sz="2448" kern="0" dirty="0">
              <a:solidFill>
                <a:prstClr val="white"/>
              </a:solidFill>
              <a:cs typeface="Segoe UI" panose="020B0502040204020203" pitchFamily="34" charset="0"/>
            </a:endParaRPr>
          </a:p>
        </p:txBody>
      </p:sp>
      <p:sp>
        <p:nvSpPr>
          <p:cNvPr id="69" name="Oval 68"/>
          <p:cNvSpPr/>
          <p:nvPr/>
        </p:nvSpPr>
        <p:spPr>
          <a:xfrm>
            <a:off x="2888929" y="1944719"/>
            <a:ext cx="315204" cy="315204"/>
          </a:xfrm>
          <a:prstGeom prst="ellipse">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ctr" defTabSz="1109545" fontAlgn="base">
              <a:spcBef>
                <a:spcPct val="0"/>
              </a:spcBef>
              <a:spcAft>
                <a:spcPct val="0"/>
              </a:spcAft>
            </a:pPr>
            <a:endParaRPr lang="en-US" sz="2448" kern="0" dirty="0">
              <a:solidFill>
                <a:prstClr val="white"/>
              </a:solidFill>
              <a:cs typeface="Segoe UI" panose="020B0502040204020203" pitchFamily="34" charset="0"/>
            </a:endParaRPr>
          </a:p>
        </p:txBody>
      </p:sp>
      <p:sp>
        <p:nvSpPr>
          <p:cNvPr id="70" name="Rectangle 69"/>
          <p:cNvSpPr/>
          <p:nvPr/>
        </p:nvSpPr>
        <p:spPr>
          <a:xfrm>
            <a:off x="6497178" y="2020752"/>
            <a:ext cx="2579855" cy="1376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ctr" defTabSz="1109545" fontAlgn="base">
              <a:spcBef>
                <a:spcPct val="0"/>
              </a:spcBef>
              <a:spcAft>
                <a:spcPct val="0"/>
              </a:spcAft>
            </a:pPr>
            <a:endParaRPr lang="en-US" sz="2448" kern="0" dirty="0">
              <a:solidFill>
                <a:prstClr val="white"/>
              </a:solidFill>
              <a:cs typeface="Segoe UI" panose="020B0502040204020203" pitchFamily="34" charset="0"/>
            </a:endParaRPr>
          </a:p>
        </p:txBody>
      </p:sp>
      <p:grpSp>
        <p:nvGrpSpPr>
          <p:cNvPr id="72" name="Group 71"/>
          <p:cNvGrpSpPr/>
          <p:nvPr/>
        </p:nvGrpSpPr>
        <p:grpSpPr>
          <a:xfrm>
            <a:off x="6708173" y="5650247"/>
            <a:ext cx="5184194" cy="778334"/>
            <a:chOff x="1713827" y="3434801"/>
            <a:chExt cx="4204577" cy="778758"/>
          </a:xfrm>
        </p:grpSpPr>
        <p:sp>
          <p:nvSpPr>
            <p:cNvPr id="73" name="Rectangle 72"/>
            <p:cNvSpPr/>
            <p:nvPr/>
          </p:nvSpPr>
          <p:spPr bwMode="auto">
            <a:xfrm>
              <a:off x="1713827" y="3434801"/>
              <a:ext cx="4204577" cy="4573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kern="0" dirty="0">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flipV="1">
              <a:off x="1713828" y="4167821"/>
              <a:ext cx="4204575" cy="4573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75" name="Rectangle 74"/>
          <p:cNvSpPr/>
          <p:nvPr/>
        </p:nvSpPr>
        <p:spPr bwMode="auto">
          <a:xfrm>
            <a:off x="6908595" y="2405888"/>
            <a:ext cx="4990639" cy="2305632"/>
          </a:xfrm>
          <a:prstGeom prst="rect">
            <a:avLst/>
          </a:prstGeom>
          <a:solidFill>
            <a:srgbClr val="003E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18" fontAlgn="base">
              <a:spcBef>
                <a:spcPct val="0"/>
              </a:spcBef>
              <a:spcAft>
                <a:spcPct val="0"/>
              </a:spcAft>
            </a:pPr>
            <a:r>
              <a:rPr lang="en-US" sz="2399" b="1" kern="0" spc="300" dirty="0">
                <a:solidFill>
                  <a:srgbClr val="FFFFFF"/>
                </a:solidFill>
              </a:rPr>
              <a:t>Control</a:t>
            </a:r>
          </a:p>
        </p:txBody>
      </p:sp>
      <p:sp>
        <p:nvSpPr>
          <p:cNvPr id="18" name="TextBox 17"/>
          <p:cNvSpPr txBox="1"/>
          <p:nvPr/>
        </p:nvSpPr>
        <p:spPr>
          <a:xfrm>
            <a:off x="8459575" y="4069560"/>
            <a:ext cx="1216906" cy="201683"/>
          </a:xfrm>
          <a:prstGeom prst="rect">
            <a:avLst/>
          </a:prstGeom>
          <a:noFill/>
          <a:ln>
            <a:noFill/>
          </a:ln>
        </p:spPr>
        <p:txBody>
          <a:bodyPr wrap="square" lIns="0" tIns="0" rIns="0" bIns="0" rtlCol="0" anchor="b" anchorCtr="0">
            <a:spAutoFit/>
          </a:bodyPr>
          <a:lstStyle/>
          <a:p>
            <a:pPr algn="ctr" defTabSz="932193" fontAlgn="base">
              <a:lnSpc>
                <a:spcPct val="90000"/>
              </a:lnSpc>
              <a:spcBef>
                <a:spcPct val="0"/>
              </a:spcBef>
              <a:spcAft>
                <a:spcPct val="0"/>
              </a:spcAft>
            </a:pPr>
            <a:r>
              <a:rPr lang="en-US" sz="1428" kern="0" spc="-60" dirty="0">
                <a:gradFill>
                  <a:gsLst>
                    <a:gs pos="0">
                      <a:srgbClr val="FFFFFF"/>
                    </a:gs>
                    <a:gs pos="100000">
                      <a:srgbClr val="FFFFFF"/>
                    </a:gs>
                  </a:gsLst>
                  <a:lin ang="5400000" scaled="0"/>
                </a:gradFill>
                <a:ea typeface="MS PGothic" charset="0"/>
              </a:rPr>
              <a:t>Management</a:t>
            </a:r>
          </a:p>
        </p:txBody>
      </p:sp>
      <p:sp>
        <p:nvSpPr>
          <p:cNvPr id="26" name="TextBox 25"/>
          <p:cNvSpPr txBox="1"/>
          <p:nvPr/>
        </p:nvSpPr>
        <p:spPr>
          <a:xfrm>
            <a:off x="9908919" y="4098835"/>
            <a:ext cx="1310207" cy="201683"/>
          </a:xfrm>
          <a:prstGeom prst="rect">
            <a:avLst/>
          </a:prstGeom>
          <a:noFill/>
          <a:ln>
            <a:noFill/>
          </a:ln>
        </p:spPr>
        <p:txBody>
          <a:bodyPr wrap="square" lIns="0" tIns="0" rIns="0" bIns="0" rtlCol="0" anchor="b" anchorCtr="0">
            <a:spAutoFit/>
          </a:bodyPr>
          <a:lstStyle/>
          <a:p>
            <a:pPr algn="ctr" defTabSz="932193" fontAlgn="base">
              <a:lnSpc>
                <a:spcPct val="90000"/>
              </a:lnSpc>
              <a:spcBef>
                <a:spcPct val="0"/>
              </a:spcBef>
              <a:spcAft>
                <a:spcPct val="0"/>
              </a:spcAft>
            </a:pPr>
            <a:r>
              <a:rPr lang="en-US" sz="1428" kern="0" spc="-60" dirty="0">
                <a:gradFill>
                  <a:gsLst>
                    <a:gs pos="0">
                      <a:srgbClr val="FFFFFF"/>
                    </a:gs>
                    <a:gs pos="100000">
                      <a:srgbClr val="FFFFFF"/>
                    </a:gs>
                  </a:gsLst>
                  <a:lin ang="5400000" scaled="0"/>
                </a:gradFill>
                <a:ea typeface="MS PGothic" charset="0"/>
              </a:rPr>
              <a:t>Monitoring</a:t>
            </a:r>
          </a:p>
        </p:txBody>
      </p:sp>
      <p:sp>
        <p:nvSpPr>
          <p:cNvPr id="31" name="TextBox 30"/>
          <p:cNvSpPr txBox="1"/>
          <p:nvPr/>
        </p:nvSpPr>
        <p:spPr>
          <a:xfrm>
            <a:off x="7234185" y="4068116"/>
            <a:ext cx="810505" cy="201683"/>
          </a:xfrm>
          <a:prstGeom prst="rect">
            <a:avLst/>
          </a:prstGeom>
          <a:noFill/>
          <a:ln>
            <a:noFill/>
          </a:ln>
        </p:spPr>
        <p:txBody>
          <a:bodyPr wrap="square" lIns="0" tIns="0" rIns="0" bIns="0" rtlCol="0" anchor="b" anchorCtr="0">
            <a:spAutoFit/>
          </a:bodyPr>
          <a:lstStyle/>
          <a:p>
            <a:pPr algn="ctr" defTabSz="932193" fontAlgn="base">
              <a:lnSpc>
                <a:spcPct val="90000"/>
              </a:lnSpc>
              <a:spcBef>
                <a:spcPct val="0"/>
              </a:spcBef>
              <a:spcAft>
                <a:spcPct val="0"/>
              </a:spcAft>
            </a:pPr>
            <a:r>
              <a:rPr lang="en-US" sz="1428" kern="0" spc="-60" dirty="0">
                <a:gradFill>
                  <a:gsLst>
                    <a:gs pos="0">
                      <a:srgbClr val="FFFFFF"/>
                    </a:gs>
                    <a:gs pos="100000">
                      <a:srgbClr val="FFFFFF"/>
                    </a:gs>
                  </a:gsLst>
                  <a:lin ang="5400000" scaled="0"/>
                </a:gradFill>
                <a:ea typeface="MS PGothic" charset="0"/>
              </a:rPr>
              <a:t>Curation</a:t>
            </a:r>
          </a:p>
        </p:txBody>
      </p:sp>
      <p:pic>
        <p:nvPicPr>
          <p:cNvPr id="57" name="Picture 4" descr="\\MAGNUM\Projects\Microsoft\Cloud Power FY12\Design\Icons\PNGs\IT_guy.png"/>
          <p:cNvPicPr>
            <a:picLocks noChangeAspect="1" noChangeArrowheads="1"/>
          </p:cNvPicPr>
          <p:nvPr/>
        </p:nvPicPr>
        <p:blipFill>
          <a:blip r:embed="rId3" cstate="print">
            <a:lum bright="100000"/>
          </a:blip>
          <a:stretch>
            <a:fillRect/>
          </a:stretch>
        </p:blipFill>
        <p:spPr bwMode="auto">
          <a:xfrm>
            <a:off x="10011360" y="3101265"/>
            <a:ext cx="1056461" cy="1056461"/>
          </a:xfrm>
          <a:prstGeom prst="rect">
            <a:avLst/>
          </a:prstGeom>
          <a:noFill/>
        </p:spPr>
      </p:pic>
      <p:pic>
        <p:nvPicPr>
          <p:cNvPr id="58" name="Picture 8" descr="\\MAGNUM\Projects\Microsoft\Cloud Power FY12\Design\Icons\PNGs\Cross Platform.png"/>
          <p:cNvPicPr>
            <a:picLocks noChangeAspect="1" noChangeArrowheads="1"/>
          </p:cNvPicPr>
          <p:nvPr/>
        </p:nvPicPr>
        <p:blipFill>
          <a:blip r:embed="rId4" cstate="print">
            <a:lum bright="100000"/>
          </a:blip>
          <a:stretch>
            <a:fillRect/>
          </a:stretch>
        </p:blipFill>
        <p:spPr bwMode="auto">
          <a:xfrm>
            <a:off x="8667147" y="3186244"/>
            <a:ext cx="952160" cy="952160"/>
          </a:xfrm>
          <a:prstGeom prst="rect">
            <a:avLst/>
          </a:prstGeom>
          <a:noFill/>
        </p:spPr>
      </p:pic>
      <p:pic>
        <p:nvPicPr>
          <p:cNvPr id="61" name="Picture 3" descr="\\MAGNUM\Projects\Microsoft\Cloud Power FY12\Design\Icons\PNGs\Public_Cloud_Productivity.png"/>
          <p:cNvPicPr>
            <a:picLocks noChangeAspect="1" noChangeArrowheads="1"/>
          </p:cNvPicPr>
          <p:nvPr/>
        </p:nvPicPr>
        <p:blipFill>
          <a:blip r:embed="rId5" cstate="print">
            <a:lum bright="100000"/>
          </a:blip>
          <a:stretch>
            <a:fillRect/>
          </a:stretch>
        </p:blipFill>
        <p:spPr bwMode="auto">
          <a:xfrm>
            <a:off x="4161712" y="2933689"/>
            <a:ext cx="1120779" cy="1120779"/>
          </a:xfrm>
          <a:prstGeom prst="rect">
            <a:avLst/>
          </a:prstGeom>
          <a:noFill/>
        </p:spPr>
      </p:pic>
      <p:sp>
        <p:nvSpPr>
          <p:cNvPr id="63" name="Freeform 30"/>
          <p:cNvSpPr>
            <a:spLocks noEditPoints="1"/>
          </p:cNvSpPr>
          <p:nvPr/>
        </p:nvSpPr>
        <p:spPr bwMode="auto">
          <a:xfrm>
            <a:off x="853702" y="3215520"/>
            <a:ext cx="250455" cy="276928"/>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solidFill>
              <a:srgbClr val="505050"/>
            </a:solidFill>
          </a:ln>
          <a:extLst/>
        </p:spPr>
        <p:txBody>
          <a:bodyPr vert="horz" wrap="square" lIns="91427" tIns="45713" rIns="91427" bIns="45713" numCol="1" anchor="t" anchorCtr="0" compatLnSpc="1">
            <a:prstTxWarp prst="textNoShape">
              <a:avLst/>
            </a:prstTxWarp>
          </a:bodyPr>
          <a:lstStyle/>
          <a:p>
            <a:pPr defTabSz="914009" fontAlgn="base">
              <a:spcBef>
                <a:spcPct val="0"/>
              </a:spcBef>
              <a:spcAft>
                <a:spcPct val="0"/>
              </a:spcAft>
            </a:pPr>
            <a:endParaRPr lang="en-US" sz="1700" kern="0" dirty="0">
              <a:solidFill>
                <a:srgbClr val="000000"/>
              </a:solidFill>
              <a:ea typeface="MS PGothic" charset="0"/>
            </a:endParaRPr>
          </a:p>
        </p:txBody>
      </p:sp>
      <p:sp>
        <p:nvSpPr>
          <p:cNvPr id="71" name="Freeform 30"/>
          <p:cNvSpPr>
            <a:spLocks noEditPoints="1"/>
          </p:cNvSpPr>
          <p:nvPr/>
        </p:nvSpPr>
        <p:spPr bwMode="auto">
          <a:xfrm>
            <a:off x="1108661" y="3215517"/>
            <a:ext cx="267309" cy="295566"/>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solidFill>
              <a:srgbClr val="505050"/>
            </a:solidFill>
          </a:ln>
          <a:extLst/>
        </p:spPr>
        <p:txBody>
          <a:bodyPr vert="horz" wrap="square" lIns="91427" tIns="45713" rIns="91427" bIns="45713" numCol="1" anchor="t" anchorCtr="0" compatLnSpc="1">
            <a:prstTxWarp prst="textNoShape">
              <a:avLst/>
            </a:prstTxWarp>
          </a:bodyPr>
          <a:lstStyle/>
          <a:p>
            <a:pPr defTabSz="914009" fontAlgn="base">
              <a:spcBef>
                <a:spcPct val="0"/>
              </a:spcBef>
              <a:spcAft>
                <a:spcPct val="0"/>
              </a:spcAft>
            </a:pPr>
            <a:endParaRPr lang="en-US" sz="1700" kern="0" dirty="0">
              <a:solidFill>
                <a:srgbClr val="000000"/>
              </a:solidFill>
              <a:ea typeface="MS PGothic" charset="0"/>
            </a:endParaRPr>
          </a:p>
        </p:txBody>
      </p:sp>
      <p:sp>
        <p:nvSpPr>
          <p:cNvPr id="77" name="Freeform 30"/>
          <p:cNvSpPr>
            <a:spLocks noEditPoints="1"/>
          </p:cNvSpPr>
          <p:nvPr/>
        </p:nvSpPr>
        <p:spPr bwMode="auto">
          <a:xfrm>
            <a:off x="902489" y="3400887"/>
            <a:ext cx="442630" cy="489422"/>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solidFill>
              <a:srgbClr val="505050"/>
            </a:solidFill>
          </a:ln>
          <a:extLst/>
        </p:spPr>
        <p:txBody>
          <a:bodyPr vert="horz" wrap="square" lIns="91427" tIns="45713" rIns="91427" bIns="45713" numCol="1" anchor="t" anchorCtr="0" compatLnSpc="1">
            <a:prstTxWarp prst="textNoShape">
              <a:avLst/>
            </a:prstTxWarp>
          </a:bodyPr>
          <a:lstStyle/>
          <a:p>
            <a:pPr defTabSz="914009" fontAlgn="base">
              <a:spcBef>
                <a:spcPct val="0"/>
              </a:spcBef>
              <a:spcAft>
                <a:spcPct val="0"/>
              </a:spcAft>
            </a:pPr>
            <a:endParaRPr lang="en-US" sz="1700" kern="0" dirty="0">
              <a:solidFill>
                <a:srgbClr val="000000"/>
              </a:solidFill>
              <a:ea typeface="MS PGothic" charset="0"/>
            </a:endParaRPr>
          </a:p>
        </p:txBody>
      </p:sp>
      <p:pic>
        <p:nvPicPr>
          <p:cNvPr id="78" name="Picture 5" descr="\\MAGNUM\Projects\Microsoft\Cloud Power FY12\Design\Icons\PNGs\Stop_watch.png"/>
          <p:cNvPicPr>
            <a:picLocks noChangeAspect="1" noChangeArrowheads="1"/>
          </p:cNvPicPr>
          <p:nvPr/>
        </p:nvPicPr>
        <p:blipFill>
          <a:blip r:embed="rId6" cstate="print">
            <a:lum bright="100000"/>
          </a:blip>
          <a:stretch>
            <a:fillRect/>
          </a:stretch>
        </p:blipFill>
        <p:spPr bwMode="auto">
          <a:xfrm>
            <a:off x="1537897" y="2969384"/>
            <a:ext cx="1169392" cy="1169392"/>
          </a:xfrm>
          <a:prstGeom prst="rect">
            <a:avLst/>
          </a:prstGeom>
          <a:noFill/>
        </p:spPr>
      </p:pic>
      <p:sp>
        <p:nvSpPr>
          <p:cNvPr id="79" name="Freeform 30"/>
          <p:cNvSpPr>
            <a:spLocks noChangeAspect="1" noEditPoints="1"/>
          </p:cNvSpPr>
          <p:nvPr/>
        </p:nvSpPr>
        <p:spPr bwMode="auto">
          <a:xfrm>
            <a:off x="2971219" y="3502173"/>
            <a:ext cx="291036" cy="342661"/>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009" fontAlgn="base">
              <a:spcBef>
                <a:spcPct val="0"/>
              </a:spcBef>
              <a:spcAft>
                <a:spcPct val="0"/>
              </a:spcAft>
            </a:pPr>
            <a:endParaRPr lang="en-US" sz="1700" kern="0" dirty="0">
              <a:solidFill>
                <a:srgbClr val="000000"/>
              </a:solidFill>
              <a:ea typeface="MS PGothic" charset="0"/>
            </a:endParaRPr>
          </a:p>
        </p:txBody>
      </p:sp>
      <p:sp>
        <p:nvSpPr>
          <p:cNvPr id="83" name="Freeform 13"/>
          <p:cNvSpPr>
            <a:spLocks noChangeAspect="1" noEditPoints="1"/>
          </p:cNvSpPr>
          <p:nvPr/>
        </p:nvSpPr>
        <p:spPr bwMode="black">
          <a:xfrm>
            <a:off x="3322549" y="3485178"/>
            <a:ext cx="409219" cy="348422"/>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0" tIns="41145" rIns="82290" bIns="41145" numCol="1" rtlCol="0" anchor="ctr" anchorCtr="0" compatLnSpc="1">
            <a:prstTxWarp prst="textNoShape">
              <a:avLst/>
            </a:prstTxWarp>
          </a:bodyPr>
          <a:lstStyle/>
          <a:p>
            <a:pPr defTabSz="740597" fontAlgn="base">
              <a:spcBef>
                <a:spcPct val="0"/>
              </a:spcBef>
              <a:spcAft>
                <a:spcPct val="0"/>
              </a:spcAft>
            </a:pPr>
            <a:endParaRPr lang="en-US" kern="0" spc="-122" dirty="0">
              <a:solidFill>
                <a:srgbClr val="000000">
                  <a:lumMod val="50000"/>
                </a:srgbClr>
              </a:solidFill>
              <a:latin typeface="Segoe Light" pitchFamily="34" charset="0"/>
            </a:endParaRPr>
          </a:p>
        </p:txBody>
      </p:sp>
      <p:sp>
        <p:nvSpPr>
          <p:cNvPr id="84" name="Freeform 76"/>
          <p:cNvSpPr>
            <a:spLocks noEditPoints="1"/>
          </p:cNvSpPr>
          <p:nvPr/>
        </p:nvSpPr>
        <p:spPr bwMode="auto">
          <a:xfrm>
            <a:off x="3332560" y="3128316"/>
            <a:ext cx="359068" cy="323020"/>
          </a:xfrm>
          <a:custGeom>
            <a:avLst/>
            <a:gdLst>
              <a:gd name="T0" fmla="*/ 1487 w 1544"/>
              <a:gd name="T1" fmla="*/ 888 h 1544"/>
              <a:gd name="T2" fmla="*/ 1421 w 1544"/>
              <a:gd name="T3" fmla="*/ 786 h 1544"/>
              <a:gd name="T4" fmla="*/ 1255 w 1544"/>
              <a:gd name="T5" fmla="*/ 694 h 1544"/>
              <a:gd name="T6" fmla="*/ 1208 w 1544"/>
              <a:gd name="T7" fmla="*/ 688 h 1544"/>
              <a:gd name="T8" fmla="*/ 1285 w 1544"/>
              <a:gd name="T9" fmla="*/ 732 h 1544"/>
              <a:gd name="T10" fmla="*/ 1146 w 1544"/>
              <a:gd name="T11" fmla="*/ 854 h 1544"/>
              <a:gd name="T12" fmla="*/ 1065 w 1544"/>
              <a:gd name="T13" fmla="*/ 733 h 1544"/>
              <a:gd name="T14" fmla="*/ 1229 w 1544"/>
              <a:gd name="T15" fmla="*/ 894 h 1544"/>
              <a:gd name="T16" fmla="*/ 1105 w 1544"/>
              <a:gd name="T17" fmla="*/ 1086 h 1544"/>
              <a:gd name="T18" fmla="*/ 1035 w 1544"/>
              <a:gd name="T19" fmla="*/ 1240 h 1544"/>
              <a:gd name="T20" fmla="*/ 847 w 1544"/>
              <a:gd name="T21" fmla="*/ 1333 h 1544"/>
              <a:gd name="T22" fmla="*/ 796 w 1544"/>
              <a:gd name="T23" fmla="*/ 1111 h 1544"/>
              <a:gd name="T24" fmla="*/ 544 w 1544"/>
              <a:gd name="T25" fmla="*/ 969 h 1544"/>
              <a:gd name="T26" fmla="*/ 491 w 1544"/>
              <a:gd name="T27" fmla="*/ 699 h 1544"/>
              <a:gd name="T28" fmla="*/ 775 w 1544"/>
              <a:gd name="T29" fmla="*/ 569 h 1544"/>
              <a:gd name="T30" fmla="*/ 872 w 1544"/>
              <a:gd name="T31" fmla="*/ 658 h 1544"/>
              <a:gd name="T32" fmla="*/ 1025 w 1544"/>
              <a:gd name="T33" fmla="*/ 652 h 1544"/>
              <a:gd name="T34" fmla="*/ 1049 w 1544"/>
              <a:gd name="T35" fmla="*/ 589 h 1544"/>
              <a:gd name="T36" fmla="*/ 949 w 1544"/>
              <a:gd name="T37" fmla="*/ 528 h 1544"/>
              <a:gd name="T38" fmla="*/ 910 w 1544"/>
              <a:gd name="T39" fmla="*/ 571 h 1544"/>
              <a:gd name="T40" fmla="*/ 872 w 1544"/>
              <a:gd name="T41" fmla="*/ 488 h 1544"/>
              <a:gd name="T42" fmla="*/ 800 w 1544"/>
              <a:gd name="T43" fmla="*/ 450 h 1544"/>
              <a:gd name="T44" fmla="*/ 860 w 1544"/>
              <a:gd name="T45" fmla="*/ 525 h 1544"/>
              <a:gd name="T46" fmla="*/ 783 w 1544"/>
              <a:gd name="T47" fmla="*/ 492 h 1544"/>
              <a:gd name="T48" fmla="*/ 674 w 1544"/>
              <a:gd name="T49" fmla="*/ 511 h 1544"/>
              <a:gd name="T50" fmla="*/ 550 w 1544"/>
              <a:gd name="T51" fmla="*/ 552 h 1544"/>
              <a:gd name="T52" fmla="*/ 644 w 1544"/>
              <a:gd name="T53" fmla="*/ 471 h 1544"/>
              <a:gd name="T54" fmla="*/ 614 w 1544"/>
              <a:gd name="T55" fmla="*/ 392 h 1544"/>
              <a:gd name="T56" fmla="*/ 724 w 1544"/>
              <a:gd name="T57" fmla="*/ 328 h 1544"/>
              <a:gd name="T58" fmla="*/ 749 w 1544"/>
              <a:gd name="T59" fmla="*/ 299 h 1544"/>
              <a:gd name="T60" fmla="*/ 796 w 1544"/>
              <a:gd name="T61" fmla="*/ 317 h 1544"/>
              <a:gd name="T62" fmla="*/ 899 w 1544"/>
              <a:gd name="T63" fmla="*/ 272 h 1544"/>
              <a:gd name="T64" fmla="*/ 922 w 1544"/>
              <a:gd name="T65" fmla="*/ 249 h 1544"/>
              <a:gd name="T66" fmla="*/ 938 w 1544"/>
              <a:gd name="T67" fmla="*/ 228 h 1544"/>
              <a:gd name="T68" fmla="*/ 882 w 1544"/>
              <a:gd name="T69" fmla="*/ 209 h 1544"/>
              <a:gd name="T70" fmla="*/ 880 w 1544"/>
              <a:gd name="T71" fmla="*/ 206 h 1544"/>
              <a:gd name="T72" fmla="*/ 893 w 1544"/>
              <a:gd name="T73" fmla="*/ 189 h 1544"/>
              <a:gd name="T74" fmla="*/ 882 w 1544"/>
              <a:gd name="T75" fmla="*/ 175 h 1544"/>
              <a:gd name="T76" fmla="*/ 846 w 1544"/>
              <a:gd name="T77" fmla="*/ 219 h 1544"/>
              <a:gd name="T78" fmla="*/ 838 w 1544"/>
              <a:gd name="T79" fmla="*/ 286 h 1544"/>
              <a:gd name="T80" fmla="*/ 774 w 1544"/>
              <a:gd name="T81" fmla="*/ 247 h 1544"/>
              <a:gd name="T82" fmla="*/ 714 w 1544"/>
              <a:gd name="T83" fmla="*/ 245 h 1544"/>
              <a:gd name="T84" fmla="*/ 763 w 1544"/>
              <a:gd name="T85" fmla="*/ 186 h 1544"/>
              <a:gd name="T86" fmla="*/ 886 w 1544"/>
              <a:gd name="T87" fmla="*/ 149 h 1544"/>
              <a:gd name="T88" fmla="*/ 1222 w 1544"/>
              <a:gd name="T89" fmla="*/ 144 h 1544"/>
              <a:gd name="T90" fmla="*/ 313 w 1544"/>
              <a:gd name="T91" fmla="*/ 189 h 1544"/>
              <a:gd name="T92" fmla="*/ 300 w 1544"/>
              <a:gd name="T93" fmla="*/ 260 h 1544"/>
              <a:gd name="T94" fmla="*/ 256 w 1544"/>
              <a:gd name="T95" fmla="*/ 311 h 1544"/>
              <a:gd name="T96" fmla="*/ 203 w 1544"/>
              <a:gd name="T97" fmla="*/ 385 h 1544"/>
              <a:gd name="T98" fmla="*/ 94 w 1544"/>
              <a:gd name="T99" fmla="*/ 405 h 1544"/>
              <a:gd name="T100" fmla="*/ 64 w 1544"/>
              <a:gd name="T101" fmla="*/ 602 h 1544"/>
              <a:gd name="T102" fmla="*/ 28 w 1544"/>
              <a:gd name="T103" fmla="*/ 979 h 1544"/>
              <a:gd name="T104" fmla="*/ 142 w 1544"/>
              <a:gd name="T105" fmla="*/ 1085 h 1544"/>
              <a:gd name="T106" fmla="*/ 291 w 1544"/>
              <a:gd name="T107" fmla="*/ 1235 h 1544"/>
              <a:gd name="T108" fmla="*/ 772 w 1544"/>
              <a:gd name="T109" fmla="*/ 1544 h 1544"/>
              <a:gd name="T110" fmla="*/ 569 w 1544"/>
              <a:gd name="T111" fmla="*/ 245 h 1544"/>
              <a:gd name="T112" fmla="*/ 608 w 1544"/>
              <a:gd name="T113" fmla="*/ 202 h 1544"/>
              <a:gd name="T114" fmla="*/ 683 w 1544"/>
              <a:gd name="T115" fmla="*/ 263 h 1544"/>
              <a:gd name="T116" fmla="*/ 611 w 1544"/>
              <a:gd name="T117" fmla="*/ 288 h 1544"/>
              <a:gd name="T118" fmla="*/ 589 w 1544"/>
              <a:gd name="T119" fmla="*/ 278 h 1544"/>
              <a:gd name="T120" fmla="*/ 1188 w 1544"/>
              <a:gd name="T121" fmla="*/ 1196 h 1544"/>
              <a:gd name="T122" fmla="*/ 1118 w 1544"/>
              <a:gd name="T123" fmla="*/ 1249 h 1544"/>
              <a:gd name="T124" fmla="*/ 1196 w 1544"/>
              <a:gd name="T125" fmla="*/ 1147 h 1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4" h="1544">
                <a:moveTo>
                  <a:pt x="1516" y="810"/>
                </a:moveTo>
                <a:cubicBezTo>
                  <a:pt x="1510" y="818"/>
                  <a:pt x="1493" y="838"/>
                  <a:pt x="1493" y="843"/>
                </a:cubicBezTo>
                <a:cubicBezTo>
                  <a:pt x="1491" y="847"/>
                  <a:pt x="1491" y="861"/>
                  <a:pt x="1491" y="866"/>
                </a:cubicBezTo>
                <a:cubicBezTo>
                  <a:pt x="1491" y="871"/>
                  <a:pt x="1488" y="885"/>
                  <a:pt x="1487" y="888"/>
                </a:cubicBezTo>
                <a:cubicBezTo>
                  <a:pt x="1483" y="891"/>
                  <a:pt x="1474" y="904"/>
                  <a:pt x="1471" y="908"/>
                </a:cubicBezTo>
                <a:cubicBezTo>
                  <a:pt x="1469" y="911"/>
                  <a:pt x="1458" y="911"/>
                  <a:pt x="1457" y="900"/>
                </a:cubicBezTo>
                <a:cubicBezTo>
                  <a:pt x="1454" y="889"/>
                  <a:pt x="1443" y="850"/>
                  <a:pt x="1440" y="839"/>
                </a:cubicBezTo>
                <a:cubicBezTo>
                  <a:pt x="1437" y="829"/>
                  <a:pt x="1424" y="793"/>
                  <a:pt x="1421" y="786"/>
                </a:cubicBezTo>
                <a:cubicBezTo>
                  <a:pt x="1416" y="780"/>
                  <a:pt x="1402" y="758"/>
                  <a:pt x="1398" y="752"/>
                </a:cubicBezTo>
                <a:cubicBezTo>
                  <a:pt x="1394" y="746"/>
                  <a:pt x="1374" y="727"/>
                  <a:pt x="1363" y="724"/>
                </a:cubicBezTo>
                <a:cubicBezTo>
                  <a:pt x="1352" y="722"/>
                  <a:pt x="1315" y="713"/>
                  <a:pt x="1304" y="710"/>
                </a:cubicBezTo>
                <a:cubicBezTo>
                  <a:pt x="1291" y="707"/>
                  <a:pt x="1258" y="697"/>
                  <a:pt x="1255" y="694"/>
                </a:cubicBezTo>
                <a:cubicBezTo>
                  <a:pt x="1251" y="691"/>
                  <a:pt x="1240" y="680"/>
                  <a:pt x="1235" y="675"/>
                </a:cubicBezTo>
                <a:cubicBezTo>
                  <a:pt x="1232" y="672"/>
                  <a:pt x="1221" y="664"/>
                  <a:pt x="1219" y="666"/>
                </a:cubicBezTo>
                <a:cubicBezTo>
                  <a:pt x="1218" y="666"/>
                  <a:pt x="1211" y="671"/>
                  <a:pt x="1210" y="671"/>
                </a:cubicBezTo>
                <a:cubicBezTo>
                  <a:pt x="1208" y="672"/>
                  <a:pt x="1205" y="680"/>
                  <a:pt x="1208" y="688"/>
                </a:cubicBezTo>
                <a:cubicBezTo>
                  <a:pt x="1211" y="694"/>
                  <a:pt x="1221" y="718"/>
                  <a:pt x="1222" y="724"/>
                </a:cubicBezTo>
                <a:cubicBezTo>
                  <a:pt x="1226" y="730"/>
                  <a:pt x="1235" y="746"/>
                  <a:pt x="1240" y="744"/>
                </a:cubicBezTo>
                <a:cubicBezTo>
                  <a:pt x="1243" y="741"/>
                  <a:pt x="1257" y="735"/>
                  <a:pt x="1261" y="732"/>
                </a:cubicBezTo>
                <a:cubicBezTo>
                  <a:pt x="1265" y="730"/>
                  <a:pt x="1279" y="728"/>
                  <a:pt x="1285" y="732"/>
                </a:cubicBezTo>
                <a:cubicBezTo>
                  <a:pt x="1290" y="736"/>
                  <a:pt x="1307" y="752"/>
                  <a:pt x="1312" y="757"/>
                </a:cubicBezTo>
                <a:cubicBezTo>
                  <a:pt x="1316" y="761"/>
                  <a:pt x="1318" y="780"/>
                  <a:pt x="1304" y="791"/>
                </a:cubicBezTo>
                <a:cubicBezTo>
                  <a:pt x="1288" y="800"/>
                  <a:pt x="1235" y="836"/>
                  <a:pt x="1219" y="846"/>
                </a:cubicBezTo>
                <a:cubicBezTo>
                  <a:pt x="1204" y="857"/>
                  <a:pt x="1154" y="871"/>
                  <a:pt x="1146" y="854"/>
                </a:cubicBezTo>
                <a:cubicBezTo>
                  <a:pt x="1138" y="835"/>
                  <a:pt x="1108" y="774"/>
                  <a:pt x="1100" y="757"/>
                </a:cubicBezTo>
                <a:cubicBezTo>
                  <a:pt x="1091" y="738"/>
                  <a:pt x="1066" y="691"/>
                  <a:pt x="1065" y="693"/>
                </a:cubicBezTo>
                <a:cubicBezTo>
                  <a:pt x="1063" y="693"/>
                  <a:pt x="1055" y="693"/>
                  <a:pt x="1054" y="694"/>
                </a:cubicBezTo>
                <a:cubicBezTo>
                  <a:pt x="1052" y="694"/>
                  <a:pt x="1055" y="713"/>
                  <a:pt x="1065" y="733"/>
                </a:cubicBezTo>
                <a:cubicBezTo>
                  <a:pt x="1074" y="755"/>
                  <a:pt x="1104" y="829"/>
                  <a:pt x="1113" y="849"/>
                </a:cubicBezTo>
                <a:cubicBezTo>
                  <a:pt x="1121" y="869"/>
                  <a:pt x="1149" y="921"/>
                  <a:pt x="1158" y="916"/>
                </a:cubicBezTo>
                <a:cubicBezTo>
                  <a:pt x="1166" y="911"/>
                  <a:pt x="1196" y="897"/>
                  <a:pt x="1204" y="893"/>
                </a:cubicBezTo>
                <a:cubicBezTo>
                  <a:pt x="1211" y="888"/>
                  <a:pt x="1232" y="885"/>
                  <a:pt x="1229" y="894"/>
                </a:cubicBezTo>
                <a:cubicBezTo>
                  <a:pt x="1226" y="904"/>
                  <a:pt x="1215" y="936"/>
                  <a:pt x="1211" y="947"/>
                </a:cubicBezTo>
                <a:cubicBezTo>
                  <a:pt x="1210" y="957"/>
                  <a:pt x="1194" y="988"/>
                  <a:pt x="1185" y="996"/>
                </a:cubicBezTo>
                <a:cubicBezTo>
                  <a:pt x="1177" y="1004"/>
                  <a:pt x="1146" y="1030"/>
                  <a:pt x="1138" y="1038"/>
                </a:cubicBezTo>
                <a:cubicBezTo>
                  <a:pt x="1129" y="1047"/>
                  <a:pt x="1105" y="1076"/>
                  <a:pt x="1105" y="1086"/>
                </a:cubicBezTo>
                <a:cubicBezTo>
                  <a:pt x="1107" y="1097"/>
                  <a:pt x="1107" y="1133"/>
                  <a:pt x="1107" y="1144"/>
                </a:cubicBezTo>
                <a:cubicBezTo>
                  <a:pt x="1107" y="1154"/>
                  <a:pt x="1104" y="1182"/>
                  <a:pt x="1099" y="1185"/>
                </a:cubicBezTo>
                <a:cubicBezTo>
                  <a:pt x="1094" y="1190"/>
                  <a:pt x="1077" y="1201"/>
                  <a:pt x="1071" y="1204"/>
                </a:cubicBezTo>
                <a:cubicBezTo>
                  <a:pt x="1066" y="1207"/>
                  <a:pt x="1046" y="1227"/>
                  <a:pt x="1035" y="1240"/>
                </a:cubicBezTo>
                <a:cubicBezTo>
                  <a:pt x="1025" y="1252"/>
                  <a:pt x="991" y="1294"/>
                  <a:pt x="980" y="1305"/>
                </a:cubicBezTo>
                <a:cubicBezTo>
                  <a:pt x="971" y="1316"/>
                  <a:pt x="938" y="1343"/>
                  <a:pt x="930" y="1343"/>
                </a:cubicBezTo>
                <a:cubicBezTo>
                  <a:pt x="922" y="1344"/>
                  <a:pt x="896" y="1348"/>
                  <a:pt x="888" y="1349"/>
                </a:cubicBezTo>
                <a:cubicBezTo>
                  <a:pt x="879" y="1349"/>
                  <a:pt x="854" y="1344"/>
                  <a:pt x="847" y="1333"/>
                </a:cubicBezTo>
                <a:cubicBezTo>
                  <a:pt x="841" y="1324"/>
                  <a:pt x="818" y="1282"/>
                  <a:pt x="810" y="1268"/>
                </a:cubicBezTo>
                <a:cubicBezTo>
                  <a:pt x="803" y="1255"/>
                  <a:pt x="785" y="1212"/>
                  <a:pt x="786" y="1204"/>
                </a:cubicBezTo>
                <a:cubicBezTo>
                  <a:pt x="788" y="1197"/>
                  <a:pt x="796" y="1172"/>
                  <a:pt x="797" y="1165"/>
                </a:cubicBezTo>
                <a:cubicBezTo>
                  <a:pt x="799" y="1157"/>
                  <a:pt x="800" y="1126"/>
                  <a:pt x="796" y="1111"/>
                </a:cubicBezTo>
                <a:cubicBezTo>
                  <a:pt x="791" y="1097"/>
                  <a:pt x="772" y="1047"/>
                  <a:pt x="768" y="1032"/>
                </a:cubicBezTo>
                <a:cubicBezTo>
                  <a:pt x="763" y="1018"/>
                  <a:pt x="735" y="977"/>
                  <a:pt x="718" y="979"/>
                </a:cubicBezTo>
                <a:cubicBezTo>
                  <a:pt x="700" y="980"/>
                  <a:pt x="641" y="983"/>
                  <a:pt x="624" y="983"/>
                </a:cubicBezTo>
                <a:cubicBezTo>
                  <a:pt x="607" y="985"/>
                  <a:pt x="555" y="979"/>
                  <a:pt x="544" y="969"/>
                </a:cubicBezTo>
                <a:cubicBezTo>
                  <a:pt x="535" y="961"/>
                  <a:pt x="502" y="929"/>
                  <a:pt x="492" y="919"/>
                </a:cubicBezTo>
                <a:cubicBezTo>
                  <a:pt x="483" y="910"/>
                  <a:pt x="460" y="872"/>
                  <a:pt x="460" y="858"/>
                </a:cubicBezTo>
                <a:cubicBezTo>
                  <a:pt x="461" y="843"/>
                  <a:pt x="467" y="789"/>
                  <a:pt x="469" y="775"/>
                </a:cubicBezTo>
                <a:cubicBezTo>
                  <a:pt x="471" y="760"/>
                  <a:pt x="481" y="710"/>
                  <a:pt x="491" y="699"/>
                </a:cubicBezTo>
                <a:cubicBezTo>
                  <a:pt x="500" y="688"/>
                  <a:pt x="533" y="649"/>
                  <a:pt x="542" y="636"/>
                </a:cubicBezTo>
                <a:cubicBezTo>
                  <a:pt x="552" y="625"/>
                  <a:pt x="591" y="592"/>
                  <a:pt x="610" y="589"/>
                </a:cubicBezTo>
                <a:cubicBezTo>
                  <a:pt x="627" y="586"/>
                  <a:pt x="689" y="575"/>
                  <a:pt x="708" y="572"/>
                </a:cubicBezTo>
                <a:cubicBezTo>
                  <a:pt x="725" y="569"/>
                  <a:pt x="775" y="564"/>
                  <a:pt x="775" y="569"/>
                </a:cubicBezTo>
                <a:cubicBezTo>
                  <a:pt x="777" y="574"/>
                  <a:pt x="782" y="591"/>
                  <a:pt x="782" y="596"/>
                </a:cubicBezTo>
                <a:cubicBezTo>
                  <a:pt x="783" y="600"/>
                  <a:pt x="793" y="616"/>
                  <a:pt x="800" y="621"/>
                </a:cubicBezTo>
                <a:cubicBezTo>
                  <a:pt x="807" y="625"/>
                  <a:pt x="833" y="642"/>
                  <a:pt x="841" y="647"/>
                </a:cubicBezTo>
                <a:cubicBezTo>
                  <a:pt x="847" y="652"/>
                  <a:pt x="871" y="661"/>
                  <a:pt x="872" y="658"/>
                </a:cubicBezTo>
                <a:cubicBezTo>
                  <a:pt x="875" y="653"/>
                  <a:pt x="885" y="641"/>
                  <a:pt x="888" y="636"/>
                </a:cubicBezTo>
                <a:cubicBezTo>
                  <a:pt x="891" y="633"/>
                  <a:pt x="908" y="625"/>
                  <a:pt x="919" y="627"/>
                </a:cubicBezTo>
                <a:cubicBezTo>
                  <a:pt x="930" y="630"/>
                  <a:pt x="969" y="641"/>
                  <a:pt x="980" y="644"/>
                </a:cubicBezTo>
                <a:cubicBezTo>
                  <a:pt x="991" y="647"/>
                  <a:pt x="1024" y="653"/>
                  <a:pt x="1025" y="652"/>
                </a:cubicBezTo>
                <a:cubicBezTo>
                  <a:pt x="1029" y="650"/>
                  <a:pt x="1038" y="644"/>
                  <a:pt x="1041" y="642"/>
                </a:cubicBezTo>
                <a:cubicBezTo>
                  <a:pt x="1044" y="641"/>
                  <a:pt x="1052" y="633"/>
                  <a:pt x="1054" y="628"/>
                </a:cubicBezTo>
                <a:cubicBezTo>
                  <a:pt x="1055" y="624"/>
                  <a:pt x="1058" y="610"/>
                  <a:pt x="1060" y="607"/>
                </a:cubicBezTo>
                <a:cubicBezTo>
                  <a:pt x="1060" y="602"/>
                  <a:pt x="1057" y="589"/>
                  <a:pt x="1049" y="589"/>
                </a:cubicBezTo>
                <a:cubicBezTo>
                  <a:pt x="1043" y="588"/>
                  <a:pt x="1016" y="583"/>
                  <a:pt x="1008" y="582"/>
                </a:cubicBezTo>
                <a:cubicBezTo>
                  <a:pt x="1000" y="580"/>
                  <a:pt x="979" y="572"/>
                  <a:pt x="975" y="567"/>
                </a:cubicBezTo>
                <a:cubicBezTo>
                  <a:pt x="974" y="564"/>
                  <a:pt x="965" y="549"/>
                  <a:pt x="961" y="546"/>
                </a:cubicBezTo>
                <a:cubicBezTo>
                  <a:pt x="958" y="541"/>
                  <a:pt x="950" y="530"/>
                  <a:pt x="949" y="528"/>
                </a:cubicBezTo>
                <a:cubicBezTo>
                  <a:pt x="947" y="527"/>
                  <a:pt x="941" y="524"/>
                  <a:pt x="939" y="524"/>
                </a:cubicBezTo>
                <a:cubicBezTo>
                  <a:pt x="936" y="522"/>
                  <a:pt x="932" y="525"/>
                  <a:pt x="930" y="530"/>
                </a:cubicBezTo>
                <a:cubicBezTo>
                  <a:pt x="929" y="535"/>
                  <a:pt x="924" y="553"/>
                  <a:pt x="922" y="558"/>
                </a:cubicBezTo>
                <a:cubicBezTo>
                  <a:pt x="921" y="563"/>
                  <a:pt x="913" y="574"/>
                  <a:pt x="910" y="571"/>
                </a:cubicBezTo>
                <a:cubicBezTo>
                  <a:pt x="907" y="566"/>
                  <a:pt x="894" y="550"/>
                  <a:pt x="891" y="547"/>
                </a:cubicBezTo>
                <a:cubicBezTo>
                  <a:pt x="888" y="542"/>
                  <a:pt x="879" y="528"/>
                  <a:pt x="879" y="525"/>
                </a:cubicBezTo>
                <a:cubicBezTo>
                  <a:pt x="879" y="522"/>
                  <a:pt x="879" y="510"/>
                  <a:pt x="880" y="507"/>
                </a:cubicBezTo>
                <a:cubicBezTo>
                  <a:pt x="880" y="503"/>
                  <a:pt x="875" y="491"/>
                  <a:pt x="872" y="488"/>
                </a:cubicBezTo>
                <a:cubicBezTo>
                  <a:pt x="868" y="485"/>
                  <a:pt x="850" y="472"/>
                  <a:pt x="847" y="469"/>
                </a:cubicBezTo>
                <a:cubicBezTo>
                  <a:pt x="843" y="466"/>
                  <a:pt x="829" y="456"/>
                  <a:pt x="825" y="455"/>
                </a:cubicBezTo>
                <a:cubicBezTo>
                  <a:pt x="822" y="453"/>
                  <a:pt x="813" y="449"/>
                  <a:pt x="810" y="449"/>
                </a:cubicBezTo>
                <a:cubicBezTo>
                  <a:pt x="808" y="447"/>
                  <a:pt x="800" y="446"/>
                  <a:pt x="800" y="450"/>
                </a:cubicBezTo>
                <a:cubicBezTo>
                  <a:pt x="802" y="453"/>
                  <a:pt x="802" y="464"/>
                  <a:pt x="802" y="467"/>
                </a:cubicBezTo>
                <a:cubicBezTo>
                  <a:pt x="802" y="471"/>
                  <a:pt x="808" y="483"/>
                  <a:pt x="813" y="486"/>
                </a:cubicBezTo>
                <a:cubicBezTo>
                  <a:pt x="819" y="489"/>
                  <a:pt x="839" y="502"/>
                  <a:pt x="844" y="507"/>
                </a:cubicBezTo>
                <a:cubicBezTo>
                  <a:pt x="850" y="510"/>
                  <a:pt x="863" y="522"/>
                  <a:pt x="860" y="525"/>
                </a:cubicBezTo>
                <a:cubicBezTo>
                  <a:pt x="857" y="528"/>
                  <a:pt x="847" y="539"/>
                  <a:pt x="844" y="542"/>
                </a:cubicBezTo>
                <a:cubicBezTo>
                  <a:pt x="841" y="547"/>
                  <a:pt x="830" y="550"/>
                  <a:pt x="825" y="546"/>
                </a:cubicBezTo>
                <a:cubicBezTo>
                  <a:pt x="822" y="541"/>
                  <a:pt x="808" y="522"/>
                  <a:pt x="803" y="517"/>
                </a:cubicBezTo>
                <a:cubicBezTo>
                  <a:pt x="799" y="511"/>
                  <a:pt x="786" y="496"/>
                  <a:pt x="783" y="492"/>
                </a:cubicBezTo>
                <a:cubicBezTo>
                  <a:pt x="780" y="489"/>
                  <a:pt x="771" y="478"/>
                  <a:pt x="768" y="475"/>
                </a:cubicBezTo>
                <a:cubicBezTo>
                  <a:pt x="764" y="472"/>
                  <a:pt x="750" y="466"/>
                  <a:pt x="744" y="469"/>
                </a:cubicBezTo>
                <a:cubicBezTo>
                  <a:pt x="738" y="472"/>
                  <a:pt x="714" y="483"/>
                  <a:pt x="707" y="486"/>
                </a:cubicBezTo>
                <a:cubicBezTo>
                  <a:pt x="700" y="491"/>
                  <a:pt x="678" y="505"/>
                  <a:pt x="674" y="511"/>
                </a:cubicBezTo>
                <a:cubicBezTo>
                  <a:pt x="669" y="519"/>
                  <a:pt x="652" y="544"/>
                  <a:pt x="646" y="552"/>
                </a:cubicBezTo>
                <a:cubicBezTo>
                  <a:pt x="641" y="558"/>
                  <a:pt x="622" y="577"/>
                  <a:pt x="616" y="575"/>
                </a:cubicBezTo>
                <a:cubicBezTo>
                  <a:pt x="608" y="575"/>
                  <a:pt x="583" y="572"/>
                  <a:pt x="575" y="571"/>
                </a:cubicBezTo>
                <a:cubicBezTo>
                  <a:pt x="569" y="569"/>
                  <a:pt x="550" y="560"/>
                  <a:pt x="550" y="552"/>
                </a:cubicBezTo>
                <a:cubicBezTo>
                  <a:pt x="550" y="542"/>
                  <a:pt x="550" y="513"/>
                  <a:pt x="550" y="505"/>
                </a:cubicBezTo>
                <a:cubicBezTo>
                  <a:pt x="550" y="496"/>
                  <a:pt x="557" y="474"/>
                  <a:pt x="566" y="475"/>
                </a:cubicBezTo>
                <a:cubicBezTo>
                  <a:pt x="575" y="475"/>
                  <a:pt x="607" y="477"/>
                  <a:pt x="616" y="477"/>
                </a:cubicBezTo>
                <a:cubicBezTo>
                  <a:pt x="624" y="477"/>
                  <a:pt x="646" y="475"/>
                  <a:pt x="644" y="471"/>
                </a:cubicBezTo>
                <a:cubicBezTo>
                  <a:pt x="641" y="466"/>
                  <a:pt x="632" y="452"/>
                  <a:pt x="628" y="447"/>
                </a:cubicBezTo>
                <a:cubicBezTo>
                  <a:pt x="627" y="444"/>
                  <a:pt x="617" y="430"/>
                  <a:pt x="616" y="427"/>
                </a:cubicBezTo>
                <a:cubicBezTo>
                  <a:pt x="614" y="424"/>
                  <a:pt x="610" y="411"/>
                  <a:pt x="608" y="408"/>
                </a:cubicBezTo>
                <a:cubicBezTo>
                  <a:pt x="607" y="405"/>
                  <a:pt x="608" y="396"/>
                  <a:pt x="614" y="392"/>
                </a:cubicBezTo>
                <a:cubicBezTo>
                  <a:pt x="622" y="391"/>
                  <a:pt x="646" y="383"/>
                  <a:pt x="652" y="381"/>
                </a:cubicBezTo>
                <a:cubicBezTo>
                  <a:pt x="658" y="380"/>
                  <a:pt x="680" y="371"/>
                  <a:pt x="683" y="366"/>
                </a:cubicBezTo>
                <a:cubicBezTo>
                  <a:pt x="688" y="363"/>
                  <a:pt x="700" y="347"/>
                  <a:pt x="705" y="344"/>
                </a:cubicBezTo>
                <a:cubicBezTo>
                  <a:pt x="708" y="339"/>
                  <a:pt x="721" y="328"/>
                  <a:pt x="724" y="328"/>
                </a:cubicBezTo>
                <a:cubicBezTo>
                  <a:pt x="727" y="328"/>
                  <a:pt x="738" y="327"/>
                  <a:pt x="739" y="327"/>
                </a:cubicBezTo>
                <a:cubicBezTo>
                  <a:pt x="743" y="327"/>
                  <a:pt x="750" y="325"/>
                  <a:pt x="750" y="322"/>
                </a:cubicBezTo>
                <a:cubicBezTo>
                  <a:pt x="749" y="320"/>
                  <a:pt x="747" y="313"/>
                  <a:pt x="747" y="311"/>
                </a:cubicBezTo>
                <a:cubicBezTo>
                  <a:pt x="746" y="308"/>
                  <a:pt x="746" y="302"/>
                  <a:pt x="749" y="299"/>
                </a:cubicBezTo>
                <a:cubicBezTo>
                  <a:pt x="750" y="297"/>
                  <a:pt x="757" y="291"/>
                  <a:pt x="758" y="289"/>
                </a:cubicBezTo>
                <a:cubicBezTo>
                  <a:pt x="760" y="286"/>
                  <a:pt x="766" y="285"/>
                  <a:pt x="768" y="288"/>
                </a:cubicBezTo>
                <a:cubicBezTo>
                  <a:pt x="769" y="291"/>
                  <a:pt x="774" y="302"/>
                  <a:pt x="775" y="305"/>
                </a:cubicBezTo>
                <a:cubicBezTo>
                  <a:pt x="777" y="308"/>
                  <a:pt x="788" y="317"/>
                  <a:pt x="796" y="317"/>
                </a:cubicBezTo>
                <a:cubicBezTo>
                  <a:pt x="805" y="317"/>
                  <a:pt x="833" y="319"/>
                  <a:pt x="841" y="319"/>
                </a:cubicBezTo>
                <a:cubicBezTo>
                  <a:pt x="850" y="319"/>
                  <a:pt x="874" y="316"/>
                  <a:pt x="875" y="311"/>
                </a:cubicBezTo>
                <a:cubicBezTo>
                  <a:pt x="877" y="306"/>
                  <a:pt x="885" y="291"/>
                  <a:pt x="886" y="286"/>
                </a:cubicBezTo>
                <a:cubicBezTo>
                  <a:pt x="888" y="283"/>
                  <a:pt x="896" y="272"/>
                  <a:pt x="899" y="272"/>
                </a:cubicBezTo>
                <a:cubicBezTo>
                  <a:pt x="902" y="274"/>
                  <a:pt x="913" y="277"/>
                  <a:pt x="916" y="277"/>
                </a:cubicBezTo>
                <a:cubicBezTo>
                  <a:pt x="919" y="278"/>
                  <a:pt x="927" y="278"/>
                  <a:pt x="925" y="275"/>
                </a:cubicBezTo>
                <a:cubicBezTo>
                  <a:pt x="924" y="272"/>
                  <a:pt x="919" y="263"/>
                  <a:pt x="918" y="260"/>
                </a:cubicBezTo>
                <a:cubicBezTo>
                  <a:pt x="918" y="256"/>
                  <a:pt x="918" y="249"/>
                  <a:pt x="922" y="249"/>
                </a:cubicBezTo>
                <a:cubicBezTo>
                  <a:pt x="927" y="247"/>
                  <a:pt x="943" y="244"/>
                  <a:pt x="946" y="242"/>
                </a:cubicBezTo>
                <a:cubicBezTo>
                  <a:pt x="950" y="242"/>
                  <a:pt x="961" y="239"/>
                  <a:pt x="960" y="238"/>
                </a:cubicBezTo>
                <a:cubicBezTo>
                  <a:pt x="958" y="236"/>
                  <a:pt x="952" y="233"/>
                  <a:pt x="950" y="231"/>
                </a:cubicBezTo>
                <a:cubicBezTo>
                  <a:pt x="949" y="230"/>
                  <a:pt x="941" y="228"/>
                  <a:pt x="938" y="228"/>
                </a:cubicBezTo>
                <a:cubicBezTo>
                  <a:pt x="933" y="228"/>
                  <a:pt x="919" y="231"/>
                  <a:pt x="916" y="231"/>
                </a:cubicBezTo>
                <a:cubicBezTo>
                  <a:pt x="911" y="233"/>
                  <a:pt x="900" y="233"/>
                  <a:pt x="897" y="230"/>
                </a:cubicBezTo>
                <a:cubicBezTo>
                  <a:pt x="896" y="228"/>
                  <a:pt x="891" y="220"/>
                  <a:pt x="889" y="217"/>
                </a:cubicBezTo>
                <a:cubicBezTo>
                  <a:pt x="886" y="216"/>
                  <a:pt x="883" y="209"/>
                  <a:pt x="882" y="209"/>
                </a:cubicBezTo>
                <a:cubicBezTo>
                  <a:pt x="882" y="209"/>
                  <a:pt x="882" y="209"/>
                  <a:pt x="882" y="209"/>
                </a:cubicBezTo>
                <a:cubicBezTo>
                  <a:pt x="880" y="209"/>
                  <a:pt x="880" y="209"/>
                  <a:pt x="880" y="209"/>
                </a:cubicBezTo>
                <a:cubicBezTo>
                  <a:pt x="880" y="209"/>
                  <a:pt x="880" y="209"/>
                  <a:pt x="880" y="209"/>
                </a:cubicBezTo>
                <a:cubicBezTo>
                  <a:pt x="882" y="208"/>
                  <a:pt x="880" y="208"/>
                  <a:pt x="880" y="206"/>
                </a:cubicBezTo>
                <a:cubicBezTo>
                  <a:pt x="879" y="206"/>
                  <a:pt x="877" y="203"/>
                  <a:pt x="875" y="202"/>
                </a:cubicBezTo>
                <a:cubicBezTo>
                  <a:pt x="875" y="202"/>
                  <a:pt x="875" y="199"/>
                  <a:pt x="877" y="199"/>
                </a:cubicBezTo>
                <a:cubicBezTo>
                  <a:pt x="879" y="197"/>
                  <a:pt x="883" y="195"/>
                  <a:pt x="885" y="194"/>
                </a:cubicBezTo>
                <a:cubicBezTo>
                  <a:pt x="886" y="194"/>
                  <a:pt x="891" y="191"/>
                  <a:pt x="893" y="189"/>
                </a:cubicBezTo>
                <a:cubicBezTo>
                  <a:pt x="894" y="188"/>
                  <a:pt x="897" y="181"/>
                  <a:pt x="899" y="180"/>
                </a:cubicBezTo>
                <a:cubicBezTo>
                  <a:pt x="899" y="178"/>
                  <a:pt x="900" y="174"/>
                  <a:pt x="899" y="174"/>
                </a:cubicBezTo>
                <a:cubicBezTo>
                  <a:pt x="897" y="174"/>
                  <a:pt x="893" y="172"/>
                  <a:pt x="891" y="172"/>
                </a:cubicBezTo>
                <a:cubicBezTo>
                  <a:pt x="889" y="172"/>
                  <a:pt x="885" y="174"/>
                  <a:pt x="882" y="175"/>
                </a:cubicBezTo>
                <a:cubicBezTo>
                  <a:pt x="880" y="175"/>
                  <a:pt x="872" y="181"/>
                  <a:pt x="871" y="183"/>
                </a:cubicBezTo>
                <a:cubicBezTo>
                  <a:pt x="868" y="183"/>
                  <a:pt x="860" y="189"/>
                  <a:pt x="858" y="192"/>
                </a:cubicBezTo>
                <a:cubicBezTo>
                  <a:pt x="857" y="194"/>
                  <a:pt x="850" y="203"/>
                  <a:pt x="849" y="206"/>
                </a:cubicBezTo>
                <a:cubicBezTo>
                  <a:pt x="847" y="208"/>
                  <a:pt x="844" y="217"/>
                  <a:pt x="846" y="219"/>
                </a:cubicBezTo>
                <a:cubicBezTo>
                  <a:pt x="849" y="220"/>
                  <a:pt x="857" y="227"/>
                  <a:pt x="860" y="228"/>
                </a:cubicBezTo>
                <a:cubicBezTo>
                  <a:pt x="861" y="230"/>
                  <a:pt x="866" y="238"/>
                  <a:pt x="864" y="242"/>
                </a:cubicBezTo>
                <a:cubicBezTo>
                  <a:pt x="863" y="245"/>
                  <a:pt x="855" y="261"/>
                  <a:pt x="854" y="266"/>
                </a:cubicBezTo>
                <a:cubicBezTo>
                  <a:pt x="850" y="270"/>
                  <a:pt x="843" y="285"/>
                  <a:pt x="838" y="286"/>
                </a:cubicBezTo>
                <a:cubicBezTo>
                  <a:pt x="835" y="286"/>
                  <a:pt x="822" y="291"/>
                  <a:pt x="818" y="292"/>
                </a:cubicBezTo>
                <a:cubicBezTo>
                  <a:pt x="814" y="292"/>
                  <a:pt x="802" y="291"/>
                  <a:pt x="800" y="286"/>
                </a:cubicBezTo>
                <a:cubicBezTo>
                  <a:pt x="799" y="281"/>
                  <a:pt x="791" y="264"/>
                  <a:pt x="789" y="260"/>
                </a:cubicBezTo>
                <a:cubicBezTo>
                  <a:pt x="786" y="255"/>
                  <a:pt x="778" y="245"/>
                  <a:pt x="774" y="247"/>
                </a:cubicBezTo>
                <a:cubicBezTo>
                  <a:pt x="769" y="249"/>
                  <a:pt x="755" y="255"/>
                  <a:pt x="750" y="256"/>
                </a:cubicBezTo>
                <a:cubicBezTo>
                  <a:pt x="746" y="258"/>
                  <a:pt x="733" y="261"/>
                  <a:pt x="732" y="261"/>
                </a:cubicBezTo>
                <a:cubicBezTo>
                  <a:pt x="728" y="260"/>
                  <a:pt x="722" y="256"/>
                  <a:pt x="721" y="256"/>
                </a:cubicBezTo>
                <a:cubicBezTo>
                  <a:pt x="718" y="255"/>
                  <a:pt x="713" y="250"/>
                  <a:pt x="714" y="245"/>
                </a:cubicBezTo>
                <a:cubicBezTo>
                  <a:pt x="714" y="241"/>
                  <a:pt x="716" y="227"/>
                  <a:pt x="716" y="224"/>
                </a:cubicBezTo>
                <a:cubicBezTo>
                  <a:pt x="716" y="219"/>
                  <a:pt x="721" y="208"/>
                  <a:pt x="725" y="206"/>
                </a:cubicBezTo>
                <a:cubicBezTo>
                  <a:pt x="728" y="205"/>
                  <a:pt x="741" y="200"/>
                  <a:pt x="744" y="199"/>
                </a:cubicBezTo>
                <a:cubicBezTo>
                  <a:pt x="747" y="197"/>
                  <a:pt x="760" y="189"/>
                  <a:pt x="763" y="186"/>
                </a:cubicBezTo>
                <a:cubicBezTo>
                  <a:pt x="764" y="183"/>
                  <a:pt x="775" y="172"/>
                  <a:pt x="778" y="169"/>
                </a:cubicBezTo>
                <a:cubicBezTo>
                  <a:pt x="780" y="166"/>
                  <a:pt x="793" y="158"/>
                  <a:pt x="800" y="156"/>
                </a:cubicBezTo>
                <a:cubicBezTo>
                  <a:pt x="807" y="155"/>
                  <a:pt x="829" y="152"/>
                  <a:pt x="835" y="150"/>
                </a:cubicBezTo>
                <a:cubicBezTo>
                  <a:pt x="841" y="149"/>
                  <a:pt x="871" y="147"/>
                  <a:pt x="886" y="149"/>
                </a:cubicBezTo>
                <a:cubicBezTo>
                  <a:pt x="904" y="149"/>
                  <a:pt x="958" y="152"/>
                  <a:pt x="975" y="153"/>
                </a:cubicBezTo>
                <a:cubicBezTo>
                  <a:pt x="991" y="155"/>
                  <a:pt x="1055" y="158"/>
                  <a:pt x="1079" y="156"/>
                </a:cubicBezTo>
                <a:cubicBezTo>
                  <a:pt x="1104" y="156"/>
                  <a:pt x="1182" y="153"/>
                  <a:pt x="1204" y="152"/>
                </a:cubicBezTo>
                <a:cubicBezTo>
                  <a:pt x="1211" y="152"/>
                  <a:pt x="1218" y="149"/>
                  <a:pt x="1222" y="144"/>
                </a:cubicBezTo>
                <a:cubicBezTo>
                  <a:pt x="1096" y="53"/>
                  <a:pt x="941" y="0"/>
                  <a:pt x="772" y="0"/>
                </a:cubicBezTo>
                <a:cubicBezTo>
                  <a:pt x="594" y="0"/>
                  <a:pt x="430" y="59"/>
                  <a:pt x="299" y="161"/>
                </a:cubicBezTo>
                <a:cubicBezTo>
                  <a:pt x="302" y="163"/>
                  <a:pt x="303" y="164"/>
                  <a:pt x="305" y="167"/>
                </a:cubicBezTo>
                <a:cubicBezTo>
                  <a:pt x="306" y="170"/>
                  <a:pt x="311" y="184"/>
                  <a:pt x="313" y="189"/>
                </a:cubicBezTo>
                <a:cubicBezTo>
                  <a:pt x="316" y="192"/>
                  <a:pt x="320" y="206"/>
                  <a:pt x="322" y="208"/>
                </a:cubicBezTo>
                <a:cubicBezTo>
                  <a:pt x="322" y="211"/>
                  <a:pt x="325" y="219"/>
                  <a:pt x="325" y="222"/>
                </a:cubicBezTo>
                <a:cubicBezTo>
                  <a:pt x="327" y="225"/>
                  <a:pt x="325" y="235"/>
                  <a:pt x="320" y="238"/>
                </a:cubicBezTo>
                <a:cubicBezTo>
                  <a:pt x="317" y="242"/>
                  <a:pt x="303" y="256"/>
                  <a:pt x="300" y="260"/>
                </a:cubicBezTo>
                <a:cubicBezTo>
                  <a:pt x="295" y="264"/>
                  <a:pt x="284" y="277"/>
                  <a:pt x="284" y="280"/>
                </a:cubicBezTo>
                <a:cubicBezTo>
                  <a:pt x="283" y="281"/>
                  <a:pt x="281" y="289"/>
                  <a:pt x="280" y="291"/>
                </a:cubicBezTo>
                <a:cubicBezTo>
                  <a:pt x="280" y="294"/>
                  <a:pt x="275" y="300"/>
                  <a:pt x="272" y="302"/>
                </a:cubicBezTo>
                <a:cubicBezTo>
                  <a:pt x="269" y="303"/>
                  <a:pt x="259" y="310"/>
                  <a:pt x="256" y="311"/>
                </a:cubicBezTo>
                <a:cubicBezTo>
                  <a:pt x="253" y="313"/>
                  <a:pt x="245" y="322"/>
                  <a:pt x="242" y="328"/>
                </a:cubicBezTo>
                <a:cubicBezTo>
                  <a:pt x="241" y="335"/>
                  <a:pt x="234" y="356"/>
                  <a:pt x="233" y="364"/>
                </a:cubicBezTo>
                <a:cubicBezTo>
                  <a:pt x="231" y="371"/>
                  <a:pt x="225" y="388"/>
                  <a:pt x="222" y="386"/>
                </a:cubicBezTo>
                <a:cubicBezTo>
                  <a:pt x="217" y="386"/>
                  <a:pt x="206" y="385"/>
                  <a:pt x="203" y="385"/>
                </a:cubicBezTo>
                <a:cubicBezTo>
                  <a:pt x="200" y="383"/>
                  <a:pt x="189" y="372"/>
                  <a:pt x="188" y="360"/>
                </a:cubicBezTo>
                <a:cubicBezTo>
                  <a:pt x="184" y="345"/>
                  <a:pt x="180" y="305"/>
                  <a:pt x="178" y="294"/>
                </a:cubicBezTo>
                <a:cubicBezTo>
                  <a:pt x="178" y="291"/>
                  <a:pt x="177" y="286"/>
                  <a:pt x="175" y="283"/>
                </a:cubicBezTo>
                <a:cubicBezTo>
                  <a:pt x="144" y="320"/>
                  <a:pt x="117" y="361"/>
                  <a:pt x="94" y="405"/>
                </a:cubicBezTo>
                <a:cubicBezTo>
                  <a:pt x="94" y="406"/>
                  <a:pt x="94" y="408"/>
                  <a:pt x="94" y="408"/>
                </a:cubicBezTo>
                <a:cubicBezTo>
                  <a:pt x="97" y="424"/>
                  <a:pt x="109" y="478"/>
                  <a:pt x="114" y="496"/>
                </a:cubicBezTo>
                <a:cubicBezTo>
                  <a:pt x="117" y="513"/>
                  <a:pt x="122" y="563"/>
                  <a:pt x="113" y="569"/>
                </a:cubicBezTo>
                <a:cubicBezTo>
                  <a:pt x="103" y="575"/>
                  <a:pt x="73" y="596"/>
                  <a:pt x="64" y="602"/>
                </a:cubicBezTo>
                <a:cubicBezTo>
                  <a:pt x="56" y="608"/>
                  <a:pt x="31" y="628"/>
                  <a:pt x="27" y="633"/>
                </a:cubicBezTo>
                <a:cubicBezTo>
                  <a:pt x="23" y="636"/>
                  <a:pt x="16" y="642"/>
                  <a:pt x="11" y="650"/>
                </a:cubicBezTo>
                <a:cubicBezTo>
                  <a:pt x="3" y="689"/>
                  <a:pt x="0" y="730"/>
                  <a:pt x="0" y="772"/>
                </a:cubicBezTo>
                <a:cubicBezTo>
                  <a:pt x="0" y="843"/>
                  <a:pt x="11" y="913"/>
                  <a:pt x="28" y="979"/>
                </a:cubicBezTo>
                <a:cubicBezTo>
                  <a:pt x="31" y="979"/>
                  <a:pt x="33" y="980"/>
                  <a:pt x="34" y="980"/>
                </a:cubicBezTo>
                <a:cubicBezTo>
                  <a:pt x="38" y="982"/>
                  <a:pt x="56" y="991"/>
                  <a:pt x="64" y="1000"/>
                </a:cubicBezTo>
                <a:cubicBezTo>
                  <a:pt x="70" y="1008"/>
                  <a:pt x="98" y="1036"/>
                  <a:pt x="106" y="1044"/>
                </a:cubicBezTo>
                <a:cubicBezTo>
                  <a:pt x="116" y="1054"/>
                  <a:pt x="141" y="1079"/>
                  <a:pt x="142" y="1085"/>
                </a:cubicBezTo>
                <a:cubicBezTo>
                  <a:pt x="144" y="1091"/>
                  <a:pt x="152" y="1111"/>
                  <a:pt x="153" y="1116"/>
                </a:cubicBezTo>
                <a:cubicBezTo>
                  <a:pt x="155" y="1122"/>
                  <a:pt x="170" y="1143"/>
                  <a:pt x="183" y="1151"/>
                </a:cubicBezTo>
                <a:cubicBezTo>
                  <a:pt x="194" y="1158"/>
                  <a:pt x="238" y="1182"/>
                  <a:pt x="250" y="1188"/>
                </a:cubicBezTo>
                <a:cubicBezTo>
                  <a:pt x="263" y="1196"/>
                  <a:pt x="295" y="1222"/>
                  <a:pt x="291" y="1235"/>
                </a:cubicBezTo>
                <a:cubicBezTo>
                  <a:pt x="288" y="1247"/>
                  <a:pt x="277" y="1285"/>
                  <a:pt x="274" y="1296"/>
                </a:cubicBezTo>
                <a:cubicBezTo>
                  <a:pt x="270" y="1307"/>
                  <a:pt x="259" y="1332"/>
                  <a:pt x="255" y="1332"/>
                </a:cubicBezTo>
                <a:cubicBezTo>
                  <a:pt x="252" y="1332"/>
                  <a:pt x="247" y="1332"/>
                  <a:pt x="241" y="1332"/>
                </a:cubicBezTo>
                <a:cubicBezTo>
                  <a:pt x="380" y="1463"/>
                  <a:pt x="567" y="1544"/>
                  <a:pt x="772" y="1544"/>
                </a:cubicBezTo>
                <a:cubicBezTo>
                  <a:pt x="1197" y="1544"/>
                  <a:pt x="1541" y="1202"/>
                  <a:pt x="1544" y="779"/>
                </a:cubicBezTo>
                <a:cubicBezTo>
                  <a:pt x="1537" y="788"/>
                  <a:pt x="1521" y="805"/>
                  <a:pt x="1516" y="810"/>
                </a:cubicBezTo>
                <a:close/>
                <a:moveTo>
                  <a:pt x="561" y="255"/>
                </a:moveTo>
                <a:cubicBezTo>
                  <a:pt x="563" y="252"/>
                  <a:pt x="566" y="247"/>
                  <a:pt x="569" y="245"/>
                </a:cubicBezTo>
                <a:cubicBezTo>
                  <a:pt x="572" y="242"/>
                  <a:pt x="585" y="233"/>
                  <a:pt x="588" y="231"/>
                </a:cubicBezTo>
                <a:cubicBezTo>
                  <a:pt x="591" y="228"/>
                  <a:pt x="600" y="220"/>
                  <a:pt x="600" y="219"/>
                </a:cubicBezTo>
                <a:cubicBezTo>
                  <a:pt x="600" y="217"/>
                  <a:pt x="600" y="213"/>
                  <a:pt x="602" y="211"/>
                </a:cubicBezTo>
                <a:cubicBezTo>
                  <a:pt x="602" y="209"/>
                  <a:pt x="605" y="203"/>
                  <a:pt x="608" y="202"/>
                </a:cubicBezTo>
                <a:cubicBezTo>
                  <a:pt x="611" y="202"/>
                  <a:pt x="622" y="197"/>
                  <a:pt x="625" y="195"/>
                </a:cubicBezTo>
                <a:cubicBezTo>
                  <a:pt x="628" y="194"/>
                  <a:pt x="641" y="195"/>
                  <a:pt x="646" y="202"/>
                </a:cubicBezTo>
                <a:cubicBezTo>
                  <a:pt x="649" y="206"/>
                  <a:pt x="664" y="228"/>
                  <a:pt x="669" y="235"/>
                </a:cubicBezTo>
                <a:cubicBezTo>
                  <a:pt x="674" y="241"/>
                  <a:pt x="685" y="261"/>
                  <a:pt x="683" y="263"/>
                </a:cubicBezTo>
                <a:cubicBezTo>
                  <a:pt x="682" y="264"/>
                  <a:pt x="675" y="270"/>
                  <a:pt x="674" y="272"/>
                </a:cubicBezTo>
                <a:cubicBezTo>
                  <a:pt x="672" y="274"/>
                  <a:pt x="664" y="280"/>
                  <a:pt x="660" y="281"/>
                </a:cubicBezTo>
                <a:cubicBezTo>
                  <a:pt x="653" y="283"/>
                  <a:pt x="636" y="289"/>
                  <a:pt x="630" y="291"/>
                </a:cubicBezTo>
                <a:cubicBezTo>
                  <a:pt x="625" y="294"/>
                  <a:pt x="611" y="294"/>
                  <a:pt x="611" y="288"/>
                </a:cubicBezTo>
                <a:cubicBezTo>
                  <a:pt x="613" y="283"/>
                  <a:pt x="614" y="264"/>
                  <a:pt x="616" y="258"/>
                </a:cubicBezTo>
                <a:cubicBezTo>
                  <a:pt x="616" y="253"/>
                  <a:pt x="616" y="242"/>
                  <a:pt x="614" y="247"/>
                </a:cubicBezTo>
                <a:cubicBezTo>
                  <a:pt x="613" y="250"/>
                  <a:pt x="605" y="261"/>
                  <a:pt x="603" y="266"/>
                </a:cubicBezTo>
                <a:cubicBezTo>
                  <a:pt x="600" y="269"/>
                  <a:pt x="592" y="278"/>
                  <a:pt x="589" y="278"/>
                </a:cubicBezTo>
                <a:cubicBezTo>
                  <a:pt x="585" y="278"/>
                  <a:pt x="572" y="280"/>
                  <a:pt x="569" y="280"/>
                </a:cubicBezTo>
                <a:cubicBezTo>
                  <a:pt x="566" y="280"/>
                  <a:pt x="557" y="278"/>
                  <a:pt x="557" y="275"/>
                </a:cubicBezTo>
                <a:cubicBezTo>
                  <a:pt x="558" y="272"/>
                  <a:pt x="561" y="256"/>
                  <a:pt x="561" y="255"/>
                </a:cubicBezTo>
                <a:close/>
                <a:moveTo>
                  <a:pt x="1188" y="1196"/>
                </a:moveTo>
                <a:cubicBezTo>
                  <a:pt x="1185" y="1205"/>
                  <a:pt x="1160" y="1247"/>
                  <a:pt x="1155" y="1255"/>
                </a:cubicBezTo>
                <a:cubicBezTo>
                  <a:pt x="1151" y="1263"/>
                  <a:pt x="1144" y="1269"/>
                  <a:pt x="1141" y="1268"/>
                </a:cubicBezTo>
                <a:cubicBezTo>
                  <a:pt x="1138" y="1268"/>
                  <a:pt x="1129" y="1265"/>
                  <a:pt x="1126" y="1263"/>
                </a:cubicBezTo>
                <a:cubicBezTo>
                  <a:pt x="1122" y="1263"/>
                  <a:pt x="1116" y="1255"/>
                  <a:pt x="1118" y="1249"/>
                </a:cubicBezTo>
                <a:cubicBezTo>
                  <a:pt x="1119" y="1243"/>
                  <a:pt x="1124" y="1219"/>
                  <a:pt x="1126" y="1212"/>
                </a:cubicBezTo>
                <a:cubicBezTo>
                  <a:pt x="1127" y="1205"/>
                  <a:pt x="1135" y="1183"/>
                  <a:pt x="1141" y="1179"/>
                </a:cubicBezTo>
                <a:cubicBezTo>
                  <a:pt x="1146" y="1174"/>
                  <a:pt x="1168" y="1160"/>
                  <a:pt x="1172" y="1155"/>
                </a:cubicBezTo>
                <a:cubicBezTo>
                  <a:pt x="1179" y="1152"/>
                  <a:pt x="1194" y="1143"/>
                  <a:pt x="1196" y="1147"/>
                </a:cubicBezTo>
                <a:cubicBezTo>
                  <a:pt x="1196" y="1151"/>
                  <a:pt x="1196" y="1163"/>
                  <a:pt x="1196" y="1166"/>
                </a:cubicBezTo>
                <a:cubicBezTo>
                  <a:pt x="1197" y="1171"/>
                  <a:pt x="1193" y="1186"/>
                  <a:pt x="1188" y="1196"/>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1684" fontAlgn="base">
              <a:spcBef>
                <a:spcPct val="0"/>
              </a:spcBef>
              <a:spcAft>
                <a:spcPct val="0"/>
              </a:spcAft>
            </a:pPr>
            <a:endParaRPr lang="en-US" kern="0" dirty="0">
              <a:solidFill>
                <a:srgbClr val="000000"/>
              </a:solidFill>
              <a:ea typeface="MS PGothic" charset="0"/>
            </a:endParaRPr>
          </a:p>
        </p:txBody>
      </p:sp>
      <p:pic>
        <p:nvPicPr>
          <p:cNvPr id="85" name="Picture 3" descr="\\MAGNUM\Projects\Microsoft\Cloud Power FY12\Design\ICONS_PNG\Document.png"/>
          <p:cNvPicPr>
            <a:picLocks noChangeAspect="1" noChangeArrowheads="1"/>
          </p:cNvPicPr>
          <p:nvPr/>
        </p:nvPicPr>
        <p:blipFill>
          <a:blip r:embed="rId7" cstate="print">
            <a:lum bright="100000"/>
          </a:blip>
          <a:stretch>
            <a:fillRect/>
          </a:stretch>
        </p:blipFill>
        <p:spPr bwMode="auto">
          <a:xfrm>
            <a:off x="2900325" y="3128680"/>
            <a:ext cx="442035" cy="325760"/>
          </a:xfrm>
          <a:prstGeom prst="rect">
            <a:avLst/>
          </a:prstGeom>
          <a:noFill/>
        </p:spPr>
      </p:pic>
      <p:grpSp>
        <p:nvGrpSpPr>
          <p:cNvPr id="88" name="Group 87"/>
          <p:cNvGrpSpPr/>
          <p:nvPr/>
        </p:nvGrpSpPr>
        <p:grpSpPr>
          <a:xfrm>
            <a:off x="7185247" y="3339809"/>
            <a:ext cx="1032729" cy="604598"/>
            <a:chOff x="7441159" y="3766627"/>
            <a:chExt cx="1350639" cy="669284"/>
          </a:xfrm>
        </p:grpSpPr>
        <p:sp>
          <p:nvSpPr>
            <p:cNvPr id="90" name="Freeform 13"/>
            <p:cNvSpPr>
              <a:spLocks noEditPoints="1"/>
            </p:cNvSpPr>
            <p:nvPr/>
          </p:nvSpPr>
          <p:spPr bwMode="auto">
            <a:xfrm>
              <a:off x="7441159" y="3766627"/>
              <a:ext cx="526650" cy="669284"/>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1684" fontAlgn="base">
                <a:spcBef>
                  <a:spcPct val="0"/>
                </a:spcBef>
                <a:spcAft>
                  <a:spcPct val="0"/>
                </a:spcAft>
              </a:pPr>
              <a:endParaRPr lang="en-US" kern="0" dirty="0">
                <a:solidFill>
                  <a:srgbClr val="000000"/>
                </a:solidFill>
                <a:ea typeface="MS PGothic" charset="0"/>
              </a:endParaRPr>
            </a:p>
          </p:txBody>
        </p:sp>
        <p:sp>
          <p:nvSpPr>
            <p:cNvPr id="91" name="Freeform 13"/>
            <p:cNvSpPr>
              <a:spLocks noEditPoints="1"/>
            </p:cNvSpPr>
            <p:nvPr/>
          </p:nvSpPr>
          <p:spPr bwMode="auto">
            <a:xfrm>
              <a:off x="8265148" y="3766627"/>
              <a:ext cx="526650" cy="669284"/>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1684" fontAlgn="base">
                <a:spcBef>
                  <a:spcPct val="0"/>
                </a:spcBef>
                <a:spcAft>
                  <a:spcPct val="0"/>
                </a:spcAft>
              </a:pPr>
              <a:endParaRPr lang="en-US" kern="0" dirty="0">
                <a:solidFill>
                  <a:srgbClr val="000000"/>
                </a:solidFill>
                <a:ea typeface="MS PGothic" charset="0"/>
              </a:endParaRPr>
            </a:p>
          </p:txBody>
        </p:sp>
        <p:sp>
          <p:nvSpPr>
            <p:cNvPr id="92" name="Left-Right Arrow 91"/>
            <p:cNvSpPr/>
            <p:nvPr/>
          </p:nvSpPr>
          <p:spPr bwMode="auto">
            <a:xfrm>
              <a:off x="8014085" y="4064149"/>
              <a:ext cx="204788" cy="102775"/>
            </a:xfrm>
            <a:prstGeom prst="leftRightArrow">
              <a:avLst>
                <a:gd name="adj1" fmla="val 36097"/>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grpSp>
      <p:sp>
        <p:nvSpPr>
          <p:cNvPr id="62" name="Title 1"/>
          <p:cNvSpPr>
            <a:spLocks noGrp="1"/>
          </p:cNvSpPr>
          <p:nvPr>
            <p:ph type="title"/>
          </p:nvPr>
        </p:nvSpPr>
        <p:spPr>
          <a:xfrm>
            <a:off x="882" y="292537"/>
            <a:ext cx="12159795" cy="946279"/>
          </a:xfrm>
        </p:spPr>
        <p:txBody>
          <a:bodyPr/>
          <a:lstStyle/>
          <a:p>
            <a:r>
              <a:rPr lang="en-US" spc="0" dirty="0"/>
              <a:t>Azure Data Factory</a:t>
            </a:r>
          </a:p>
        </p:txBody>
      </p:sp>
      <p:sp>
        <p:nvSpPr>
          <p:cNvPr id="80" name="Title 1"/>
          <p:cNvSpPr txBox="1">
            <a:spLocks/>
          </p:cNvSpPr>
          <p:nvPr/>
        </p:nvSpPr>
        <p:spPr>
          <a:xfrm>
            <a:off x="882" y="1207558"/>
            <a:ext cx="12159795" cy="469098"/>
          </a:xfrm>
          <a:prstGeom prst="rect">
            <a:avLst/>
          </a:prstGeom>
        </p:spPr>
        <p:txBody>
          <a:bodyPr vert="horz" wrap="square" lIns="457135" tIns="0" rIns="146283" bIns="91427" rtlCol="0" anchor="t">
            <a:noAutofit/>
          </a:bodyPr>
          <a:lstStyle>
            <a:lvl1pPr algn="l" defTabSz="931863" rtl="0" fontAlgn="base">
              <a:lnSpc>
                <a:spcPct val="90000"/>
              </a:lnSpc>
              <a:spcBef>
                <a:spcPct val="0"/>
              </a:spcBef>
              <a:spcAft>
                <a:spcPct val="0"/>
              </a:spcAft>
              <a:defRPr lang="en-US" sz="5200" kern="1200" spc="-102">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defTabSz="931684"/>
            <a:r>
              <a:rPr lang="en-US" sz="2400" spc="0" dirty="0">
                <a:gradFill>
                  <a:gsLst>
                    <a:gs pos="76106">
                      <a:srgbClr val="0072C6"/>
                    </a:gs>
                    <a:gs pos="49558">
                      <a:srgbClr val="0072C6"/>
                    </a:gs>
                  </a:gsLst>
                  <a:lin ang="5400000" scaled="0"/>
                </a:gradFill>
                <a:cs typeface="Segoe UI Semilight" panose="020B0402040204020203" pitchFamily="34" charset="0"/>
              </a:rPr>
              <a:t>Produce trusted information from raw data</a:t>
            </a:r>
          </a:p>
        </p:txBody>
      </p:sp>
      <p:sp>
        <p:nvSpPr>
          <p:cNvPr id="86" name="Rectangle 85"/>
          <p:cNvSpPr/>
          <p:nvPr/>
        </p:nvSpPr>
        <p:spPr bwMode="auto">
          <a:xfrm>
            <a:off x="427860" y="2403034"/>
            <a:ext cx="5113991" cy="2765465"/>
          </a:xfrm>
          <a:prstGeom prst="rect">
            <a:avLst/>
          </a:prstGeom>
          <a:solidFill>
            <a:schemeClr val="bg1">
              <a:alpha val="7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87" name="Rectangle 86"/>
          <p:cNvSpPr/>
          <p:nvPr/>
        </p:nvSpPr>
        <p:spPr bwMode="auto">
          <a:xfrm>
            <a:off x="3334361" y="5783486"/>
            <a:ext cx="2381207" cy="444165"/>
          </a:xfrm>
          <a:prstGeom prst="rect">
            <a:avLst/>
          </a:prstGeom>
          <a:solidFill>
            <a:schemeClr val="bg1">
              <a:alpha val="7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33439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p:nvPr/>
        </p:nvPicPr>
        <p:blipFill rotWithShape="1">
          <a:blip r:embed="rId3"/>
          <a:srcRect l="6295"/>
          <a:stretch/>
        </p:blipFill>
        <p:spPr>
          <a:xfrm>
            <a:off x="489300" y="1852547"/>
            <a:ext cx="5728936" cy="3289433"/>
          </a:xfrm>
          <a:prstGeom prst="rect">
            <a:avLst/>
          </a:prstGeom>
          <a:ln w="63500">
            <a:solidFill>
              <a:srgbClr val="0072C6"/>
            </a:solidFill>
          </a:ln>
        </p:spPr>
      </p:pic>
      <p:sp>
        <p:nvSpPr>
          <p:cNvPr id="6" name="Rectangle 5"/>
          <p:cNvSpPr/>
          <p:nvPr/>
        </p:nvSpPr>
        <p:spPr>
          <a:xfrm>
            <a:off x="6675374" y="497"/>
            <a:ext cx="5760220" cy="6993533"/>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kern="0" dirty="0">
              <a:solidFill>
                <a:prstClr val="white"/>
              </a:solidFill>
            </a:endParaRPr>
          </a:p>
        </p:txBody>
      </p:sp>
      <p:sp>
        <p:nvSpPr>
          <p:cNvPr id="551" name="Title 1"/>
          <p:cNvSpPr>
            <a:spLocks noGrp="1"/>
          </p:cNvSpPr>
          <p:nvPr>
            <p:ph type="title"/>
          </p:nvPr>
        </p:nvSpPr>
        <p:spPr>
          <a:xfrm>
            <a:off x="6675374" y="289569"/>
            <a:ext cx="5180864" cy="1116374"/>
          </a:xfrm>
        </p:spPr>
        <p:txBody>
          <a:bodyPr/>
          <a:lstStyle/>
          <a:p>
            <a:r>
              <a:rPr lang="en-US" sz="3599" spc="0" dirty="0">
                <a:solidFill>
                  <a:schemeClr val="bg1"/>
                </a:solidFill>
              </a:rPr>
              <a:t>Manage and monitor </a:t>
            </a:r>
          </a:p>
        </p:txBody>
      </p:sp>
      <p:sp>
        <p:nvSpPr>
          <p:cNvPr id="7" name="TextBox 6"/>
          <p:cNvSpPr txBox="1"/>
          <p:nvPr/>
        </p:nvSpPr>
        <p:spPr>
          <a:xfrm>
            <a:off x="6675373" y="2405218"/>
            <a:ext cx="5760221" cy="4291992"/>
          </a:xfrm>
          <a:prstGeom prst="rect">
            <a:avLst/>
          </a:prstGeom>
          <a:noFill/>
        </p:spPr>
        <p:txBody>
          <a:bodyPr wrap="square" lIns="457135" tIns="146283" rIns="182854" bIns="146283" rtlCol="0">
            <a:noAutofit/>
          </a:bodyPr>
          <a:lstStyle/>
          <a:p>
            <a:pPr defTabSz="931684" fontAlgn="base">
              <a:lnSpc>
                <a:spcPct val="90000"/>
              </a:lnSpc>
              <a:spcBef>
                <a:spcPts val="900"/>
              </a:spcBef>
            </a:pPr>
            <a:r>
              <a:rPr lang="en-US" kern="0" dirty="0">
                <a:solidFill>
                  <a:schemeClr val="bg1"/>
                </a:solidFill>
                <a:latin typeface="+mj-lt"/>
                <a:ea typeface="MS PGothic" charset="0"/>
              </a:rPr>
              <a:t>Manage from single pane of glass</a:t>
            </a:r>
          </a:p>
          <a:p>
            <a:pPr marL="228557" lvl="1" indent="-228557" defTabSz="931684" fontAlgn="base">
              <a:lnSpc>
                <a:spcPct val="90000"/>
              </a:lnSpc>
              <a:spcBef>
                <a:spcPts val="900"/>
              </a:spcBef>
              <a:buFont typeface="Arial" panose="020B0604020202020204" pitchFamily="34" charset="0"/>
              <a:buChar char="•"/>
            </a:pPr>
            <a:r>
              <a:rPr lang="en-US" sz="1800" kern="0" dirty="0">
                <a:solidFill>
                  <a:srgbClr val="FFFFFF"/>
                </a:solidFill>
                <a:latin typeface="+mj-lt"/>
                <a:ea typeface="MS PGothic" charset="0"/>
              </a:rPr>
              <a:t>No custom monitoring code required</a:t>
            </a:r>
          </a:p>
          <a:p>
            <a:pPr defTabSz="931684" fontAlgn="base">
              <a:lnSpc>
                <a:spcPct val="90000"/>
              </a:lnSpc>
              <a:spcBef>
                <a:spcPts val="600"/>
              </a:spcBef>
            </a:pPr>
            <a:endParaRPr lang="en-US" sz="1049" kern="0" dirty="0">
              <a:gradFill>
                <a:gsLst>
                  <a:gs pos="84071">
                    <a:srgbClr val="0072C6"/>
                  </a:gs>
                  <a:gs pos="49558">
                    <a:srgbClr val="0072C6"/>
                  </a:gs>
                </a:gsLst>
                <a:lin ang="5400000" scaled="0"/>
              </a:gradFill>
              <a:latin typeface="+mj-lt"/>
              <a:ea typeface="MS PGothic" charset="0"/>
            </a:endParaRPr>
          </a:p>
          <a:p>
            <a:pPr defTabSz="931684" fontAlgn="base">
              <a:lnSpc>
                <a:spcPct val="90000"/>
              </a:lnSpc>
              <a:spcBef>
                <a:spcPts val="1800"/>
              </a:spcBef>
            </a:pPr>
            <a:r>
              <a:rPr lang="en-US" kern="0" dirty="0">
                <a:solidFill>
                  <a:schemeClr val="bg1"/>
                </a:solidFill>
                <a:latin typeface="+mj-lt"/>
                <a:ea typeface="MS PGothic" charset="0"/>
              </a:rPr>
              <a:t>Set data production policy</a:t>
            </a:r>
          </a:p>
          <a:p>
            <a:pPr marL="228557" lvl="1" indent="-228557" defTabSz="931684" fontAlgn="base">
              <a:lnSpc>
                <a:spcPct val="90000"/>
              </a:lnSpc>
              <a:spcBef>
                <a:spcPts val="900"/>
              </a:spcBef>
              <a:buFont typeface="Arial" panose="020B0604020202020204" pitchFamily="34" charset="0"/>
              <a:buChar char="•"/>
            </a:pPr>
            <a:r>
              <a:rPr lang="en-US" sz="1800" kern="0" dirty="0">
                <a:solidFill>
                  <a:srgbClr val="FFFFFF"/>
                </a:solidFill>
                <a:latin typeface="+mj-lt"/>
                <a:ea typeface="MS PGothic" charset="0"/>
              </a:rPr>
              <a:t>Retry, concurrency, late data handling</a:t>
            </a:r>
          </a:p>
          <a:p>
            <a:pPr defTabSz="931684" fontAlgn="base">
              <a:lnSpc>
                <a:spcPct val="90000"/>
              </a:lnSpc>
              <a:spcBef>
                <a:spcPts val="600"/>
              </a:spcBef>
            </a:pPr>
            <a:endParaRPr lang="en-US" sz="1000" kern="0" dirty="0">
              <a:gradFill>
                <a:gsLst>
                  <a:gs pos="84071">
                    <a:srgbClr val="0072C6"/>
                  </a:gs>
                  <a:gs pos="49558">
                    <a:srgbClr val="0072C6"/>
                  </a:gs>
                </a:gsLst>
                <a:lin ang="5400000" scaled="0"/>
              </a:gradFill>
              <a:latin typeface="+mj-lt"/>
              <a:ea typeface="MS PGothic" charset="0"/>
            </a:endParaRPr>
          </a:p>
          <a:p>
            <a:pPr defTabSz="931684" fontAlgn="base">
              <a:lnSpc>
                <a:spcPct val="90000"/>
              </a:lnSpc>
              <a:spcBef>
                <a:spcPts val="1800"/>
              </a:spcBef>
            </a:pPr>
            <a:r>
              <a:rPr lang="en-US" kern="0" dirty="0">
                <a:solidFill>
                  <a:schemeClr val="bg1"/>
                </a:solidFill>
                <a:latin typeface="+mj-lt"/>
                <a:ea typeface="MS PGothic" charset="0"/>
              </a:rPr>
              <a:t>Identify and debug errors</a:t>
            </a:r>
          </a:p>
          <a:p>
            <a:pPr marL="285695" indent="-285695" defTabSz="931684" fontAlgn="base">
              <a:lnSpc>
                <a:spcPct val="90000"/>
              </a:lnSpc>
              <a:spcBef>
                <a:spcPts val="600"/>
              </a:spcBef>
              <a:buFont typeface="Arial" panose="020B0604020202020204" pitchFamily="34" charset="0"/>
              <a:buChar char="•"/>
            </a:pPr>
            <a:r>
              <a:rPr lang="en-US" sz="1800" kern="0" dirty="0">
                <a:solidFill>
                  <a:srgbClr val="FFFFFF"/>
                </a:solidFill>
                <a:latin typeface="+mj-lt"/>
                <a:ea typeface="MS PGothic" charset="0"/>
              </a:rPr>
              <a:t>Automatic data set health alerts </a:t>
            </a:r>
          </a:p>
          <a:p>
            <a:pPr marL="285695" indent="-285695" defTabSz="931684" fontAlgn="base">
              <a:lnSpc>
                <a:spcPct val="90000"/>
              </a:lnSpc>
              <a:spcBef>
                <a:spcPts val="600"/>
              </a:spcBef>
              <a:buFont typeface="Arial" panose="020B0604020202020204" pitchFamily="34" charset="0"/>
              <a:buChar char="•"/>
            </a:pPr>
            <a:r>
              <a:rPr lang="en-US" sz="1800" kern="0" dirty="0">
                <a:solidFill>
                  <a:srgbClr val="FFFFFF"/>
                </a:solidFill>
                <a:latin typeface="+mj-lt"/>
                <a:ea typeface="MS PGothic" charset="0"/>
              </a:rPr>
              <a:t>Troubleshooting of complex pipelines</a:t>
            </a:r>
          </a:p>
          <a:p>
            <a:pPr defTabSz="931684" fontAlgn="base">
              <a:lnSpc>
                <a:spcPct val="90000"/>
              </a:lnSpc>
              <a:spcBef>
                <a:spcPts val="600"/>
              </a:spcBef>
            </a:pPr>
            <a:endParaRPr lang="en-US" sz="1000" kern="0" dirty="0">
              <a:gradFill>
                <a:gsLst>
                  <a:gs pos="84071">
                    <a:srgbClr val="0072C6"/>
                  </a:gs>
                  <a:gs pos="49558">
                    <a:srgbClr val="0072C6"/>
                  </a:gs>
                </a:gsLst>
                <a:lin ang="5400000" scaled="0"/>
              </a:gradFill>
              <a:latin typeface="+mj-lt"/>
              <a:ea typeface="MS PGothic" charset="0"/>
            </a:endParaRPr>
          </a:p>
          <a:p>
            <a:pPr defTabSz="931684" fontAlgn="base">
              <a:lnSpc>
                <a:spcPct val="90000"/>
              </a:lnSpc>
              <a:spcBef>
                <a:spcPts val="600"/>
              </a:spcBef>
            </a:pPr>
            <a:r>
              <a:rPr lang="en-US" kern="0" dirty="0">
                <a:solidFill>
                  <a:schemeClr val="bg1"/>
                </a:solidFill>
                <a:latin typeface="+mj-lt"/>
                <a:ea typeface="MS PGothic" charset="0"/>
              </a:rPr>
              <a:t>Fully scriptable</a:t>
            </a:r>
          </a:p>
        </p:txBody>
      </p:sp>
    </p:spTree>
    <p:extLst>
      <p:ext uri="{BB962C8B-B14F-4D97-AF65-F5344CB8AC3E}">
        <p14:creationId xmlns:p14="http://schemas.microsoft.com/office/powerpoint/2010/main" val="1389194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a:ext>
            </a:extLst>
          </a:blip>
          <a:srcRect l="9645" r="10238"/>
          <a:stretch/>
        </p:blipFill>
        <p:spPr>
          <a:xfrm>
            <a:off x="462101" y="1437763"/>
            <a:ext cx="5756136" cy="4118998"/>
          </a:xfrm>
          <a:prstGeom prst="rect">
            <a:avLst/>
          </a:prstGeom>
          <a:ln w="63500">
            <a:solidFill>
              <a:srgbClr val="0072C6"/>
            </a:solidFill>
          </a:ln>
        </p:spPr>
      </p:pic>
      <p:sp>
        <p:nvSpPr>
          <p:cNvPr id="8" name="Rectangle 7"/>
          <p:cNvSpPr/>
          <p:nvPr/>
        </p:nvSpPr>
        <p:spPr>
          <a:xfrm>
            <a:off x="6675374" y="10886"/>
            <a:ext cx="5760220" cy="6993533"/>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kern="0" dirty="0">
              <a:solidFill>
                <a:prstClr val="white"/>
              </a:solidFill>
            </a:endParaRPr>
          </a:p>
        </p:txBody>
      </p:sp>
      <p:sp>
        <p:nvSpPr>
          <p:cNvPr id="9" name="TextBox 8"/>
          <p:cNvSpPr txBox="1"/>
          <p:nvPr/>
        </p:nvSpPr>
        <p:spPr>
          <a:xfrm>
            <a:off x="6675373" y="2417544"/>
            <a:ext cx="5485622" cy="4492360"/>
          </a:xfrm>
          <a:prstGeom prst="rect">
            <a:avLst/>
          </a:prstGeom>
          <a:noFill/>
        </p:spPr>
        <p:txBody>
          <a:bodyPr wrap="square" lIns="457135" tIns="146283" rIns="182854" bIns="146283" rtlCol="0">
            <a:noAutofit/>
          </a:bodyPr>
          <a:lstStyle/>
          <a:p>
            <a:pPr defTabSz="931684" fontAlgn="base">
              <a:lnSpc>
                <a:spcPct val="90000"/>
              </a:lnSpc>
              <a:spcBef>
                <a:spcPts val="900"/>
              </a:spcBef>
            </a:pPr>
            <a:r>
              <a:rPr lang="en-US" kern="0" dirty="0">
                <a:solidFill>
                  <a:schemeClr val="bg1"/>
                </a:solidFill>
                <a:latin typeface="+mj-lt"/>
                <a:ea typeface="MS PGothic" charset="0"/>
              </a:rPr>
              <a:t>Rich scheduling controls</a:t>
            </a:r>
          </a:p>
          <a:p>
            <a:pPr marL="228557" lvl="1" indent="-228557" defTabSz="931684" fontAlgn="base">
              <a:lnSpc>
                <a:spcPct val="90000"/>
              </a:lnSpc>
              <a:spcBef>
                <a:spcPts val="900"/>
              </a:spcBef>
              <a:buFont typeface="Arial" panose="020B0604020202020204" pitchFamily="34" charset="0"/>
              <a:buChar char="•"/>
            </a:pPr>
            <a:r>
              <a:rPr lang="en-US" sz="1800" kern="0" dirty="0">
                <a:solidFill>
                  <a:srgbClr val="FFFFFF"/>
                </a:solidFill>
                <a:latin typeface="+mj-lt"/>
                <a:ea typeface="MS PGothic" charset="0"/>
              </a:rPr>
              <a:t>Frequency: Minutes, hours, days, etc.</a:t>
            </a:r>
          </a:p>
          <a:p>
            <a:pPr marL="228557" lvl="1" indent="-228557" defTabSz="931684" fontAlgn="base">
              <a:lnSpc>
                <a:spcPct val="90000"/>
              </a:lnSpc>
              <a:spcBef>
                <a:spcPts val="900"/>
              </a:spcBef>
              <a:buFont typeface="Arial" panose="020B0604020202020204" pitchFamily="34" charset="0"/>
              <a:buChar char="•"/>
            </a:pPr>
            <a:r>
              <a:rPr lang="en-US" sz="1800" kern="0" dirty="0">
                <a:solidFill>
                  <a:srgbClr val="FFFFFF"/>
                </a:solidFill>
                <a:latin typeface="+mj-lt"/>
                <a:ea typeface="MS PGothic" charset="0"/>
              </a:rPr>
              <a:t>Execute if precondition passes</a:t>
            </a:r>
          </a:p>
          <a:p>
            <a:pPr marL="228557" lvl="1" indent="-228557" defTabSz="931684" fontAlgn="base">
              <a:lnSpc>
                <a:spcPct val="90000"/>
              </a:lnSpc>
              <a:spcBef>
                <a:spcPts val="900"/>
              </a:spcBef>
              <a:buFont typeface="Arial" panose="020B0604020202020204" pitchFamily="34" charset="0"/>
              <a:buChar char="•"/>
            </a:pPr>
            <a:r>
              <a:rPr lang="en-US" sz="1800" kern="0" dirty="0">
                <a:solidFill>
                  <a:srgbClr val="FFFFFF"/>
                </a:solidFill>
                <a:latin typeface="+mj-lt"/>
                <a:ea typeface="MS PGothic" charset="0"/>
              </a:rPr>
              <a:t>Easily chain pipelines running on differing schedules</a:t>
            </a:r>
          </a:p>
          <a:p>
            <a:pPr marL="0" lvl="1" defTabSz="931684" fontAlgn="base">
              <a:lnSpc>
                <a:spcPct val="90000"/>
              </a:lnSpc>
              <a:spcBef>
                <a:spcPts val="900"/>
              </a:spcBef>
            </a:pPr>
            <a:endParaRPr lang="en-US" sz="1800" kern="0" dirty="0">
              <a:gradFill>
                <a:gsLst>
                  <a:gs pos="49558">
                    <a:srgbClr val="505050"/>
                  </a:gs>
                  <a:gs pos="30000">
                    <a:srgbClr val="505050"/>
                  </a:gs>
                </a:gsLst>
                <a:lin ang="5400000" scaled="0"/>
              </a:gradFill>
              <a:latin typeface="+mj-lt"/>
              <a:ea typeface="MS PGothic" charset="0"/>
            </a:endParaRPr>
          </a:p>
          <a:p>
            <a:pPr defTabSz="931684" fontAlgn="base">
              <a:lnSpc>
                <a:spcPct val="90000"/>
              </a:lnSpc>
              <a:spcBef>
                <a:spcPts val="900"/>
              </a:spcBef>
            </a:pPr>
            <a:r>
              <a:rPr lang="en-US" kern="0" dirty="0">
                <a:solidFill>
                  <a:schemeClr val="bg1"/>
                </a:solidFill>
                <a:latin typeface="+mj-lt"/>
                <a:ea typeface="MS PGothic" charset="0"/>
              </a:rPr>
              <a:t>Easily restate previously produced data sets</a:t>
            </a:r>
          </a:p>
          <a:p>
            <a:pPr marL="228557" lvl="1" indent="-228557" defTabSz="931684" fontAlgn="base">
              <a:lnSpc>
                <a:spcPct val="90000"/>
              </a:lnSpc>
              <a:spcBef>
                <a:spcPts val="900"/>
              </a:spcBef>
              <a:buFont typeface="Arial" panose="020B0604020202020204" pitchFamily="34" charset="0"/>
              <a:buChar char="•"/>
            </a:pPr>
            <a:r>
              <a:rPr lang="en-US" sz="1800" kern="0" dirty="0">
                <a:solidFill>
                  <a:srgbClr val="FFFFFF"/>
                </a:solidFill>
                <a:latin typeface="+mj-lt"/>
                <a:ea typeface="MS PGothic" charset="0"/>
              </a:rPr>
              <a:t>Rerun a single activity invocation</a:t>
            </a:r>
          </a:p>
          <a:p>
            <a:pPr marL="228557" lvl="1" indent="-228557" defTabSz="931684" fontAlgn="base">
              <a:lnSpc>
                <a:spcPct val="90000"/>
              </a:lnSpc>
              <a:spcBef>
                <a:spcPts val="900"/>
              </a:spcBef>
              <a:buFont typeface="Arial" panose="020B0604020202020204" pitchFamily="34" charset="0"/>
              <a:buChar char="•"/>
            </a:pPr>
            <a:r>
              <a:rPr lang="en-US" sz="1800" kern="0" dirty="0">
                <a:solidFill>
                  <a:srgbClr val="FFFFFF"/>
                </a:solidFill>
                <a:latin typeface="+mj-lt"/>
                <a:ea typeface="MS PGothic" charset="0"/>
              </a:rPr>
              <a:t>Scheduled restatement with concurrency control (recalculate all data sets at once, etc.)</a:t>
            </a:r>
          </a:p>
        </p:txBody>
      </p:sp>
      <p:sp>
        <p:nvSpPr>
          <p:cNvPr id="551" name="Title 1"/>
          <p:cNvSpPr>
            <a:spLocks noGrp="1"/>
          </p:cNvSpPr>
          <p:nvPr>
            <p:ph type="title"/>
          </p:nvPr>
        </p:nvSpPr>
        <p:spPr>
          <a:xfrm>
            <a:off x="6675375" y="297317"/>
            <a:ext cx="4571350" cy="946279"/>
          </a:xfrm>
        </p:spPr>
        <p:txBody>
          <a:bodyPr/>
          <a:lstStyle/>
          <a:p>
            <a:r>
              <a:rPr lang="en-US" sz="3999" spc="0" dirty="0">
                <a:solidFill>
                  <a:schemeClr val="bg1"/>
                </a:solidFill>
              </a:rPr>
              <a:t>Rich scheduling</a:t>
            </a:r>
          </a:p>
        </p:txBody>
      </p:sp>
    </p:spTree>
    <p:extLst>
      <p:ext uri="{BB962C8B-B14F-4D97-AF65-F5344CB8AC3E}">
        <p14:creationId xmlns:p14="http://schemas.microsoft.com/office/powerpoint/2010/main" val="4072273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p:nvPr/>
        </p:nvPicPr>
        <p:blipFill rotWithShape="1">
          <a:blip r:embed="rId3"/>
          <a:srcRect l="39759" r="4455"/>
          <a:stretch/>
        </p:blipFill>
        <p:spPr>
          <a:xfrm>
            <a:off x="525291" y="1171104"/>
            <a:ext cx="5692947" cy="4652319"/>
          </a:xfrm>
          <a:prstGeom prst="rect">
            <a:avLst/>
          </a:prstGeom>
          <a:ln w="63500">
            <a:solidFill>
              <a:srgbClr val="0072C6"/>
            </a:solidFill>
          </a:ln>
        </p:spPr>
      </p:pic>
      <p:sp>
        <p:nvSpPr>
          <p:cNvPr id="6" name="Rectangle 5"/>
          <p:cNvSpPr/>
          <p:nvPr/>
        </p:nvSpPr>
        <p:spPr>
          <a:xfrm>
            <a:off x="6675374" y="497"/>
            <a:ext cx="5760220" cy="6993533"/>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kern="0" dirty="0">
              <a:solidFill>
                <a:prstClr val="white"/>
              </a:solidFill>
            </a:endParaRPr>
          </a:p>
        </p:txBody>
      </p:sp>
      <p:sp>
        <p:nvSpPr>
          <p:cNvPr id="551" name="Title 1"/>
          <p:cNvSpPr>
            <a:spLocks noGrp="1"/>
          </p:cNvSpPr>
          <p:nvPr>
            <p:ph type="title"/>
          </p:nvPr>
        </p:nvSpPr>
        <p:spPr>
          <a:xfrm>
            <a:off x="6675374" y="297318"/>
            <a:ext cx="3938723" cy="1470942"/>
          </a:xfrm>
        </p:spPr>
        <p:txBody>
          <a:bodyPr/>
          <a:lstStyle/>
          <a:p>
            <a:r>
              <a:rPr lang="en-US" sz="3999" spc="0" dirty="0">
                <a:solidFill>
                  <a:schemeClr val="bg1"/>
                </a:solidFill>
              </a:rPr>
              <a:t>Lineage</a:t>
            </a:r>
          </a:p>
        </p:txBody>
      </p:sp>
      <p:sp>
        <p:nvSpPr>
          <p:cNvPr id="9" name="TextBox 8"/>
          <p:cNvSpPr txBox="1"/>
          <p:nvPr/>
        </p:nvSpPr>
        <p:spPr>
          <a:xfrm>
            <a:off x="6675374" y="2390472"/>
            <a:ext cx="4799918" cy="5350136"/>
          </a:xfrm>
          <a:prstGeom prst="rect">
            <a:avLst/>
          </a:prstGeom>
          <a:noFill/>
        </p:spPr>
        <p:txBody>
          <a:bodyPr wrap="square" lIns="457135" tIns="146283" rIns="182854" bIns="146283" rtlCol="0">
            <a:noAutofit/>
          </a:bodyPr>
          <a:lstStyle/>
          <a:p>
            <a:pPr defTabSz="931684" fontAlgn="base">
              <a:lnSpc>
                <a:spcPct val="90000"/>
              </a:lnSpc>
              <a:spcBef>
                <a:spcPts val="900"/>
              </a:spcBef>
            </a:pPr>
            <a:r>
              <a:rPr lang="en-US" kern="0" dirty="0">
                <a:solidFill>
                  <a:schemeClr val="bg1"/>
                </a:solidFill>
                <a:latin typeface="+mj-lt"/>
                <a:ea typeface="MS PGothic" charset="0"/>
              </a:rPr>
              <a:t>Ability to trace data origins</a:t>
            </a:r>
          </a:p>
          <a:p>
            <a:pPr marL="228557" lvl="1" indent="-228557" defTabSz="931684" fontAlgn="base">
              <a:lnSpc>
                <a:spcPct val="90000"/>
              </a:lnSpc>
              <a:spcBef>
                <a:spcPts val="900"/>
              </a:spcBef>
              <a:buFont typeface="Arial" panose="020B0604020202020204" pitchFamily="34" charset="0"/>
              <a:buChar char="•"/>
            </a:pPr>
            <a:r>
              <a:rPr lang="en-US" sz="1800" kern="0" dirty="0">
                <a:solidFill>
                  <a:srgbClr val="FFFFFF"/>
                </a:solidFill>
                <a:latin typeface="+mj-lt"/>
                <a:ea typeface="MS PGothic" charset="0"/>
              </a:rPr>
              <a:t>Understand who is consuming my data</a:t>
            </a:r>
          </a:p>
          <a:p>
            <a:pPr marL="228557" lvl="1" indent="-228557" defTabSz="931684" fontAlgn="base">
              <a:lnSpc>
                <a:spcPct val="90000"/>
              </a:lnSpc>
              <a:spcBef>
                <a:spcPts val="900"/>
              </a:spcBef>
              <a:buFont typeface="Arial" panose="020B0604020202020204" pitchFamily="34" charset="0"/>
              <a:buChar char="•"/>
            </a:pPr>
            <a:r>
              <a:rPr lang="en-US" sz="1800" kern="0" dirty="0">
                <a:solidFill>
                  <a:srgbClr val="FFFFFF"/>
                </a:solidFill>
                <a:latin typeface="+mj-lt"/>
                <a:ea typeface="MS PGothic" charset="0"/>
              </a:rPr>
              <a:t>Determine how a field in my report was derived</a:t>
            </a:r>
          </a:p>
          <a:p>
            <a:pPr marL="0" lvl="1" defTabSz="931684" fontAlgn="base">
              <a:lnSpc>
                <a:spcPct val="90000"/>
              </a:lnSpc>
              <a:spcBef>
                <a:spcPts val="900"/>
              </a:spcBef>
            </a:pPr>
            <a:endParaRPr lang="en-US" sz="1800" kern="0" dirty="0">
              <a:gradFill>
                <a:gsLst>
                  <a:gs pos="49558">
                    <a:srgbClr val="505050"/>
                  </a:gs>
                  <a:gs pos="30000">
                    <a:srgbClr val="505050"/>
                  </a:gs>
                </a:gsLst>
                <a:lin ang="5400000" scaled="0"/>
              </a:gradFill>
              <a:latin typeface="+mj-lt"/>
              <a:ea typeface="MS PGothic" charset="0"/>
            </a:endParaRPr>
          </a:p>
          <a:p>
            <a:pPr defTabSz="931684" fontAlgn="base">
              <a:lnSpc>
                <a:spcPct val="90000"/>
              </a:lnSpc>
              <a:spcBef>
                <a:spcPts val="900"/>
              </a:spcBef>
            </a:pPr>
            <a:r>
              <a:rPr lang="en-US" kern="0" dirty="0">
                <a:solidFill>
                  <a:schemeClr val="bg1"/>
                </a:solidFill>
                <a:latin typeface="+mj-lt"/>
                <a:ea typeface="MS PGothic" charset="0"/>
              </a:rPr>
              <a:t>Impact analysis</a:t>
            </a:r>
          </a:p>
          <a:p>
            <a:pPr marL="228557" lvl="1" indent="-228557" defTabSz="931684" fontAlgn="base">
              <a:lnSpc>
                <a:spcPct val="90000"/>
              </a:lnSpc>
              <a:spcBef>
                <a:spcPts val="900"/>
              </a:spcBef>
              <a:buFont typeface="Arial" panose="020B0604020202020204" pitchFamily="34" charset="0"/>
              <a:buChar char="•"/>
            </a:pPr>
            <a:r>
              <a:rPr lang="en-US" sz="1800" kern="0" dirty="0">
                <a:solidFill>
                  <a:srgbClr val="FFFFFF"/>
                </a:solidFill>
                <a:latin typeface="+mj-lt"/>
                <a:ea typeface="MS PGothic" charset="0"/>
              </a:rPr>
              <a:t>Understand impact of changing data or processing</a:t>
            </a:r>
          </a:p>
        </p:txBody>
      </p:sp>
    </p:spTree>
    <p:extLst>
      <p:ext uri="{BB962C8B-B14F-4D97-AF65-F5344CB8AC3E}">
        <p14:creationId xmlns:p14="http://schemas.microsoft.com/office/powerpoint/2010/main" val="29557448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MX" dirty="0"/>
              <a:t>Demo</a:t>
            </a:r>
            <a:endParaRPr lang="en-US" dirty="0"/>
          </a:p>
        </p:txBody>
      </p:sp>
    </p:spTree>
    <p:extLst>
      <p:ext uri="{BB962C8B-B14F-4D97-AF65-F5344CB8AC3E}">
        <p14:creationId xmlns:p14="http://schemas.microsoft.com/office/powerpoint/2010/main" val="348741374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Rectangle 20"/>
          <p:cNvSpPr/>
          <p:nvPr/>
        </p:nvSpPr>
        <p:spPr bwMode="auto">
          <a:xfrm>
            <a:off x="883" y="5275191"/>
            <a:ext cx="12434710" cy="117781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grpSp>
        <p:nvGrpSpPr>
          <p:cNvPr id="3" name="Group 2"/>
          <p:cNvGrpSpPr/>
          <p:nvPr/>
        </p:nvGrpSpPr>
        <p:grpSpPr>
          <a:xfrm>
            <a:off x="2744049" y="1330459"/>
            <a:ext cx="7743754" cy="3619568"/>
            <a:chOff x="1759483" y="1309669"/>
            <a:chExt cx="7744853" cy="3620081"/>
          </a:xfrm>
        </p:grpSpPr>
        <p:pic>
          <p:nvPicPr>
            <p:cNvPr id="17" name="Picture 1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68850" y="1708911"/>
              <a:ext cx="5527519" cy="3171985"/>
            </a:xfrm>
            <a:prstGeom prst="rect">
              <a:avLst/>
            </a:prstGeom>
          </p:spPr>
        </p:pic>
        <p:pic>
          <p:nvPicPr>
            <p:cNvPr id="32" name="Picture 3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759483" y="1309669"/>
              <a:ext cx="7744853" cy="3620081"/>
            </a:xfrm>
            <a:prstGeom prst="rect">
              <a:avLst/>
            </a:prstGeom>
          </p:spPr>
        </p:pic>
      </p:grpSp>
      <p:sp>
        <p:nvSpPr>
          <p:cNvPr id="2" name="Title 1"/>
          <p:cNvSpPr>
            <a:spLocks noGrp="1"/>
          </p:cNvSpPr>
          <p:nvPr>
            <p:ph type="title"/>
          </p:nvPr>
        </p:nvSpPr>
        <p:spPr/>
        <p:txBody>
          <a:bodyPr/>
          <a:lstStyle/>
          <a:p>
            <a:pPr defTabSz="914224">
              <a:spcBef>
                <a:spcPts val="0"/>
              </a:spcBef>
              <a:spcAft>
                <a:spcPts val="600"/>
              </a:spcAft>
              <a:defRPr/>
            </a:pPr>
            <a:r>
              <a:rPr lang="en-US" kern="0" spc="0" dirty="0">
                <a:ln>
                  <a:noFill/>
                </a:ln>
              </a:rPr>
              <a:t>Get more value from your enterprise data assets</a:t>
            </a:r>
          </a:p>
        </p:txBody>
      </p:sp>
      <p:sp>
        <p:nvSpPr>
          <p:cNvPr id="4" name="AutoShape 2" descr="Image result for azure data catalog"/>
          <p:cNvSpPr>
            <a:spLocks noChangeAspect="1" noChangeArrowheads="1"/>
          </p:cNvSpPr>
          <p:nvPr/>
        </p:nvSpPr>
        <p:spPr bwMode="auto">
          <a:xfrm>
            <a:off x="156435" y="-143946"/>
            <a:ext cx="304756" cy="30475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sz="1800" kern="0">
              <a:solidFill>
                <a:sysClr val="windowText" lastClr="000000"/>
              </a:solidFill>
            </a:endParaRPr>
          </a:p>
        </p:txBody>
      </p:sp>
      <p:sp>
        <p:nvSpPr>
          <p:cNvPr id="22" name="Rectangle 21"/>
          <p:cNvSpPr/>
          <p:nvPr/>
        </p:nvSpPr>
        <p:spPr bwMode="auto">
          <a:xfrm>
            <a:off x="-6798" y="1681273"/>
            <a:ext cx="1771694" cy="385780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2" tIns="93247" rIns="18642" bIns="93207" numCol="1" spcCol="1270" anchor="t" anchorCtr="0">
            <a:noAutofit/>
          </a:bodyPr>
          <a:lstStyle/>
          <a:p>
            <a:pPr algn="ctr" defTabSz="739298">
              <a:spcBef>
                <a:spcPct val="0"/>
              </a:spcBef>
              <a:spcAft>
                <a:spcPct val="35000"/>
              </a:spcAft>
              <a:defRPr/>
            </a:pPr>
            <a:r>
              <a:rPr lang="en-US" sz="1428" kern="0"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23" name="Rectangle 22"/>
          <p:cNvSpPr/>
          <p:nvPr/>
        </p:nvSpPr>
        <p:spPr>
          <a:xfrm>
            <a:off x="557203" y="4230515"/>
            <a:ext cx="1296135" cy="270247"/>
          </a:xfrm>
          <a:prstGeom prst="rect">
            <a:avLst/>
          </a:prstGeom>
        </p:spPr>
        <p:txBody>
          <a:bodyPr wrap="square">
            <a:spAutoFit/>
          </a:bodyPr>
          <a:lstStyle/>
          <a:p>
            <a:pPr defTabSz="914224">
              <a:defRPr/>
            </a:pPr>
            <a:r>
              <a:rPr lang="en-US" sz="1122" kern="0" dirty="0">
                <a:solidFill>
                  <a:schemeClr val="accent2">
                    <a:lumMod val="75000"/>
                  </a:schemeClr>
                </a:solidFill>
                <a:cs typeface="Segoe UI Semilight" panose="020B0402040204020203" pitchFamily="34" charset="0"/>
              </a:rPr>
              <a:t>Event Hubs</a:t>
            </a:r>
            <a:endParaRPr lang="en-US" sz="1122" kern="0" dirty="0">
              <a:solidFill>
                <a:schemeClr val="accent2">
                  <a:lumMod val="75000"/>
                </a:schemeClr>
              </a:solidFill>
            </a:endParaRPr>
          </a:p>
        </p:txBody>
      </p:sp>
      <p:sp>
        <p:nvSpPr>
          <p:cNvPr id="24" name="Rectangle 23"/>
          <p:cNvSpPr/>
          <p:nvPr/>
        </p:nvSpPr>
        <p:spPr>
          <a:xfrm>
            <a:off x="557203" y="3421719"/>
            <a:ext cx="1296135" cy="270247"/>
          </a:xfrm>
          <a:prstGeom prst="rect">
            <a:avLst/>
          </a:prstGeom>
        </p:spPr>
        <p:txBody>
          <a:bodyPr wrap="square">
            <a:spAutoFit/>
          </a:bodyPr>
          <a:lstStyle/>
          <a:p>
            <a:pPr defTabSz="914224">
              <a:defRPr/>
            </a:pPr>
            <a:r>
              <a:rPr lang="en-US" sz="1122" kern="0" dirty="0">
                <a:solidFill>
                  <a:sysClr val="windowText" lastClr="000000"/>
                </a:solidFill>
                <a:cs typeface="Segoe UI Semilight" panose="020B0402040204020203" pitchFamily="34" charset="0"/>
              </a:rPr>
              <a:t>Data Catalog</a:t>
            </a:r>
          </a:p>
        </p:txBody>
      </p:sp>
      <p:grpSp>
        <p:nvGrpSpPr>
          <p:cNvPr id="25" name="Group 24"/>
          <p:cNvGrpSpPr/>
          <p:nvPr/>
        </p:nvGrpSpPr>
        <p:grpSpPr>
          <a:xfrm>
            <a:off x="236073" y="3378436"/>
            <a:ext cx="280432" cy="298308"/>
            <a:chOff x="3232150" y="382588"/>
            <a:chExt cx="5727700" cy="6092825"/>
          </a:xfrm>
          <a:solidFill>
            <a:schemeClr val="tx1"/>
          </a:solidFill>
        </p:grpSpPr>
        <p:sp>
          <p:nvSpPr>
            <p:cNvPr id="26"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defRPr/>
              </a:pPr>
              <a:endParaRPr lang="en-US" sz="1836" kern="0">
                <a:solidFill>
                  <a:sysClr val="windowText" lastClr="000000"/>
                </a:solidFill>
              </a:endParaRPr>
            </a:p>
          </p:txBody>
        </p:sp>
        <p:sp>
          <p:nvSpPr>
            <p:cNvPr id="27"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defRPr/>
              </a:pPr>
              <a:endParaRPr lang="en-US" sz="1836" kern="0">
                <a:solidFill>
                  <a:sysClr val="windowText" lastClr="000000"/>
                </a:solidFill>
              </a:endParaRPr>
            </a:p>
          </p:txBody>
        </p:sp>
        <p:sp>
          <p:nvSpPr>
            <p:cNvPr id="28"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defRPr/>
              </a:pPr>
              <a:endParaRPr lang="en-US" sz="1836" kern="0">
                <a:solidFill>
                  <a:sysClr val="windowText" lastClr="000000"/>
                </a:solidFill>
              </a:endParaRPr>
            </a:p>
          </p:txBody>
        </p:sp>
      </p:grpSp>
      <p:sp>
        <p:nvSpPr>
          <p:cNvPr id="29" name="Rectangle 28"/>
          <p:cNvSpPr/>
          <p:nvPr/>
        </p:nvSpPr>
        <p:spPr>
          <a:xfrm>
            <a:off x="557203" y="2569668"/>
            <a:ext cx="1296135" cy="270247"/>
          </a:xfrm>
          <a:prstGeom prst="rect">
            <a:avLst/>
          </a:prstGeom>
        </p:spPr>
        <p:txBody>
          <a:bodyPr wrap="square">
            <a:spAutoFit/>
          </a:bodyPr>
          <a:lstStyle/>
          <a:p>
            <a:pPr defTabSz="914224">
              <a:defRPr/>
            </a:pPr>
            <a:r>
              <a:rPr lang="en-US" sz="1122" kern="0" dirty="0">
                <a:solidFill>
                  <a:schemeClr val="accent2">
                    <a:lumMod val="75000"/>
                  </a:schemeClr>
                </a:solidFill>
                <a:cs typeface="Segoe UI Semilight" panose="020B0402040204020203" pitchFamily="34" charset="0"/>
              </a:rPr>
              <a:t>Data Factory </a:t>
            </a:r>
            <a:endParaRPr lang="en-US" sz="1122" kern="0" dirty="0">
              <a:solidFill>
                <a:schemeClr val="accent2">
                  <a:lumMod val="75000"/>
                </a:schemeClr>
              </a:solidFill>
            </a:endParaRPr>
          </a:p>
        </p:txBody>
      </p:sp>
      <p:sp>
        <p:nvSpPr>
          <p:cNvPr id="30" name="Freeform 29"/>
          <p:cNvSpPr/>
          <p:nvPr/>
        </p:nvSpPr>
        <p:spPr bwMode="auto">
          <a:xfrm>
            <a:off x="231986" y="2507194"/>
            <a:ext cx="292122" cy="30698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defRPr/>
            </a:pPr>
            <a:endParaRPr lang="en-US" sz="2448" kern="0">
              <a:solidFill>
                <a:schemeClr val="tx1"/>
              </a:solidFill>
              <a:ea typeface="Segoe UI" pitchFamily="34" charset="0"/>
              <a:cs typeface="Segoe UI" pitchFamily="34" charset="0"/>
            </a:endParaRPr>
          </a:p>
        </p:txBody>
      </p:sp>
      <p:sp>
        <p:nvSpPr>
          <p:cNvPr id="31" name="Freeform 30"/>
          <p:cNvSpPr/>
          <p:nvPr/>
        </p:nvSpPr>
        <p:spPr bwMode="auto">
          <a:xfrm>
            <a:off x="252711" y="4235539"/>
            <a:ext cx="236150" cy="247124"/>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defRPr/>
            </a:pPr>
            <a:endParaRPr lang="en-US" sz="2448" kern="0" dirty="0">
              <a:solidFill>
                <a:schemeClr val="tx1"/>
              </a:solidFill>
              <a:ea typeface="Segoe UI" pitchFamily="34" charset="0"/>
              <a:cs typeface="Segoe UI" pitchFamily="34" charset="0"/>
            </a:endParaRPr>
          </a:p>
        </p:txBody>
      </p:sp>
      <p:grpSp>
        <p:nvGrpSpPr>
          <p:cNvPr id="5" name="Group 4"/>
          <p:cNvGrpSpPr/>
          <p:nvPr/>
        </p:nvGrpSpPr>
        <p:grpSpPr>
          <a:xfrm>
            <a:off x="2195491" y="5308904"/>
            <a:ext cx="10390658" cy="1299261"/>
            <a:chOff x="2194921" y="5397960"/>
            <a:chExt cx="10392131" cy="1299445"/>
          </a:xfrm>
        </p:grpSpPr>
        <p:sp>
          <p:nvSpPr>
            <p:cNvPr id="36" name="TextBox 35"/>
            <p:cNvSpPr txBox="1"/>
            <p:nvPr/>
          </p:nvSpPr>
          <p:spPr>
            <a:xfrm>
              <a:off x="2194921" y="5397960"/>
              <a:ext cx="5454426" cy="1299445"/>
            </a:xfrm>
            <a:prstGeom prst="rect">
              <a:avLst/>
            </a:prstGeom>
            <a:noFill/>
          </p:spPr>
          <p:txBody>
            <a:bodyPr wrap="square" lIns="182854" tIns="146283" rIns="182854" bIns="146283" rtlCol="0">
              <a:spAutoFit/>
            </a:bodyPr>
            <a:lstStyle/>
            <a:p>
              <a:pPr marL="177766" indent="-177766" defTabSz="914224">
                <a:lnSpc>
                  <a:spcPct val="90000"/>
                </a:lnSpc>
                <a:spcAft>
                  <a:spcPts val="600"/>
                </a:spcAft>
                <a:buClr>
                  <a:schemeClr val="accent1"/>
                </a:buClr>
                <a:buFont typeface="Arial" panose="020B0604020202020204" pitchFamily="34" charset="0"/>
                <a:buChar char="•"/>
              </a:pPr>
              <a:r>
                <a:rPr lang="en-US" sz="1199" kern="0" dirty="0">
                  <a:solidFill>
                    <a:schemeClr val="bg1"/>
                  </a:solidFill>
                </a:rPr>
                <a:t>Spend less time looking for data, and more time getting value from it</a:t>
              </a:r>
            </a:p>
            <a:p>
              <a:pPr marL="177766" indent="-177766" defTabSz="914224">
                <a:lnSpc>
                  <a:spcPct val="90000"/>
                </a:lnSpc>
                <a:spcAft>
                  <a:spcPts val="600"/>
                </a:spcAft>
                <a:buClr>
                  <a:schemeClr val="accent1"/>
                </a:buClr>
                <a:buFont typeface="Arial" panose="020B0604020202020204" pitchFamily="34" charset="0"/>
                <a:buChar char="•"/>
              </a:pPr>
              <a:r>
                <a:rPr lang="en-US" sz="1199" kern="0" dirty="0">
                  <a:solidFill>
                    <a:schemeClr val="bg1"/>
                  </a:solidFill>
                </a:rPr>
                <a:t>Register enterprise data sources, discover data assets and unlock their potential, and capture tribal knowledge to make data understandable</a:t>
              </a:r>
            </a:p>
            <a:p>
              <a:pPr marL="177766" indent="-177766" defTabSz="914224">
                <a:lnSpc>
                  <a:spcPct val="90000"/>
                </a:lnSpc>
                <a:spcAft>
                  <a:spcPts val="600"/>
                </a:spcAft>
                <a:buClr>
                  <a:schemeClr val="accent1"/>
                </a:buClr>
                <a:buFont typeface="Arial" panose="020B0604020202020204" pitchFamily="34" charset="0"/>
                <a:buChar char="•"/>
              </a:pPr>
              <a:r>
                <a:rPr lang="en-US" sz="1199" kern="0" dirty="0">
                  <a:solidFill>
                    <a:schemeClr val="bg1"/>
                  </a:solidFill>
                </a:rPr>
                <a:t>Bridge the gap between IT and the business, allowing everyone to contribute their insights, tags, and descriptions</a:t>
              </a:r>
            </a:p>
          </p:txBody>
        </p:sp>
        <p:sp>
          <p:nvSpPr>
            <p:cNvPr id="37" name="TextBox 36"/>
            <p:cNvSpPr txBox="1"/>
            <p:nvPr/>
          </p:nvSpPr>
          <p:spPr>
            <a:xfrm>
              <a:off x="7375029" y="5397960"/>
              <a:ext cx="5212023" cy="1130044"/>
            </a:xfrm>
            <a:prstGeom prst="rect">
              <a:avLst/>
            </a:prstGeom>
            <a:noFill/>
          </p:spPr>
          <p:txBody>
            <a:bodyPr wrap="square" lIns="182854" tIns="146283" rIns="182854" bIns="146283" rtlCol="0">
              <a:spAutoFit/>
            </a:bodyPr>
            <a:lstStyle/>
            <a:p>
              <a:pPr marL="177766" indent="-177766" defTabSz="914224">
                <a:lnSpc>
                  <a:spcPct val="90000"/>
                </a:lnSpc>
                <a:spcAft>
                  <a:spcPts val="600"/>
                </a:spcAft>
                <a:buClr>
                  <a:schemeClr val="accent1"/>
                </a:buClr>
                <a:buFont typeface="Arial" panose="020B0604020202020204" pitchFamily="34" charset="0"/>
                <a:buChar char="•"/>
              </a:pPr>
              <a:r>
                <a:rPr lang="en-US" sz="1199" kern="0" dirty="0">
                  <a:solidFill>
                    <a:schemeClr val="bg1"/>
                  </a:solidFill>
                </a:rPr>
                <a:t>Intuitive search and filtering to understand the data sources and their purpose</a:t>
              </a:r>
            </a:p>
            <a:p>
              <a:pPr marL="177766" indent="-177766" defTabSz="914224">
                <a:lnSpc>
                  <a:spcPct val="90000"/>
                </a:lnSpc>
                <a:spcAft>
                  <a:spcPts val="600"/>
                </a:spcAft>
                <a:buClr>
                  <a:schemeClr val="accent1"/>
                </a:buClr>
                <a:buFont typeface="Arial" panose="020B0604020202020204" pitchFamily="34" charset="0"/>
                <a:buChar char="•"/>
              </a:pPr>
              <a:r>
                <a:rPr lang="en-US" sz="1199" kern="0" dirty="0">
                  <a:solidFill>
                    <a:schemeClr val="bg1"/>
                  </a:solidFill>
                </a:rPr>
                <a:t>Let your data live where you want; connect using tools you choose</a:t>
              </a:r>
            </a:p>
            <a:p>
              <a:pPr marL="177766" indent="-177766" defTabSz="914224">
                <a:lnSpc>
                  <a:spcPct val="90000"/>
                </a:lnSpc>
                <a:spcAft>
                  <a:spcPts val="600"/>
                </a:spcAft>
                <a:buClr>
                  <a:schemeClr val="accent1"/>
                </a:buClr>
                <a:buFont typeface="Arial" panose="020B0604020202020204" pitchFamily="34" charset="0"/>
                <a:buChar char="•"/>
              </a:pPr>
              <a:r>
                <a:rPr lang="en-US" sz="1199" kern="0" dirty="0">
                  <a:solidFill>
                    <a:schemeClr val="bg1"/>
                  </a:solidFill>
                </a:rPr>
                <a:t>Integrate into existing tools and processes with open REST APIs</a:t>
              </a:r>
            </a:p>
          </p:txBody>
        </p:sp>
      </p:grpSp>
    </p:spTree>
    <p:extLst>
      <p:ext uri="{BB962C8B-B14F-4D97-AF65-F5344CB8AC3E}">
        <p14:creationId xmlns:p14="http://schemas.microsoft.com/office/powerpoint/2010/main" val="639947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2" name="Rectangle 131"/>
          <p:cNvSpPr/>
          <p:nvPr/>
        </p:nvSpPr>
        <p:spPr bwMode="auto">
          <a:xfrm>
            <a:off x="883" y="5275191"/>
            <a:ext cx="12434710" cy="117781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75482" y="295731"/>
            <a:ext cx="11887878" cy="917444"/>
          </a:xfrm>
        </p:spPr>
        <p:txBody>
          <a:bodyPr/>
          <a:lstStyle/>
          <a:p>
            <a:pPr defTabSz="914224">
              <a:spcBef>
                <a:spcPts val="0"/>
              </a:spcBef>
              <a:spcAft>
                <a:spcPts val="600"/>
              </a:spcAft>
              <a:defRPr/>
            </a:pPr>
            <a:r>
              <a:rPr lang="en-US" kern="0" spc="0" dirty="0">
                <a:ln>
                  <a:noFill/>
                </a:ln>
              </a:rPr>
              <a:t>Ingest events from websites, apps and devices at </a:t>
            </a:r>
            <a:r>
              <a:rPr lang="en-US" dirty="0"/>
              <a:t>cloud scale </a:t>
            </a:r>
            <a:endParaRPr lang="en-US" kern="0" spc="0" dirty="0">
              <a:ln>
                <a:noFill/>
              </a:ln>
            </a:endParaRPr>
          </a:p>
        </p:txBody>
      </p:sp>
      <p:sp>
        <p:nvSpPr>
          <p:cNvPr id="12" name="TextBox 11"/>
          <p:cNvSpPr txBox="1"/>
          <p:nvPr/>
        </p:nvSpPr>
        <p:spPr>
          <a:xfrm>
            <a:off x="2195493" y="5306567"/>
            <a:ext cx="5283571" cy="1208360"/>
          </a:xfrm>
          <a:prstGeom prst="rect">
            <a:avLst/>
          </a:prstGeom>
          <a:noFill/>
        </p:spPr>
        <p:txBody>
          <a:bodyPr wrap="square" lIns="182854" tIns="146283" rIns="182854" bIns="146283" rtlCol="0">
            <a:spAutoFit/>
          </a:bodyPr>
          <a:lstStyle/>
          <a:p>
            <a:pPr marL="177766" indent="-177766" defTabSz="914224">
              <a:lnSpc>
                <a:spcPct val="90000"/>
              </a:lnSpc>
              <a:spcAft>
                <a:spcPts val="600"/>
              </a:spcAft>
              <a:buClr>
                <a:schemeClr val="accent2"/>
              </a:buClr>
              <a:buFont typeface="Arial" panose="020B0604020202020204" pitchFamily="34" charset="0"/>
              <a:buChar char="•"/>
              <a:defRPr/>
            </a:pPr>
            <a:r>
              <a:rPr lang="en-US" sz="1199" kern="0" dirty="0">
                <a:solidFill>
                  <a:schemeClr val="bg1"/>
                </a:solidFill>
              </a:rPr>
              <a:t>Log millions of events per second in near real time</a:t>
            </a:r>
          </a:p>
          <a:p>
            <a:pPr marL="177766" indent="-177766" defTabSz="914224">
              <a:lnSpc>
                <a:spcPct val="90000"/>
              </a:lnSpc>
              <a:spcAft>
                <a:spcPts val="600"/>
              </a:spcAft>
              <a:buClr>
                <a:schemeClr val="accent2"/>
              </a:buClr>
              <a:buFont typeface="Arial" panose="020B0604020202020204" pitchFamily="34" charset="0"/>
              <a:buChar char="•"/>
              <a:defRPr/>
            </a:pPr>
            <a:r>
              <a:rPr lang="en-US" sz="1199" kern="0" dirty="0">
                <a:solidFill>
                  <a:schemeClr val="bg1"/>
                </a:solidFill>
              </a:rPr>
              <a:t>Connect devices using flexible authorization and throttling</a:t>
            </a:r>
          </a:p>
          <a:p>
            <a:pPr marL="177766" indent="-177766" defTabSz="914224">
              <a:lnSpc>
                <a:spcPct val="90000"/>
              </a:lnSpc>
              <a:spcAft>
                <a:spcPts val="600"/>
              </a:spcAft>
              <a:buClr>
                <a:schemeClr val="accent2"/>
              </a:buClr>
              <a:buFont typeface="Arial" panose="020B0604020202020204" pitchFamily="34" charset="0"/>
              <a:buChar char="•"/>
              <a:defRPr/>
            </a:pPr>
            <a:r>
              <a:rPr lang="en-US" sz="1199" kern="0" dirty="0">
                <a:solidFill>
                  <a:schemeClr val="bg1"/>
                </a:solidFill>
              </a:rPr>
              <a:t>Use time-based event buffering</a:t>
            </a:r>
          </a:p>
          <a:p>
            <a:pPr marL="177766" indent="-177766" defTabSz="914224">
              <a:lnSpc>
                <a:spcPct val="90000"/>
              </a:lnSpc>
              <a:spcAft>
                <a:spcPts val="600"/>
              </a:spcAft>
              <a:buClr>
                <a:schemeClr val="accent2"/>
              </a:buClr>
              <a:buFont typeface="Arial" panose="020B0604020202020204" pitchFamily="34" charset="0"/>
              <a:buChar char="•"/>
              <a:defRPr/>
            </a:pPr>
            <a:r>
              <a:rPr lang="en-US" sz="1199" kern="0" dirty="0">
                <a:solidFill>
                  <a:schemeClr val="bg1"/>
                </a:solidFill>
              </a:rPr>
              <a:t>Get a managed service with elastic scale</a:t>
            </a:r>
          </a:p>
        </p:txBody>
      </p:sp>
      <p:sp>
        <p:nvSpPr>
          <p:cNvPr id="10" name="TextBox 9"/>
          <p:cNvSpPr txBox="1"/>
          <p:nvPr/>
        </p:nvSpPr>
        <p:spPr>
          <a:xfrm>
            <a:off x="7379044" y="5312407"/>
            <a:ext cx="4668417" cy="960507"/>
          </a:xfrm>
          <a:prstGeom prst="rect">
            <a:avLst/>
          </a:prstGeom>
          <a:noFill/>
        </p:spPr>
        <p:txBody>
          <a:bodyPr wrap="square" lIns="182854" tIns="146283" rIns="182854" bIns="146283" rtlCol="0">
            <a:spAutoFit/>
          </a:bodyPr>
          <a:lstStyle/>
          <a:p>
            <a:pPr marL="177766" indent="-177766" defTabSz="914224">
              <a:lnSpc>
                <a:spcPct val="90000"/>
              </a:lnSpc>
              <a:spcAft>
                <a:spcPts val="600"/>
              </a:spcAft>
              <a:buClr>
                <a:schemeClr val="accent2"/>
              </a:buClr>
              <a:buFont typeface="Arial" panose="020B0604020202020204" pitchFamily="34" charset="0"/>
              <a:buChar char="•"/>
              <a:defRPr/>
            </a:pPr>
            <a:r>
              <a:rPr lang="en-US" sz="1199" kern="0" dirty="0">
                <a:solidFill>
                  <a:schemeClr val="bg1"/>
                </a:solidFill>
              </a:rPr>
              <a:t>Get a managed service with elastic scale</a:t>
            </a:r>
          </a:p>
          <a:p>
            <a:pPr marL="177766" indent="-177766" defTabSz="914224">
              <a:lnSpc>
                <a:spcPct val="90000"/>
              </a:lnSpc>
              <a:spcAft>
                <a:spcPts val="600"/>
              </a:spcAft>
              <a:buClr>
                <a:schemeClr val="accent2"/>
              </a:buClr>
              <a:buFont typeface="Arial" panose="020B0604020202020204" pitchFamily="34" charset="0"/>
              <a:buChar char="•"/>
              <a:defRPr/>
            </a:pPr>
            <a:r>
              <a:rPr lang="en-US" sz="1199" kern="0" dirty="0">
                <a:solidFill>
                  <a:schemeClr val="bg1"/>
                </a:solidFill>
              </a:rPr>
              <a:t>Reach a broad set of platforms using native client libraries</a:t>
            </a:r>
          </a:p>
          <a:p>
            <a:pPr marL="177766" indent="-177766" defTabSz="914224">
              <a:lnSpc>
                <a:spcPct val="90000"/>
              </a:lnSpc>
              <a:spcAft>
                <a:spcPts val="600"/>
              </a:spcAft>
              <a:buClr>
                <a:schemeClr val="accent2"/>
              </a:buClr>
              <a:buFont typeface="Arial" panose="020B0604020202020204" pitchFamily="34" charset="0"/>
              <a:buChar char="•"/>
              <a:defRPr/>
            </a:pPr>
            <a:r>
              <a:rPr lang="en-US" sz="1199" kern="0" dirty="0">
                <a:solidFill>
                  <a:schemeClr val="bg1"/>
                </a:solidFill>
              </a:rPr>
              <a:t>Pluggable adapters for other cloud services</a:t>
            </a:r>
          </a:p>
        </p:txBody>
      </p:sp>
      <p:grpSp>
        <p:nvGrpSpPr>
          <p:cNvPr id="3" name="Group 2"/>
          <p:cNvGrpSpPr/>
          <p:nvPr/>
        </p:nvGrpSpPr>
        <p:grpSpPr>
          <a:xfrm>
            <a:off x="4140625" y="2858873"/>
            <a:ext cx="1626567" cy="2070367"/>
            <a:chOff x="4140330" y="2614188"/>
            <a:chExt cx="1626797" cy="2070661"/>
          </a:xfrm>
        </p:grpSpPr>
        <p:sp>
          <p:nvSpPr>
            <p:cNvPr id="252" name="Rectangle 251"/>
            <p:cNvSpPr/>
            <p:nvPr/>
          </p:nvSpPr>
          <p:spPr bwMode="auto">
            <a:xfrm>
              <a:off x="4140330" y="2614188"/>
              <a:ext cx="1626797" cy="980770"/>
            </a:xfrm>
            <a:prstGeom prst="rect">
              <a:avLst/>
            </a:prstGeom>
            <a:noFill/>
            <a:ln w="3175">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7" tIns="46630" rIns="91427" bIns="46630" numCol="1" rtlCol="0" anchor="ctr" anchorCtr="0" compatLnSpc="1">
              <a:prstTxWarp prst="textNoShape">
                <a:avLst/>
              </a:prstTxWarp>
            </a:bodyPr>
            <a:lstStyle/>
            <a:p>
              <a:pPr algn="ctr" defTabSz="932293" fontAlgn="base">
                <a:spcBef>
                  <a:spcPct val="0"/>
                </a:spcBef>
                <a:spcAft>
                  <a:spcPct val="0"/>
                </a:spcAft>
                <a:defRPr/>
              </a:pPr>
              <a:r>
                <a:rPr lang="en-US" sz="1399" kern="0" dirty="0">
                  <a:solidFill>
                    <a:srgbClr val="0078D7"/>
                  </a:solidFill>
                </a:rPr>
                <a:t>Azure</a:t>
              </a:r>
            </a:p>
            <a:p>
              <a:pPr algn="ctr" defTabSz="932293" fontAlgn="base">
                <a:spcBef>
                  <a:spcPct val="0"/>
                </a:spcBef>
                <a:spcAft>
                  <a:spcPct val="0"/>
                </a:spcAft>
                <a:defRPr/>
              </a:pPr>
              <a:r>
                <a:rPr lang="en-US" sz="1399" kern="0" dirty="0">
                  <a:solidFill>
                    <a:srgbClr val="0078D7"/>
                  </a:solidFill>
                </a:rPr>
                <a:t>API</a:t>
              </a:r>
            </a:p>
            <a:p>
              <a:pPr algn="ctr" defTabSz="932293" fontAlgn="base">
                <a:spcBef>
                  <a:spcPct val="0"/>
                </a:spcBef>
                <a:spcAft>
                  <a:spcPct val="0"/>
                </a:spcAft>
                <a:defRPr/>
              </a:pPr>
              <a:r>
                <a:rPr lang="en-US" sz="1399" kern="0" dirty="0">
                  <a:solidFill>
                    <a:srgbClr val="0078D7"/>
                  </a:solidFill>
                </a:rPr>
                <a:t>Management</a:t>
              </a:r>
            </a:p>
          </p:txBody>
        </p:sp>
        <p:sp>
          <p:nvSpPr>
            <p:cNvPr id="253" name="Rectangle 252"/>
            <p:cNvSpPr/>
            <p:nvPr/>
          </p:nvSpPr>
          <p:spPr bwMode="auto">
            <a:xfrm>
              <a:off x="4140330" y="4047540"/>
              <a:ext cx="1626797" cy="637309"/>
            </a:xfrm>
            <a:prstGeom prst="rect">
              <a:avLst/>
            </a:prstGeom>
            <a:noFill/>
            <a:ln w="3175">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7" tIns="46630" rIns="91427" bIns="46630" numCol="1" rtlCol="0" anchor="ctr" anchorCtr="0" compatLnSpc="1">
              <a:prstTxWarp prst="textNoShape">
                <a:avLst/>
              </a:prstTxWarp>
            </a:bodyPr>
            <a:lstStyle/>
            <a:p>
              <a:pPr algn="ctr" defTabSz="932293" fontAlgn="base">
                <a:spcBef>
                  <a:spcPct val="0"/>
                </a:spcBef>
                <a:spcAft>
                  <a:spcPct val="0"/>
                </a:spcAft>
                <a:defRPr/>
              </a:pPr>
              <a:r>
                <a:rPr lang="en-US" sz="1399" kern="0" dirty="0">
                  <a:solidFill>
                    <a:srgbClr val="0078D7"/>
                  </a:solidFill>
                </a:rPr>
                <a:t>Backend Services</a:t>
              </a:r>
            </a:p>
          </p:txBody>
        </p:sp>
        <p:grpSp>
          <p:nvGrpSpPr>
            <p:cNvPr id="361" name="Group 360"/>
            <p:cNvGrpSpPr/>
            <p:nvPr/>
          </p:nvGrpSpPr>
          <p:grpSpPr>
            <a:xfrm>
              <a:off x="4774153" y="3652997"/>
              <a:ext cx="359151" cy="336504"/>
              <a:chOff x="4808162" y="3748088"/>
              <a:chExt cx="1339374" cy="1254917"/>
            </a:xfrm>
            <a:solidFill>
              <a:srgbClr val="0078D7"/>
            </a:solidFill>
          </p:grpSpPr>
          <p:sp>
            <p:nvSpPr>
              <p:cNvPr id="362" name="Freeform 361"/>
              <p:cNvSpPr>
                <a:spLocks/>
              </p:cNvSpPr>
              <p:nvPr/>
            </p:nvSpPr>
            <p:spPr bwMode="auto">
              <a:xfrm rot="10800000">
                <a:off x="4808162" y="3960018"/>
                <a:ext cx="1339374" cy="1042987"/>
              </a:xfrm>
              <a:custGeom>
                <a:avLst/>
                <a:gdLst>
                  <a:gd name="connsiteX0" fmla="*/ 284256 w 431728"/>
                  <a:gd name="connsiteY0" fmla="*/ 336192 h 336192"/>
                  <a:gd name="connsiteX1" fmla="*/ 262918 w 431728"/>
                  <a:gd name="connsiteY1" fmla="*/ 336192 h 336192"/>
                  <a:gd name="connsiteX2" fmla="*/ 266799 w 431728"/>
                  <a:gd name="connsiteY2" fmla="*/ 326295 h 336192"/>
                  <a:gd name="connsiteX3" fmla="*/ 268451 w 431728"/>
                  <a:gd name="connsiteY3" fmla="*/ 322082 h 336192"/>
                  <a:gd name="connsiteX4" fmla="*/ 275609 w 431728"/>
                  <a:gd name="connsiteY4" fmla="*/ 316006 h 336192"/>
                  <a:gd name="connsiteX5" fmla="*/ 283317 w 431728"/>
                  <a:gd name="connsiteY5" fmla="*/ 313796 h 336192"/>
                  <a:gd name="connsiteX6" fmla="*/ 283868 w 431728"/>
                  <a:gd name="connsiteY6" fmla="*/ 313796 h 336192"/>
                  <a:gd name="connsiteX7" fmla="*/ 406657 w 431728"/>
                  <a:gd name="connsiteY7" fmla="*/ 180658 h 336192"/>
                  <a:gd name="connsiteX8" fmla="*/ 410512 w 431728"/>
                  <a:gd name="connsiteY8" fmla="*/ 147511 h 336192"/>
                  <a:gd name="connsiteX9" fmla="*/ 341133 w 431728"/>
                  <a:gd name="connsiteY9" fmla="*/ 147511 h 336192"/>
                  <a:gd name="connsiteX10" fmla="*/ 331222 w 431728"/>
                  <a:gd name="connsiteY10" fmla="*/ 137567 h 336192"/>
                  <a:gd name="connsiteX11" fmla="*/ 331222 w 431728"/>
                  <a:gd name="connsiteY11" fmla="*/ 25422 h 336192"/>
                  <a:gd name="connsiteX12" fmla="*/ 325716 w 431728"/>
                  <a:gd name="connsiteY12" fmla="*/ 19898 h 336192"/>
                  <a:gd name="connsiteX13" fmla="*/ 298184 w 431728"/>
                  <a:gd name="connsiteY13" fmla="*/ 19898 h 336192"/>
                  <a:gd name="connsiteX14" fmla="*/ 292678 w 431728"/>
                  <a:gd name="connsiteY14" fmla="*/ 25422 h 336192"/>
                  <a:gd name="connsiteX15" fmla="*/ 292678 w 431728"/>
                  <a:gd name="connsiteY15" fmla="*/ 137567 h 336192"/>
                  <a:gd name="connsiteX16" fmla="*/ 282767 w 431728"/>
                  <a:gd name="connsiteY16" fmla="*/ 147511 h 336192"/>
                  <a:gd name="connsiteX17" fmla="*/ 148414 w 431728"/>
                  <a:gd name="connsiteY17" fmla="*/ 147511 h 336192"/>
                  <a:gd name="connsiteX18" fmla="*/ 138503 w 431728"/>
                  <a:gd name="connsiteY18" fmla="*/ 137567 h 336192"/>
                  <a:gd name="connsiteX19" fmla="*/ 138503 w 431728"/>
                  <a:gd name="connsiteY19" fmla="*/ 25422 h 336192"/>
                  <a:gd name="connsiteX20" fmla="*/ 133547 w 431728"/>
                  <a:gd name="connsiteY20" fmla="*/ 19898 h 336192"/>
                  <a:gd name="connsiteX21" fmla="*/ 106016 w 431728"/>
                  <a:gd name="connsiteY21" fmla="*/ 19898 h 336192"/>
                  <a:gd name="connsiteX22" fmla="*/ 100510 w 431728"/>
                  <a:gd name="connsiteY22" fmla="*/ 25422 h 336192"/>
                  <a:gd name="connsiteX23" fmla="*/ 100510 w 431728"/>
                  <a:gd name="connsiteY23" fmla="*/ 137567 h 336192"/>
                  <a:gd name="connsiteX24" fmla="*/ 90599 w 431728"/>
                  <a:gd name="connsiteY24" fmla="*/ 147511 h 336192"/>
                  <a:gd name="connsiteX25" fmla="*/ 21220 w 431728"/>
                  <a:gd name="connsiteY25" fmla="*/ 147511 h 336192"/>
                  <a:gd name="connsiteX26" fmla="*/ 24524 w 431728"/>
                  <a:gd name="connsiteY26" fmla="*/ 180105 h 336192"/>
                  <a:gd name="connsiteX27" fmla="*/ 24524 w 431728"/>
                  <a:gd name="connsiteY27" fmla="*/ 181210 h 336192"/>
                  <a:gd name="connsiteX28" fmla="*/ 148414 w 431728"/>
                  <a:gd name="connsiteY28" fmla="*/ 314348 h 336192"/>
                  <a:gd name="connsiteX29" fmla="*/ 164933 w 431728"/>
                  <a:gd name="connsiteY29" fmla="*/ 318215 h 336192"/>
                  <a:gd name="connsiteX30" fmla="*/ 171541 w 431728"/>
                  <a:gd name="connsiteY30" fmla="*/ 323187 h 336192"/>
                  <a:gd name="connsiteX31" fmla="*/ 172091 w 431728"/>
                  <a:gd name="connsiteY31" fmla="*/ 331474 h 336192"/>
                  <a:gd name="connsiteX32" fmla="*/ 170394 w 431728"/>
                  <a:gd name="connsiteY32" fmla="*/ 336192 h 336192"/>
                  <a:gd name="connsiteX33" fmla="*/ 148922 w 431728"/>
                  <a:gd name="connsiteY33" fmla="*/ 336192 h 336192"/>
                  <a:gd name="connsiteX34" fmla="*/ 149469 w 431728"/>
                  <a:gd name="connsiteY34" fmla="*/ 334670 h 336192"/>
                  <a:gd name="connsiteX35" fmla="*/ 143407 w 431728"/>
                  <a:gd name="connsiteY35" fmla="*/ 333014 h 336192"/>
                  <a:gd name="connsiteX36" fmla="*/ 142305 w 431728"/>
                  <a:gd name="connsiteY36" fmla="*/ 333014 h 336192"/>
                  <a:gd name="connsiteX37" fmla="*/ 5103 w 431728"/>
                  <a:gd name="connsiteY37" fmla="*/ 184455 h 336192"/>
                  <a:gd name="connsiteX38" fmla="*/ 4552 w 431728"/>
                  <a:gd name="connsiteY38" fmla="*/ 182246 h 336192"/>
                  <a:gd name="connsiteX39" fmla="*/ 4552 w 431728"/>
                  <a:gd name="connsiteY39" fmla="*/ 181694 h 336192"/>
                  <a:gd name="connsiteX40" fmla="*/ 144 w 431728"/>
                  <a:gd name="connsiteY40" fmla="*/ 138618 h 336192"/>
                  <a:gd name="connsiteX41" fmla="*/ 2348 w 431728"/>
                  <a:gd name="connsiteY41" fmla="*/ 130886 h 336192"/>
                  <a:gd name="connsiteX42" fmla="*/ 10062 w 431728"/>
                  <a:gd name="connsiteY42" fmla="*/ 127572 h 336192"/>
                  <a:gd name="connsiteX43" fmla="*/ 80592 w 431728"/>
                  <a:gd name="connsiteY43" fmla="*/ 127572 h 336192"/>
                  <a:gd name="connsiteX44" fmla="*/ 80592 w 431728"/>
                  <a:gd name="connsiteY44" fmla="*/ 25404 h 336192"/>
                  <a:gd name="connsiteX45" fmla="*/ 105938 w 431728"/>
                  <a:gd name="connsiteY45" fmla="*/ 0 h 336192"/>
                  <a:gd name="connsiteX46" fmla="*/ 133489 w 431728"/>
                  <a:gd name="connsiteY46" fmla="*/ 0 h 336192"/>
                  <a:gd name="connsiteX47" fmla="*/ 158285 w 431728"/>
                  <a:gd name="connsiteY47" fmla="*/ 25404 h 336192"/>
                  <a:gd name="connsiteX48" fmla="*/ 158285 w 431728"/>
                  <a:gd name="connsiteY48" fmla="*/ 127572 h 336192"/>
                  <a:gd name="connsiteX49" fmla="*/ 272896 w 431728"/>
                  <a:gd name="connsiteY49" fmla="*/ 127572 h 336192"/>
                  <a:gd name="connsiteX50" fmla="*/ 272896 w 431728"/>
                  <a:gd name="connsiteY50" fmla="*/ 25404 h 336192"/>
                  <a:gd name="connsiteX51" fmla="*/ 298242 w 431728"/>
                  <a:gd name="connsiteY51" fmla="*/ 0 h 336192"/>
                  <a:gd name="connsiteX52" fmla="*/ 325793 w 431728"/>
                  <a:gd name="connsiteY52" fmla="*/ 0 h 336192"/>
                  <a:gd name="connsiteX53" fmla="*/ 351140 w 431728"/>
                  <a:gd name="connsiteY53" fmla="*/ 25404 h 336192"/>
                  <a:gd name="connsiteX54" fmla="*/ 351140 w 431728"/>
                  <a:gd name="connsiteY54" fmla="*/ 127572 h 336192"/>
                  <a:gd name="connsiteX55" fmla="*/ 421670 w 431728"/>
                  <a:gd name="connsiteY55" fmla="*/ 127572 h 336192"/>
                  <a:gd name="connsiteX56" fmla="*/ 428833 w 431728"/>
                  <a:gd name="connsiteY56" fmla="*/ 130886 h 336192"/>
                  <a:gd name="connsiteX57" fmla="*/ 431588 w 431728"/>
                  <a:gd name="connsiteY57" fmla="*/ 138618 h 336192"/>
                  <a:gd name="connsiteX58" fmla="*/ 426629 w 431728"/>
                  <a:gd name="connsiteY58" fmla="*/ 183351 h 336192"/>
                  <a:gd name="connsiteX59" fmla="*/ 426629 w 431728"/>
                  <a:gd name="connsiteY59" fmla="*/ 184455 h 336192"/>
                  <a:gd name="connsiteX60" fmla="*/ 289426 w 431728"/>
                  <a:gd name="connsiteY60" fmla="*/ 333014 h 336192"/>
                  <a:gd name="connsiteX61" fmla="*/ 287222 w 431728"/>
                  <a:gd name="connsiteY61" fmla="*/ 333566 h 336192"/>
                  <a:gd name="connsiteX62" fmla="*/ 285018 w 431728"/>
                  <a:gd name="connsiteY62" fmla="*/ 334118 h 33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31728" h="336192">
                    <a:moveTo>
                      <a:pt x="284256" y="336192"/>
                    </a:moveTo>
                    <a:lnTo>
                      <a:pt x="262918" y="336192"/>
                    </a:lnTo>
                    <a:lnTo>
                      <a:pt x="266799" y="326295"/>
                    </a:lnTo>
                    <a:cubicBezTo>
                      <a:pt x="268451" y="322082"/>
                      <a:pt x="268451" y="322082"/>
                      <a:pt x="268451" y="322082"/>
                    </a:cubicBezTo>
                    <a:cubicBezTo>
                      <a:pt x="269552" y="318768"/>
                      <a:pt x="272305" y="316558"/>
                      <a:pt x="275609" y="316006"/>
                    </a:cubicBezTo>
                    <a:cubicBezTo>
                      <a:pt x="283317" y="313796"/>
                      <a:pt x="283317" y="313796"/>
                      <a:pt x="283317" y="313796"/>
                    </a:cubicBezTo>
                    <a:cubicBezTo>
                      <a:pt x="283868" y="313796"/>
                      <a:pt x="283868" y="313796"/>
                      <a:pt x="283868" y="313796"/>
                    </a:cubicBezTo>
                    <a:cubicBezTo>
                      <a:pt x="346639" y="292251"/>
                      <a:pt x="393442" y="240874"/>
                      <a:pt x="406657" y="180658"/>
                    </a:cubicBezTo>
                    <a:cubicBezTo>
                      <a:pt x="410512" y="147511"/>
                      <a:pt x="410512" y="147511"/>
                      <a:pt x="410512" y="147511"/>
                    </a:cubicBezTo>
                    <a:cubicBezTo>
                      <a:pt x="341133" y="147511"/>
                      <a:pt x="341133" y="147511"/>
                      <a:pt x="341133" y="147511"/>
                    </a:cubicBezTo>
                    <a:cubicBezTo>
                      <a:pt x="335627" y="147511"/>
                      <a:pt x="331222" y="143092"/>
                      <a:pt x="331222" y="137567"/>
                    </a:cubicBezTo>
                    <a:cubicBezTo>
                      <a:pt x="331222" y="25422"/>
                      <a:pt x="331222" y="25422"/>
                      <a:pt x="331222" y="25422"/>
                    </a:cubicBezTo>
                    <a:cubicBezTo>
                      <a:pt x="331222" y="21555"/>
                      <a:pt x="328469" y="19898"/>
                      <a:pt x="325716" y="19898"/>
                    </a:cubicBezTo>
                    <a:cubicBezTo>
                      <a:pt x="298184" y="19898"/>
                      <a:pt x="298184" y="19898"/>
                      <a:pt x="298184" y="19898"/>
                    </a:cubicBezTo>
                    <a:cubicBezTo>
                      <a:pt x="295431" y="19898"/>
                      <a:pt x="292678" y="21555"/>
                      <a:pt x="292678" y="25422"/>
                    </a:cubicBezTo>
                    <a:cubicBezTo>
                      <a:pt x="292678" y="137567"/>
                      <a:pt x="292678" y="137567"/>
                      <a:pt x="292678" y="137567"/>
                    </a:cubicBezTo>
                    <a:cubicBezTo>
                      <a:pt x="292678" y="143092"/>
                      <a:pt x="288273" y="147511"/>
                      <a:pt x="282767" y="147511"/>
                    </a:cubicBezTo>
                    <a:cubicBezTo>
                      <a:pt x="148414" y="147511"/>
                      <a:pt x="148414" y="147511"/>
                      <a:pt x="148414" y="147511"/>
                    </a:cubicBezTo>
                    <a:cubicBezTo>
                      <a:pt x="142908" y="147511"/>
                      <a:pt x="138503" y="143092"/>
                      <a:pt x="138503" y="137567"/>
                    </a:cubicBezTo>
                    <a:cubicBezTo>
                      <a:pt x="138503" y="25422"/>
                      <a:pt x="138503" y="25422"/>
                      <a:pt x="138503" y="25422"/>
                    </a:cubicBezTo>
                    <a:cubicBezTo>
                      <a:pt x="138503" y="22107"/>
                      <a:pt x="136301" y="19898"/>
                      <a:pt x="133547" y="19898"/>
                    </a:cubicBezTo>
                    <a:cubicBezTo>
                      <a:pt x="106016" y="19898"/>
                      <a:pt x="106016" y="19898"/>
                      <a:pt x="106016" y="19898"/>
                    </a:cubicBezTo>
                    <a:cubicBezTo>
                      <a:pt x="103263" y="19898"/>
                      <a:pt x="100510" y="21555"/>
                      <a:pt x="100510" y="25422"/>
                    </a:cubicBezTo>
                    <a:cubicBezTo>
                      <a:pt x="100510" y="137567"/>
                      <a:pt x="100510" y="137567"/>
                      <a:pt x="100510" y="137567"/>
                    </a:cubicBezTo>
                    <a:cubicBezTo>
                      <a:pt x="100510" y="143092"/>
                      <a:pt x="96105" y="147511"/>
                      <a:pt x="90599" y="147511"/>
                    </a:cubicBezTo>
                    <a:cubicBezTo>
                      <a:pt x="21220" y="147511"/>
                      <a:pt x="21220" y="147511"/>
                      <a:pt x="21220" y="147511"/>
                    </a:cubicBezTo>
                    <a:cubicBezTo>
                      <a:pt x="24524" y="180105"/>
                      <a:pt x="24524" y="180105"/>
                      <a:pt x="24524" y="180105"/>
                    </a:cubicBezTo>
                    <a:cubicBezTo>
                      <a:pt x="24524" y="180658"/>
                      <a:pt x="24524" y="180658"/>
                      <a:pt x="24524" y="181210"/>
                    </a:cubicBezTo>
                    <a:cubicBezTo>
                      <a:pt x="38289" y="241426"/>
                      <a:pt x="85643" y="292803"/>
                      <a:pt x="148414" y="314348"/>
                    </a:cubicBezTo>
                    <a:cubicBezTo>
                      <a:pt x="164933" y="318215"/>
                      <a:pt x="164933" y="318215"/>
                      <a:pt x="164933" y="318215"/>
                    </a:cubicBezTo>
                    <a:cubicBezTo>
                      <a:pt x="167686" y="318768"/>
                      <a:pt x="169889" y="320425"/>
                      <a:pt x="171541" y="323187"/>
                    </a:cubicBezTo>
                    <a:cubicBezTo>
                      <a:pt x="172642" y="325397"/>
                      <a:pt x="173192" y="328712"/>
                      <a:pt x="172091" y="331474"/>
                    </a:cubicBezTo>
                    <a:lnTo>
                      <a:pt x="170394" y="336192"/>
                    </a:lnTo>
                    <a:lnTo>
                      <a:pt x="148922" y="336192"/>
                    </a:lnTo>
                    <a:lnTo>
                      <a:pt x="149469" y="334670"/>
                    </a:lnTo>
                    <a:cubicBezTo>
                      <a:pt x="143407" y="333014"/>
                      <a:pt x="143407" y="333014"/>
                      <a:pt x="143407" y="333014"/>
                    </a:cubicBezTo>
                    <a:cubicBezTo>
                      <a:pt x="142856" y="333014"/>
                      <a:pt x="142856" y="333014"/>
                      <a:pt x="142305" y="333014"/>
                    </a:cubicBezTo>
                    <a:cubicBezTo>
                      <a:pt x="72877" y="309266"/>
                      <a:pt x="19980" y="252383"/>
                      <a:pt x="5103" y="184455"/>
                    </a:cubicBezTo>
                    <a:cubicBezTo>
                      <a:pt x="4552" y="183351"/>
                      <a:pt x="4552" y="182799"/>
                      <a:pt x="4552" y="182246"/>
                    </a:cubicBezTo>
                    <a:cubicBezTo>
                      <a:pt x="4552" y="181694"/>
                      <a:pt x="4552" y="181694"/>
                      <a:pt x="4552" y="181694"/>
                    </a:cubicBezTo>
                    <a:cubicBezTo>
                      <a:pt x="144" y="138618"/>
                      <a:pt x="144" y="138618"/>
                      <a:pt x="144" y="138618"/>
                    </a:cubicBezTo>
                    <a:cubicBezTo>
                      <a:pt x="-408" y="135856"/>
                      <a:pt x="695" y="133095"/>
                      <a:pt x="2348" y="130886"/>
                    </a:cubicBezTo>
                    <a:cubicBezTo>
                      <a:pt x="4552" y="128677"/>
                      <a:pt x="7307" y="127572"/>
                      <a:pt x="10062" y="127572"/>
                    </a:cubicBezTo>
                    <a:cubicBezTo>
                      <a:pt x="80592" y="127572"/>
                      <a:pt x="80592" y="127572"/>
                      <a:pt x="80592" y="127572"/>
                    </a:cubicBezTo>
                    <a:cubicBezTo>
                      <a:pt x="80592" y="25404"/>
                      <a:pt x="80592" y="25404"/>
                      <a:pt x="80592" y="25404"/>
                    </a:cubicBezTo>
                    <a:cubicBezTo>
                      <a:pt x="80592" y="11045"/>
                      <a:pt x="91612" y="0"/>
                      <a:pt x="105938" y="0"/>
                    </a:cubicBezTo>
                    <a:cubicBezTo>
                      <a:pt x="133489" y="0"/>
                      <a:pt x="133489" y="0"/>
                      <a:pt x="133489" y="0"/>
                    </a:cubicBezTo>
                    <a:cubicBezTo>
                      <a:pt x="147265" y="0"/>
                      <a:pt x="158285" y="11045"/>
                      <a:pt x="158285" y="25404"/>
                    </a:cubicBezTo>
                    <a:cubicBezTo>
                      <a:pt x="158285" y="127572"/>
                      <a:pt x="158285" y="127572"/>
                      <a:pt x="158285" y="127572"/>
                    </a:cubicBezTo>
                    <a:cubicBezTo>
                      <a:pt x="272896" y="127572"/>
                      <a:pt x="272896" y="127572"/>
                      <a:pt x="272896" y="127572"/>
                    </a:cubicBezTo>
                    <a:cubicBezTo>
                      <a:pt x="272896" y="25404"/>
                      <a:pt x="272896" y="25404"/>
                      <a:pt x="272896" y="25404"/>
                    </a:cubicBezTo>
                    <a:cubicBezTo>
                      <a:pt x="272896" y="11045"/>
                      <a:pt x="283916" y="0"/>
                      <a:pt x="298242" y="0"/>
                    </a:cubicBezTo>
                    <a:cubicBezTo>
                      <a:pt x="325793" y="0"/>
                      <a:pt x="325793" y="0"/>
                      <a:pt x="325793" y="0"/>
                    </a:cubicBezTo>
                    <a:cubicBezTo>
                      <a:pt x="340120" y="0"/>
                      <a:pt x="351140" y="11045"/>
                      <a:pt x="351140" y="25404"/>
                    </a:cubicBezTo>
                    <a:cubicBezTo>
                      <a:pt x="351140" y="127572"/>
                      <a:pt x="351140" y="127572"/>
                      <a:pt x="351140" y="127572"/>
                    </a:cubicBezTo>
                    <a:cubicBezTo>
                      <a:pt x="421670" y="127572"/>
                      <a:pt x="421670" y="127572"/>
                      <a:pt x="421670" y="127572"/>
                    </a:cubicBezTo>
                    <a:cubicBezTo>
                      <a:pt x="424425" y="127572"/>
                      <a:pt x="427180" y="128677"/>
                      <a:pt x="428833" y="130886"/>
                    </a:cubicBezTo>
                    <a:cubicBezTo>
                      <a:pt x="431037" y="133095"/>
                      <a:pt x="432139" y="135856"/>
                      <a:pt x="431588" y="138618"/>
                    </a:cubicBezTo>
                    <a:cubicBezTo>
                      <a:pt x="426629" y="183351"/>
                      <a:pt x="426629" y="183351"/>
                      <a:pt x="426629" y="183351"/>
                    </a:cubicBezTo>
                    <a:cubicBezTo>
                      <a:pt x="426629" y="183351"/>
                      <a:pt x="426629" y="183903"/>
                      <a:pt x="426629" y="184455"/>
                    </a:cubicBezTo>
                    <a:cubicBezTo>
                      <a:pt x="411751" y="251831"/>
                      <a:pt x="359405" y="309266"/>
                      <a:pt x="289426" y="333014"/>
                    </a:cubicBezTo>
                    <a:cubicBezTo>
                      <a:pt x="288875" y="333014"/>
                      <a:pt x="287773" y="333566"/>
                      <a:pt x="287222" y="333566"/>
                    </a:cubicBezTo>
                    <a:cubicBezTo>
                      <a:pt x="285018" y="334118"/>
                      <a:pt x="285018" y="334118"/>
                      <a:pt x="285018" y="334118"/>
                    </a:cubicBezTo>
                    <a:close/>
                  </a:path>
                </a:pathLst>
              </a:custGeom>
              <a:grpFill/>
              <a:ln>
                <a:noFill/>
              </a:ln>
            </p:spPr>
            <p:txBody>
              <a:bodyPr vert="horz" wrap="square" lIns="91427" tIns="45713" rIns="91427" bIns="45713" numCol="1" anchor="t" anchorCtr="0" compatLnSpc="1">
                <a:prstTxWarp prst="textNoShape">
                  <a:avLst/>
                </a:prstTxWarp>
                <a:noAutofit/>
              </a:bodyPr>
              <a:lstStyle/>
              <a:p>
                <a:pPr defTabSz="914224">
                  <a:defRPr/>
                </a:pPr>
                <a:endParaRPr lang="en-US" sz="1800" kern="0">
                  <a:solidFill>
                    <a:sysClr val="windowText" lastClr="000000"/>
                  </a:solidFill>
                </a:endParaRPr>
              </a:p>
            </p:txBody>
          </p:sp>
          <p:sp>
            <p:nvSpPr>
              <p:cNvPr id="363" name="Rectangle 362"/>
              <p:cNvSpPr/>
              <p:nvPr/>
            </p:nvSpPr>
            <p:spPr bwMode="auto">
              <a:xfrm>
                <a:off x="5262562" y="3748088"/>
                <a:ext cx="69056" cy="20955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tx1"/>
                  </a:solidFill>
                </a:endParaRPr>
              </a:p>
            </p:txBody>
          </p:sp>
          <p:sp>
            <p:nvSpPr>
              <p:cNvPr id="364" name="Rectangle 363"/>
              <p:cNvSpPr/>
              <p:nvPr/>
            </p:nvSpPr>
            <p:spPr bwMode="auto">
              <a:xfrm>
                <a:off x="5619750" y="3748088"/>
                <a:ext cx="69056" cy="20955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tx1"/>
                  </a:solidFill>
                </a:endParaRPr>
              </a:p>
            </p:txBody>
          </p:sp>
          <p:sp>
            <p:nvSpPr>
              <p:cNvPr id="365" name="Rectangle 364"/>
              <p:cNvSpPr/>
              <p:nvPr/>
            </p:nvSpPr>
            <p:spPr bwMode="auto">
              <a:xfrm rot="5400000">
                <a:off x="5416153" y="3594498"/>
                <a:ext cx="69056" cy="376238"/>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chemeClr val="tx1"/>
                  </a:solidFill>
                </a:endParaRPr>
              </a:p>
            </p:txBody>
          </p:sp>
        </p:grpSp>
      </p:grpSp>
      <p:sp>
        <p:nvSpPr>
          <p:cNvPr id="431" name="TextBox 430"/>
          <p:cNvSpPr txBox="1"/>
          <p:nvPr/>
        </p:nvSpPr>
        <p:spPr>
          <a:xfrm>
            <a:off x="2537260" y="4870717"/>
            <a:ext cx="483936" cy="282513"/>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pPr defTabSz="932293" fontAlgn="base">
              <a:spcAft>
                <a:spcPct val="0"/>
              </a:spcAft>
              <a:defRPr/>
            </a:pPr>
            <a:r>
              <a:rPr lang="en-US" sz="1800" kern="0" dirty="0">
                <a:solidFill>
                  <a:schemeClr val="bg2"/>
                </a:solidFill>
                <a:latin typeface="+mn-lt"/>
              </a:rPr>
              <a:t>Data</a:t>
            </a:r>
          </a:p>
        </p:txBody>
      </p:sp>
      <p:sp>
        <p:nvSpPr>
          <p:cNvPr id="153" name="Rectangle 152"/>
          <p:cNvSpPr/>
          <p:nvPr/>
        </p:nvSpPr>
        <p:spPr bwMode="auto">
          <a:xfrm>
            <a:off x="-6798" y="1681273"/>
            <a:ext cx="1771694" cy="385780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2" tIns="93247" rIns="18642" bIns="93207" numCol="1" spcCol="1270" anchor="t" anchorCtr="0">
            <a:noAutofit/>
          </a:bodyPr>
          <a:lstStyle/>
          <a:p>
            <a:pPr algn="ctr" defTabSz="739298">
              <a:spcBef>
                <a:spcPct val="0"/>
              </a:spcBef>
              <a:spcAft>
                <a:spcPct val="35000"/>
              </a:spcAft>
              <a:defRPr/>
            </a:pPr>
            <a:r>
              <a:rPr lang="en-US" sz="1428" kern="0"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154" name="Rectangle 153"/>
          <p:cNvSpPr/>
          <p:nvPr/>
        </p:nvSpPr>
        <p:spPr>
          <a:xfrm>
            <a:off x="557203" y="4230515"/>
            <a:ext cx="1296135" cy="270247"/>
          </a:xfrm>
          <a:prstGeom prst="rect">
            <a:avLst/>
          </a:prstGeom>
        </p:spPr>
        <p:txBody>
          <a:bodyPr wrap="square">
            <a:spAutoFit/>
          </a:bodyPr>
          <a:lstStyle/>
          <a:p>
            <a:pPr defTabSz="914224">
              <a:defRPr/>
            </a:pPr>
            <a:r>
              <a:rPr lang="en-US" sz="1122" kern="0" dirty="0">
                <a:solidFill>
                  <a:sysClr val="windowText" lastClr="000000"/>
                </a:solidFill>
                <a:cs typeface="Segoe UI Semilight" panose="020B0402040204020203" pitchFamily="34" charset="0"/>
              </a:rPr>
              <a:t>Event Hubs</a:t>
            </a:r>
            <a:endParaRPr lang="en-US" sz="1122" kern="0" dirty="0">
              <a:solidFill>
                <a:sysClr val="windowText" lastClr="000000"/>
              </a:solidFill>
            </a:endParaRPr>
          </a:p>
        </p:txBody>
      </p:sp>
      <p:sp>
        <p:nvSpPr>
          <p:cNvPr id="155" name="Rectangle 154"/>
          <p:cNvSpPr/>
          <p:nvPr/>
        </p:nvSpPr>
        <p:spPr>
          <a:xfrm>
            <a:off x="557203" y="3421719"/>
            <a:ext cx="1296135" cy="270247"/>
          </a:xfrm>
          <a:prstGeom prst="rect">
            <a:avLst/>
          </a:prstGeom>
        </p:spPr>
        <p:txBody>
          <a:bodyPr wrap="square">
            <a:spAutoFit/>
          </a:bodyPr>
          <a:lstStyle/>
          <a:p>
            <a:pPr defTabSz="914224">
              <a:defRPr/>
            </a:pPr>
            <a:r>
              <a:rPr lang="en-US" sz="1122" kern="0" dirty="0">
                <a:solidFill>
                  <a:schemeClr val="accent2">
                    <a:lumMod val="75000"/>
                  </a:schemeClr>
                </a:solidFill>
                <a:cs typeface="Segoe UI Semilight" panose="020B0402040204020203" pitchFamily="34" charset="0"/>
              </a:rPr>
              <a:t>Data Catalog</a:t>
            </a:r>
          </a:p>
        </p:txBody>
      </p:sp>
      <p:grpSp>
        <p:nvGrpSpPr>
          <p:cNvPr id="156" name="Group 155"/>
          <p:cNvGrpSpPr/>
          <p:nvPr/>
        </p:nvGrpSpPr>
        <p:grpSpPr>
          <a:xfrm>
            <a:off x="236073" y="3378436"/>
            <a:ext cx="280432" cy="298308"/>
            <a:chOff x="3232150" y="382588"/>
            <a:chExt cx="5727700" cy="6092825"/>
          </a:xfrm>
          <a:solidFill>
            <a:schemeClr val="accent2">
              <a:lumMod val="75000"/>
            </a:schemeClr>
          </a:solidFill>
        </p:grpSpPr>
        <p:sp>
          <p:nvSpPr>
            <p:cNvPr id="157"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defRPr/>
              </a:pPr>
              <a:endParaRPr lang="en-US" sz="1836" kern="0">
                <a:solidFill>
                  <a:sysClr val="windowText" lastClr="000000"/>
                </a:solidFill>
              </a:endParaRPr>
            </a:p>
          </p:txBody>
        </p:sp>
        <p:sp>
          <p:nvSpPr>
            <p:cNvPr id="158"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defRPr/>
              </a:pPr>
              <a:endParaRPr lang="en-US" sz="1836" kern="0">
                <a:solidFill>
                  <a:sysClr val="windowText" lastClr="000000"/>
                </a:solidFill>
              </a:endParaRPr>
            </a:p>
          </p:txBody>
        </p:sp>
        <p:sp>
          <p:nvSpPr>
            <p:cNvPr id="159"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defRPr/>
              </a:pPr>
              <a:endParaRPr lang="en-US" sz="1836" kern="0">
                <a:solidFill>
                  <a:sysClr val="windowText" lastClr="000000"/>
                </a:solidFill>
              </a:endParaRPr>
            </a:p>
          </p:txBody>
        </p:sp>
      </p:grpSp>
      <p:sp>
        <p:nvSpPr>
          <p:cNvPr id="160" name="Rectangle 159"/>
          <p:cNvSpPr/>
          <p:nvPr/>
        </p:nvSpPr>
        <p:spPr>
          <a:xfrm>
            <a:off x="557203" y="2569668"/>
            <a:ext cx="1296135" cy="270247"/>
          </a:xfrm>
          <a:prstGeom prst="rect">
            <a:avLst/>
          </a:prstGeom>
        </p:spPr>
        <p:txBody>
          <a:bodyPr wrap="square">
            <a:spAutoFit/>
          </a:bodyPr>
          <a:lstStyle/>
          <a:p>
            <a:pPr defTabSz="914224">
              <a:defRPr/>
            </a:pPr>
            <a:r>
              <a:rPr lang="en-US" sz="1122" kern="0" dirty="0">
                <a:solidFill>
                  <a:schemeClr val="accent2">
                    <a:lumMod val="75000"/>
                  </a:schemeClr>
                </a:solidFill>
                <a:cs typeface="Segoe UI Semilight" panose="020B0402040204020203" pitchFamily="34" charset="0"/>
              </a:rPr>
              <a:t>Data Factory </a:t>
            </a:r>
            <a:endParaRPr lang="en-US" sz="1122" kern="0" dirty="0">
              <a:solidFill>
                <a:schemeClr val="accent2">
                  <a:lumMod val="75000"/>
                </a:schemeClr>
              </a:solidFill>
            </a:endParaRPr>
          </a:p>
        </p:txBody>
      </p:sp>
      <p:sp>
        <p:nvSpPr>
          <p:cNvPr id="161" name="Freeform 160"/>
          <p:cNvSpPr/>
          <p:nvPr/>
        </p:nvSpPr>
        <p:spPr bwMode="auto">
          <a:xfrm>
            <a:off x="231986" y="2507194"/>
            <a:ext cx="292122" cy="30698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defRPr/>
            </a:pPr>
            <a:endParaRPr lang="en-US" sz="2448" kern="0">
              <a:solidFill>
                <a:schemeClr val="tx1"/>
              </a:solidFill>
              <a:ea typeface="Segoe UI" pitchFamily="34" charset="0"/>
              <a:cs typeface="Segoe UI" pitchFamily="34" charset="0"/>
            </a:endParaRPr>
          </a:p>
        </p:txBody>
      </p:sp>
      <p:sp>
        <p:nvSpPr>
          <p:cNvPr id="162" name="Freeform 161"/>
          <p:cNvSpPr/>
          <p:nvPr/>
        </p:nvSpPr>
        <p:spPr bwMode="auto">
          <a:xfrm>
            <a:off x="252711" y="4235539"/>
            <a:ext cx="236150" cy="247124"/>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defRPr/>
            </a:pPr>
            <a:endParaRPr lang="en-US" sz="2448" kern="0" dirty="0">
              <a:solidFill>
                <a:schemeClr val="tx1"/>
              </a:solidFill>
              <a:ea typeface="Segoe UI" pitchFamily="34" charset="0"/>
              <a:cs typeface="Segoe UI" pitchFamily="34" charset="0"/>
            </a:endParaRPr>
          </a:p>
        </p:txBody>
      </p:sp>
      <p:sp>
        <p:nvSpPr>
          <p:cNvPr id="166" name="Freeform 165"/>
          <p:cNvSpPr>
            <a:spLocks noChangeAspect="1"/>
          </p:cNvSpPr>
          <p:nvPr/>
        </p:nvSpPr>
        <p:spPr bwMode="auto">
          <a:xfrm>
            <a:off x="6507470" y="2744218"/>
            <a:ext cx="1106282" cy="1157691"/>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defRPr/>
            </a:pPr>
            <a:endParaRPr lang="en-US" sz="2448" kern="0" dirty="0">
              <a:solidFill>
                <a:schemeClr val="tx1"/>
              </a:solidFill>
              <a:ea typeface="Segoe UI" pitchFamily="34" charset="0"/>
              <a:cs typeface="Segoe UI" pitchFamily="34" charset="0"/>
            </a:endParaRPr>
          </a:p>
        </p:txBody>
      </p:sp>
      <p:sp>
        <p:nvSpPr>
          <p:cNvPr id="151" name="TextBox 150"/>
          <p:cNvSpPr txBox="1"/>
          <p:nvPr/>
        </p:nvSpPr>
        <p:spPr>
          <a:xfrm>
            <a:off x="2630219" y="1667774"/>
            <a:ext cx="755575" cy="696724"/>
          </a:xfrm>
          <a:prstGeom prst="rect">
            <a:avLst/>
          </a:prstGeom>
          <a:noFill/>
        </p:spPr>
        <p:txBody>
          <a:bodyPr wrap="square" lIns="0" tIns="149174" rIns="186468" bIns="149174" rtlCol="0">
            <a:noAutofit/>
          </a:bodyPr>
          <a:lstStyle/>
          <a:p>
            <a:pPr defTabSz="950938">
              <a:lnSpc>
                <a:spcPct val="90000"/>
              </a:lnSpc>
              <a:spcAft>
                <a:spcPts val="612"/>
              </a:spcAft>
            </a:pPr>
            <a:r>
              <a:rPr lang="en-US" sz="1199" kern="0" spc="-31" dirty="0">
                <a:solidFill>
                  <a:schemeClr val="accent1"/>
                </a:solidFill>
                <a:cs typeface="Segoe UI Semilight" panose="020B0402040204020203" pitchFamily="34" charset="0"/>
              </a:rPr>
              <a:t>Data sources</a:t>
            </a:r>
          </a:p>
        </p:txBody>
      </p:sp>
      <p:sp>
        <p:nvSpPr>
          <p:cNvPr id="152" name="TextBox 151"/>
          <p:cNvSpPr txBox="1"/>
          <p:nvPr/>
        </p:nvSpPr>
        <p:spPr>
          <a:xfrm>
            <a:off x="2630219" y="2952679"/>
            <a:ext cx="649029" cy="696724"/>
          </a:xfrm>
          <a:prstGeom prst="rect">
            <a:avLst/>
          </a:prstGeom>
          <a:noFill/>
        </p:spPr>
        <p:txBody>
          <a:bodyPr wrap="square" lIns="0" tIns="149174" rIns="186468" bIns="149174" rtlCol="0">
            <a:noAutofit/>
          </a:bodyPr>
          <a:lstStyle/>
          <a:p>
            <a:pPr defTabSz="950938">
              <a:lnSpc>
                <a:spcPct val="90000"/>
              </a:lnSpc>
              <a:spcBef>
                <a:spcPct val="0"/>
              </a:spcBef>
              <a:spcAft>
                <a:spcPts val="612"/>
              </a:spcAft>
            </a:pPr>
            <a:r>
              <a:rPr lang="en-US" sz="1199" kern="0" spc="-31" dirty="0">
                <a:solidFill>
                  <a:schemeClr val="accent1"/>
                </a:solidFill>
                <a:cs typeface="Segoe UI Semilight" panose="020B0402040204020203" pitchFamily="34" charset="0"/>
              </a:rPr>
              <a:t>Apps</a:t>
            </a:r>
          </a:p>
        </p:txBody>
      </p:sp>
      <p:sp>
        <p:nvSpPr>
          <p:cNvPr id="163" name="TextBox 162"/>
          <p:cNvSpPr txBox="1"/>
          <p:nvPr/>
        </p:nvSpPr>
        <p:spPr>
          <a:xfrm>
            <a:off x="2630218" y="3989819"/>
            <a:ext cx="835687" cy="894455"/>
          </a:xfrm>
          <a:prstGeom prst="rect">
            <a:avLst/>
          </a:prstGeom>
          <a:noFill/>
        </p:spPr>
        <p:txBody>
          <a:bodyPr wrap="square" lIns="0" tIns="149174" rIns="186468" bIns="149174" rtlCol="0">
            <a:noAutofit/>
          </a:bodyPr>
          <a:lstStyle/>
          <a:p>
            <a:pPr defTabSz="950938">
              <a:lnSpc>
                <a:spcPct val="90000"/>
              </a:lnSpc>
              <a:spcBef>
                <a:spcPct val="0"/>
              </a:spcBef>
              <a:spcAft>
                <a:spcPts val="612"/>
              </a:spcAft>
            </a:pPr>
            <a:r>
              <a:rPr lang="en-US" sz="1199" kern="0" spc="-31" dirty="0">
                <a:solidFill>
                  <a:schemeClr val="accent1"/>
                </a:solidFill>
                <a:cs typeface="Segoe UI Semilight" panose="020B0402040204020203" pitchFamily="34" charset="0"/>
              </a:rPr>
              <a:t>Sensors </a:t>
            </a:r>
            <a:br>
              <a:rPr lang="en-US" sz="1199" kern="0" spc="-31" dirty="0">
                <a:solidFill>
                  <a:schemeClr val="accent1"/>
                </a:solidFill>
                <a:cs typeface="Segoe UI Semilight" panose="020B0402040204020203" pitchFamily="34" charset="0"/>
              </a:rPr>
            </a:br>
            <a:r>
              <a:rPr lang="en-US" sz="1199" kern="0" spc="-31" dirty="0">
                <a:solidFill>
                  <a:schemeClr val="accent1"/>
                </a:solidFill>
                <a:cs typeface="Segoe UI Semilight" panose="020B0402040204020203" pitchFamily="34" charset="0"/>
              </a:rPr>
              <a:t>and </a:t>
            </a:r>
            <a:br>
              <a:rPr lang="en-US" sz="1199" kern="0" spc="-31" dirty="0">
                <a:solidFill>
                  <a:schemeClr val="accent1"/>
                </a:solidFill>
                <a:cs typeface="Segoe UI Semilight" panose="020B0402040204020203" pitchFamily="34" charset="0"/>
              </a:rPr>
            </a:br>
            <a:r>
              <a:rPr lang="en-US" sz="1199" kern="0" spc="-31" dirty="0">
                <a:solidFill>
                  <a:schemeClr val="accent1"/>
                </a:solidFill>
                <a:cs typeface="Segoe UI Semilight" panose="020B0402040204020203" pitchFamily="34" charset="0"/>
              </a:rPr>
              <a:t>devices</a:t>
            </a:r>
          </a:p>
        </p:txBody>
      </p:sp>
      <p:pic>
        <p:nvPicPr>
          <p:cNvPr id="165" name="Picture 16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68538" y="2842080"/>
            <a:ext cx="577556" cy="675779"/>
          </a:xfrm>
          <a:prstGeom prst="rect">
            <a:avLst/>
          </a:prstGeom>
        </p:spPr>
      </p:pic>
      <p:pic>
        <p:nvPicPr>
          <p:cNvPr id="167" name="Picture 16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20865" y="4099545"/>
            <a:ext cx="559086" cy="654169"/>
          </a:xfrm>
          <a:prstGeom prst="rect">
            <a:avLst/>
          </a:prstGeom>
        </p:spPr>
      </p:pic>
      <p:pic>
        <p:nvPicPr>
          <p:cNvPr id="168" name="Picture 16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020865" y="1643587"/>
            <a:ext cx="510300" cy="597086"/>
          </a:xfrm>
          <a:prstGeom prst="rect">
            <a:avLst/>
          </a:prstGeom>
        </p:spPr>
      </p:pic>
      <p:sp>
        <p:nvSpPr>
          <p:cNvPr id="4" name="Rectangle 3"/>
          <p:cNvSpPr/>
          <p:nvPr/>
        </p:nvSpPr>
        <p:spPr>
          <a:xfrm>
            <a:off x="6212830" y="3991063"/>
            <a:ext cx="1627340" cy="376684"/>
          </a:xfrm>
          <a:prstGeom prst="rect">
            <a:avLst/>
          </a:prstGeom>
        </p:spPr>
        <p:txBody>
          <a:bodyPr wrap="square">
            <a:spAutoFit/>
          </a:bodyPr>
          <a:lstStyle/>
          <a:p>
            <a:pPr algn="ctr" defTabSz="932293" fontAlgn="base">
              <a:spcBef>
                <a:spcPct val="0"/>
              </a:spcBef>
              <a:spcAft>
                <a:spcPct val="0"/>
              </a:spcAft>
              <a:defRPr/>
            </a:pPr>
            <a:r>
              <a:rPr lang="en-US" sz="1800" kern="0" dirty="0">
                <a:solidFill>
                  <a:srgbClr val="0078D7"/>
                </a:solidFill>
              </a:rPr>
              <a:t>Event Hubs</a:t>
            </a:r>
          </a:p>
        </p:txBody>
      </p:sp>
      <p:cxnSp>
        <p:nvCxnSpPr>
          <p:cNvPr id="14" name="Straight Arrow Connector 13"/>
          <p:cNvCxnSpPr/>
          <p:nvPr/>
        </p:nvCxnSpPr>
        <p:spPr>
          <a:xfrm>
            <a:off x="7685862" y="3195468"/>
            <a:ext cx="1438389"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5" name="Group 144"/>
          <p:cNvGrpSpPr>
            <a:grpSpLocks noChangeAspect="1"/>
          </p:cNvGrpSpPr>
          <p:nvPr/>
        </p:nvGrpSpPr>
        <p:grpSpPr>
          <a:xfrm>
            <a:off x="11027913" y="4149050"/>
            <a:ext cx="715223" cy="457135"/>
            <a:chOff x="7884058" y="5368509"/>
            <a:chExt cx="324905" cy="207663"/>
          </a:xfrm>
          <a:solidFill>
            <a:schemeClr val="accent1"/>
          </a:solidFill>
        </p:grpSpPr>
        <p:sp>
          <p:nvSpPr>
            <p:cNvPr id="146"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91414" tIns="45706" rIns="91414" bIns="45706" numCol="1" anchor="t" anchorCtr="0" compatLnSpc="1">
              <a:prstTxWarp prst="textNoShape">
                <a:avLst/>
              </a:prstTxWarp>
            </a:bodyPr>
            <a:lstStyle/>
            <a:p>
              <a:pPr defTabSz="914224"/>
              <a:endParaRPr lang="en-US" sz="1800" kern="0">
                <a:solidFill>
                  <a:srgbClr val="FFFFFF"/>
                </a:solidFill>
              </a:endParaRPr>
            </a:p>
          </p:txBody>
        </p:sp>
        <p:sp>
          <p:nvSpPr>
            <p:cNvPr id="147"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91414" tIns="45706" rIns="91414" bIns="45706" numCol="1" anchor="t" anchorCtr="0" compatLnSpc="1">
              <a:prstTxWarp prst="textNoShape">
                <a:avLst/>
              </a:prstTxWarp>
            </a:bodyPr>
            <a:lstStyle/>
            <a:p>
              <a:pPr defTabSz="914224"/>
              <a:endParaRPr lang="en-US" sz="1800" kern="0">
                <a:solidFill>
                  <a:srgbClr val="FFFFFF"/>
                </a:solidFill>
              </a:endParaRPr>
            </a:p>
          </p:txBody>
        </p:sp>
        <p:sp>
          <p:nvSpPr>
            <p:cNvPr id="148"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91414" tIns="45706" rIns="91414" bIns="45706" numCol="1" anchor="t" anchorCtr="0" compatLnSpc="1">
              <a:prstTxWarp prst="textNoShape">
                <a:avLst/>
              </a:prstTxWarp>
            </a:bodyPr>
            <a:lstStyle/>
            <a:p>
              <a:pPr defTabSz="914224"/>
              <a:endParaRPr lang="en-US" sz="1800" kern="0">
                <a:solidFill>
                  <a:srgbClr val="FFFFFF"/>
                </a:solidFill>
              </a:endParaRPr>
            </a:p>
          </p:txBody>
        </p:sp>
        <p:sp>
          <p:nvSpPr>
            <p:cNvPr id="149"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91414" tIns="45706" rIns="91414" bIns="45706" numCol="1" anchor="t" anchorCtr="0" compatLnSpc="1">
              <a:prstTxWarp prst="textNoShape">
                <a:avLst/>
              </a:prstTxWarp>
            </a:bodyPr>
            <a:lstStyle/>
            <a:p>
              <a:pPr defTabSz="914224"/>
              <a:endParaRPr lang="en-US" sz="1800" kern="0">
                <a:solidFill>
                  <a:srgbClr val="FFFFFF"/>
                </a:solidFill>
              </a:endParaRPr>
            </a:p>
          </p:txBody>
        </p:sp>
        <p:sp>
          <p:nvSpPr>
            <p:cNvPr id="150"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91414" tIns="45706" rIns="91414" bIns="45706" numCol="1" anchor="t" anchorCtr="0" compatLnSpc="1">
              <a:prstTxWarp prst="textNoShape">
                <a:avLst/>
              </a:prstTxWarp>
            </a:bodyPr>
            <a:lstStyle/>
            <a:p>
              <a:pPr defTabSz="914224"/>
              <a:endParaRPr lang="en-US" sz="1800" kern="0">
                <a:solidFill>
                  <a:srgbClr val="FFFFFF"/>
                </a:solidFill>
              </a:endParaRPr>
            </a:p>
          </p:txBody>
        </p:sp>
      </p:grpSp>
      <p:grpSp>
        <p:nvGrpSpPr>
          <p:cNvPr id="164" name="Group 163"/>
          <p:cNvGrpSpPr>
            <a:grpSpLocks noChangeAspect="1"/>
          </p:cNvGrpSpPr>
          <p:nvPr/>
        </p:nvGrpSpPr>
        <p:grpSpPr>
          <a:xfrm>
            <a:off x="9297918" y="4126440"/>
            <a:ext cx="595080" cy="457135"/>
            <a:chOff x="1260022" y="5196402"/>
            <a:chExt cx="3273425" cy="2514600"/>
          </a:xfrm>
          <a:solidFill>
            <a:schemeClr val="accent1"/>
          </a:solidFill>
        </p:grpSpPr>
        <p:sp>
          <p:nvSpPr>
            <p:cNvPr id="169" name="Freeform 168"/>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endParaRPr lang="en-US" sz="1836" dirty="0"/>
            </a:p>
          </p:txBody>
        </p:sp>
        <p:sp>
          <p:nvSpPr>
            <p:cNvPr id="170" name="Freeform 169"/>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endParaRPr lang="en-US" sz="1836" dirty="0"/>
            </a:p>
          </p:txBody>
        </p:sp>
        <p:sp>
          <p:nvSpPr>
            <p:cNvPr id="171" name="Freeform 170"/>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endParaRPr lang="en-US" sz="1836" dirty="0"/>
            </a:p>
          </p:txBody>
        </p:sp>
        <p:sp>
          <p:nvSpPr>
            <p:cNvPr id="172" name="Freeform 171"/>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endParaRPr lang="en-US" sz="1836" dirty="0"/>
            </a:p>
          </p:txBody>
        </p:sp>
      </p:grpSp>
      <p:sp>
        <p:nvSpPr>
          <p:cNvPr id="173" name="Freeform 172"/>
          <p:cNvSpPr>
            <a:spLocks noChangeAspect="1"/>
          </p:cNvSpPr>
          <p:nvPr/>
        </p:nvSpPr>
        <p:spPr bwMode="auto">
          <a:xfrm>
            <a:off x="11071722" y="2996187"/>
            <a:ext cx="604079" cy="457135"/>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w="6350">
            <a:noFill/>
          </a:ln>
        </p:spPr>
        <p:txBody>
          <a:bodyPr vert="horz" wrap="square" lIns="93247" tIns="46623" rIns="93247" bIns="46623" numCol="1" anchor="t" anchorCtr="0" compatLnSpc="1">
            <a:prstTxWarp prst="textNoShape">
              <a:avLst/>
            </a:prstTxWarp>
          </a:bodyPr>
          <a:lstStyle/>
          <a:p>
            <a:pPr defTabSz="914224"/>
            <a:endParaRPr lang="en-US" sz="1632" kern="0" dirty="0">
              <a:solidFill>
                <a:sysClr val="windowText" lastClr="000000"/>
              </a:solidFill>
            </a:endParaRPr>
          </a:p>
        </p:txBody>
      </p:sp>
      <p:sp>
        <p:nvSpPr>
          <p:cNvPr id="174" name="Freeform 173"/>
          <p:cNvSpPr>
            <a:spLocks noChangeAspect="1"/>
          </p:cNvSpPr>
          <p:nvPr/>
        </p:nvSpPr>
        <p:spPr bwMode="auto">
          <a:xfrm flipH="1">
            <a:off x="11151550" y="1769117"/>
            <a:ext cx="431974" cy="457135"/>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kern="0">
              <a:solidFill>
                <a:schemeClr val="tx1"/>
              </a:solidFill>
              <a:ea typeface="Segoe UI" pitchFamily="34" charset="0"/>
              <a:cs typeface="Segoe UI" pitchFamily="34" charset="0"/>
            </a:endParaRPr>
          </a:p>
        </p:txBody>
      </p:sp>
      <p:grpSp>
        <p:nvGrpSpPr>
          <p:cNvPr id="175" name="Group 174"/>
          <p:cNvGrpSpPr>
            <a:grpSpLocks noChangeAspect="1"/>
          </p:cNvGrpSpPr>
          <p:nvPr/>
        </p:nvGrpSpPr>
        <p:grpSpPr>
          <a:xfrm>
            <a:off x="9379716" y="1754807"/>
            <a:ext cx="373242" cy="457135"/>
            <a:chOff x="-3084513" y="3390510"/>
            <a:chExt cx="2716213" cy="3363913"/>
          </a:xfrm>
          <a:solidFill>
            <a:schemeClr val="accent1"/>
          </a:solidFill>
        </p:grpSpPr>
        <p:sp>
          <p:nvSpPr>
            <p:cNvPr id="176"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endParaRPr lang="en-US" sz="1836" kern="0">
                <a:solidFill>
                  <a:sysClr val="windowText" lastClr="000000"/>
                </a:solidFill>
              </a:endParaRPr>
            </a:p>
          </p:txBody>
        </p:sp>
        <p:sp>
          <p:nvSpPr>
            <p:cNvPr id="177"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endParaRPr lang="en-US" sz="1836" kern="0">
                <a:solidFill>
                  <a:sysClr val="windowText" lastClr="000000"/>
                </a:solidFill>
              </a:endParaRPr>
            </a:p>
          </p:txBody>
        </p:sp>
      </p:grpSp>
      <p:sp>
        <p:nvSpPr>
          <p:cNvPr id="179" name="TextBox 178"/>
          <p:cNvSpPr txBox="1"/>
          <p:nvPr/>
        </p:nvSpPr>
        <p:spPr>
          <a:xfrm>
            <a:off x="9013913" y="2162150"/>
            <a:ext cx="1318496" cy="397479"/>
          </a:xfrm>
          <a:prstGeom prst="rect">
            <a:avLst/>
          </a:prstGeom>
          <a:noFill/>
        </p:spPr>
        <p:txBody>
          <a:bodyPr wrap="square" lIns="0" tIns="149174" rIns="186468" bIns="149174" rtlCol="0">
            <a:noAutofit/>
          </a:bodyPr>
          <a:lstStyle/>
          <a:p>
            <a:pPr algn="ctr" defTabSz="950938">
              <a:lnSpc>
                <a:spcPct val="90000"/>
              </a:lnSpc>
              <a:spcAft>
                <a:spcPts val="612"/>
              </a:spcAft>
            </a:pPr>
            <a:r>
              <a:rPr lang="en-US" sz="1199" kern="0" spc="-31" dirty="0">
                <a:solidFill>
                  <a:schemeClr val="accent1"/>
                </a:solidFill>
                <a:cs typeface="Segoe UI Semilight" panose="020B0402040204020203" pitchFamily="34" charset="0"/>
              </a:rPr>
              <a:t>SQL Database</a:t>
            </a:r>
          </a:p>
        </p:txBody>
      </p:sp>
      <p:sp>
        <p:nvSpPr>
          <p:cNvPr id="180" name="TextBox 179"/>
          <p:cNvSpPr txBox="1"/>
          <p:nvPr/>
        </p:nvSpPr>
        <p:spPr>
          <a:xfrm>
            <a:off x="10784690" y="2162150"/>
            <a:ext cx="1369711" cy="696724"/>
          </a:xfrm>
          <a:prstGeom prst="rect">
            <a:avLst/>
          </a:prstGeom>
          <a:noFill/>
        </p:spPr>
        <p:txBody>
          <a:bodyPr wrap="square" lIns="0" tIns="149174" rIns="186468" bIns="149174" rtlCol="0">
            <a:noAutofit/>
          </a:bodyPr>
          <a:lstStyle/>
          <a:p>
            <a:pPr algn="ctr" defTabSz="950938">
              <a:lnSpc>
                <a:spcPct val="90000"/>
              </a:lnSpc>
              <a:spcAft>
                <a:spcPts val="612"/>
              </a:spcAft>
            </a:pPr>
            <a:r>
              <a:rPr lang="en-US" sz="1199" kern="0" spc="-31" dirty="0">
                <a:solidFill>
                  <a:schemeClr val="accent1"/>
                </a:solidFill>
                <a:cs typeface="Segoe UI Semilight" panose="020B0402040204020203" pitchFamily="34" charset="0"/>
              </a:rPr>
              <a:t>Machine Learning</a:t>
            </a:r>
          </a:p>
        </p:txBody>
      </p:sp>
      <p:cxnSp>
        <p:nvCxnSpPr>
          <p:cNvPr id="181" name="Straight Arrow Connector 180"/>
          <p:cNvCxnSpPr/>
          <p:nvPr/>
        </p:nvCxnSpPr>
        <p:spPr>
          <a:xfrm rot="5400000" flipV="1">
            <a:off x="10462068" y="1574456"/>
            <a:ext cx="0" cy="91427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2" name="TextBox 181"/>
          <p:cNvSpPr txBox="1"/>
          <p:nvPr/>
        </p:nvSpPr>
        <p:spPr>
          <a:xfrm>
            <a:off x="10767759" y="3409986"/>
            <a:ext cx="1369711" cy="397471"/>
          </a:xfrm>
          <a:prstGeom prst="rect">
            <a:avLst/>
          </a:prstGeom>
          <a:noFill/>
        </p:spPr>
        <p:txBody>
          <a:bodyPr wrap="square" lIns="0" tIns="149174" rIns="186468" bIns="149174" rtlCol="0">
            <a:noAutofit/>
          </a:bodyPr>
          <a:lstStyle/>
          <a:p>
            <a:pPr algn="ctr" defTabSz="950938">
              <a:lnSpc>
                <a:spcPct val="90000"/>
              </a:lnSpc>
              <a:spcAft>
                <a:spcPts val="612"/>
              </a:spcAft>
            </a:pPr>
            <a:r>
              <a:rPr lang="en-US" sz="1199" kern="0" spc="-31" dirty="0">
                <a:solidFill>
                  <a:schemeClr val="accent1"/>
                </a:solidFill>
                <a:cs typeface="Segoe UI Semilight" panose="020B0402040204020203" pitchFamily="34" charset="0"/>
              </a:rPr>
              <a:t>HDInsight</a:t>
            </a:r>
          </a:p>
        </p:txBody>
      </p:sp>
      <p:sp>
        <p:nvSpPr>
          <p:cNvPr id="184" name="TextBox 183"/>
          <p:cNvSpPr txBox="1"/>
          <p:nvPr/>
        </p:nvSpPr>
        <p:spPr>
          <a:xfrm>
            <a:off x="9013912" y="3341866"/>
            <a:ext cx="1369711" cy="397471"/>
          </a:xfrm>
          <a:prstGeom prst="rect">
            <a:avLst/>
          </a:prstGeom>
          <a:noFill/>
        </p:spPr>
        <p:txBody>
          <a:bodyPr wrap="square" lIns="0" tIns="149174" rIns="186468" bIns="149174" rtlCol="0">
            <a:noAutofit/>
          </a:bodyPr>
          <a:lstStyle/>
          <a:p>
            <a:pPr algn="ctr" defTabSz="950938">
              <a:lnSpc>
                <a:spcPct val="90000"/>
              </a:lnSpc>
              <a:spcAft>
                <a:spcPts val="612"/>
              </a:spcAft>
            </a:pPr>
            <a:r>
              <a:rPr lang="en-US" sz="1199" kern="0" spc="-31" dirty="0">
                <a:solidFill>
                  <a:schemeClr val="accent1"/>
                </a:solidFill>
                <a:cs typeface="Segoe UI Semilight" panose="020B0402040204020203" pitchFamily="34" charset="0"/>
              </a:rPr>
              <a:t>Storage</a:t>
            </a:r>
          </a:p>
        </p:txBody>
      </p:sp>
      <p:sp>
        <p:nvSpPr>
          <p:cNvPr id="185" name="Oval 88"/>
          <p:cNvSpPr/>
          <p:nvPr/>
        </p:nvSpPr>
        <p:spPr>
          <a:xfrm>
            <a:off x="9432243" y="3067074"/>
            <a:ext cx="305606" cy="318068"/>
          </a:xfrm>
          <a:custGeom>
            <a:avLst/>
            <a:gdLst/>
            <a:ahLst/>
            <a:cxnLst/>
            <a:rect l="l" t="t" r="r" b="b"/>
            <a:pathLst>
              <a:path w="1255211" h="1656051">
                <a:moveTo>
                  <a:pt x="638840" y="98404"/>
                </a:moveTo>
                <a:cubicBezTo>
                  <a:pt x="356498" y="98404"/>
                  <a:pt x="127615" y="169347"/>
                  <a:pt x="127615" y="256860"/>
                </a:cubicBezTo>
                <a:cubicBezTo>
                  <a:pt x="127615" y="344373"/>
                  <a:pt x="356498" y="415316"/>
                  <a:pt x="638840" y="415316"/>
                </a:cubicBezTo>
                <a:cubicBezTo>
                  <a:pt x="921182" y="415316"/>
                  <a:pt x="1150065" y="344373"/>
                  <a:pt x="1150065" y="256860"/>
                </a:cubicBezTo>
                <a:cubicBezTo>
                  <a:pt x="1150065" y="169347"/>
                  <a:pt x="921182" y="98404"/>
                  <a:pt x="638840" y="98404"/>
                </a:cubicBezTo>
                <a:close/>
                <a:moveTo>
                  <a:pt x="627606" y="7"/>
                </a:moveTo>
                <a:cubicBezTo>
                  <a:pt x="834366" y="-787"/>
                  <a:pt x="1214415" y="70042"/>
                  <a:pt x="1247888" y="228376"/>
                </a:cubicBezTo>
                <a:lnTo>
                  <a:pt x="1255211" y="223614"/>
                </a:lnTo>
                <a:lnTo>
                  <a:pt x="1255211" y="317516"/>
                </a:lnTo>
                <a:lnTo>
                  <a:pt x="1255211" y="1338542"/>
                </a:lnTo>
                <a:lnTo>
                  <a:pt x="1255211" y="1404562"/>
                </a:lnTo>
                <a:lnTo>
                  <a:pt x="1241216" y="1404562"/>
                </a:lnTo>
                <a:cubicBezTo>
                  <a:pt x="1181427" y="1548293"/>
                  <a:pt x="929392" y="1656051"/>
                  <a:pt x="627606" y="1656051"/>
                </a:cubicBezTo>
                <a:cubicBezTo>
                  <a:pt x="325821" y="1656051"/>
                  <a:pt x="73786" y="1548293"/>
                  <a:pt x="13998" y="1404562"/>
                </a:cubicBezTo>
                <a:lnTo>
                  <a:pt x="0" y="1404562"/>
                </a:lnTo>
                <a:lnTo>
                  <a:pt x="0" y="1338542"/>
                </a:lnTo>
                <a:lnTo>
                  <a:pt x="0" y="317516"/>
                </a:lnTo>
                <a:lnTo>
                  <a:pt x="0" y="280764"/>
                </a:lnTo>
                <a:cubicBezTo>
                  <a:pt x="2442" y="280764"/>
                  <a:pt x="4882" y="233138"/>
                  <a:pt x="7323" y="233138"/>
                </a:cubicBezTo>
                <a:cubicBezTo>
                  <a:pt x="40799" y="74804"/>
                  <a:pt x="420845" y="801"/>
                  <a:pt x="627606" y="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63"/>
            <a:endParaRPr lang="en-US" sz="1349">
              <a:gradFill>
                <a:gsLst>
                  <a:gs pos="1250">
                    <a:srgbClr val="505050"/>
                  </a:gs>
                  <a:gs pos="74000">
                    <a:srgbClr val="505050"/>
                  </a:gs>
                </a:gsLst>
                <a:lin ang="5400000" scaled="0"/>
              </a:gradFill>
            </a:endParaRPr>
          </a:p>
        </p:txBody>
      </p:sp>
      <p:sp>
        <p:nvSpPr>
          <p:cNvPr id="187" name="TextBox 186"/>
          <p:cNvSpPr txBox="1"/>
          <p:nvPr/>
        </p:nvSpPr>
        <p:spPr>
          <a:xfrm>
            <a:off x="10716964" y="4581686"/>
            <a:ext cx="1535391" cy="397471"/>
          </a:xfrm>
          <a:prstGeom prst="rect">
            <a:avLst/>
          </a:prstGeom>
          <a:noFill/>
        </p:spPr>
        <p:txBody>
          <a:bodyPr wrap="square" lIns="0" tIns="149174" rIns="186468" bIns="149174" rtlCol="0">
            <a:noAutofit/>
          </a:bodyPr>
          <a:lstStyle/>
          <a:p>
            <a:pPr algn="ctr" defTabSz="950938">
              <a:lnSpc>
                <a:spcPct val="90000"/>
              </a:lnSpc>
              <a:spcAft>
                <a:spcPts val="612"/>
              </a:spcAft>
            </a:pPr>
            <a:r>
              <a:rPr lang="en-US" sz="1199" kern="0" spc="-31" dirty="0">
                <a:solidFill>
                  <a:schemeClr val="accent1"/>
                </a:solidFill>
                <a:cs typeface="Segoe UI Semilight" panose="020B0402040204020203" pitchFamily="34" charset="0"/>
              </a:rPr>
              <a:t>Power BI</a:t>
            </a:r>
          </a:p>
        </p:txBody>
      </p:sp>
      <p:sp>
        <p:nvSpPr>
          <p:cNvPr id="188" name="TextBox 187"/>
          <p:cNvSpPr txBox="1"/>
          <p:nvPr/>
        </p:nvSpPr>
        <p:spPr>
          <a:xfrm>
            <a:off x="9013913" y="4562638"/>
            <a:ext cx="1504780" cy="397471"/>
          </a:xfrm>
          <a:prstGeom prst="rect">
            <a:avLst/>
          </a:prstGeom>
          <a:noFill/>
        </p:spPr>
        <p:txBody>
          <a:bodyPr wrap="square" lIns="0" tIns="149174" rIns="186468" bIns="149174" rtlCol="0">
            <a:noAutofit/>
          </a:bodyPr>
          <a:lstStyle/>
          <a:p>
            <a:pPr algn="ctr" defTabSz="950938">
              <a:lnSpc>
                <a:spcPct val="90000"/>
              </a:lnSpc>
              <a:spcAft>
                <a:spcPts val="612"/>
              </a:spcAft>
            </a:pPr>
            <a:r>
              <a:rPr lang="en-US" sz="1199" kern="0" spc="-31" dirty="0">
                <a:solidFill>
                  <a:schemeClr val="accent1"/>
                </a:solidFill>
                <a:cs typeface="Segoe UI Semilight" panose="020B0402040204020203" pitchFamily="34" charset="0"/>
              </a:rPr>
              <a:t>Stream Analytics</a:t>
            </a:r>
          </a:p>
        </p:txBody>
      </p:sp>
      <p:cxnSp>
        <p:nvCxnSpPr>
          <p:cNvPr id="193" name="Straight Arrow Connector 192"/>
          <p:cNvCxnSpPr/>
          <p:nvPr/>
        </p:nvCxnSpPr>
        <p:spPr>
          <a:xfrm rot="5400000" flipV="1">
            <a:off x="10462068" y="2735367"/>
            <a:ext cx="0" cy="91427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p:nvPr/>
        </p:nvCxnSpPr>
        <p:spPr>
          <a:xfrm rot="5400000" flipV="1">
            <a:off x="10462068" y="3896281"/>
            <a:ext cx="0" cy="91427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p:cNvCxnSpPr/>
          <p:nvPr/>
        </p:nvCxnSpPr>
        <p:spPr>
          <a:xfrm rot="5400000" flipV="1">
            <a:off x="3704024" y="2875475"/>
            <a:ext cx="0" cy="639989"/>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p:cNvCxnSpPr/>
          <p:nvPr/>
        </p:nvCxnSpPr>
        <p:spPr>
          <a:xfrm rot="5400000" flipV="1">
            <a:off x="6167443" y="2921188"/>
            <a:ext cx="0" cy="548562"/>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8417142" y="4370259"/>
            <a:ext cx="707109" cy="2762"/>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8417142" y="2017918"/>
            <a:ext cx="707109" cy="2762"/>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Freeform 73"/>
          <p:cNvSpPr/>
          <p:nvPr/>
        </p:nvSpPr>
        <p:spPr bwMode="auto">
          <a:xfrm rot="10800000">
            <a:off x="3226529" y="2017919"/>
            <a:ext cx="159263" cy="2352341"/>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4"/>
            <a:endParaRPr lang="en-US" sz="1800" kern="0" dirty="0">
              <a:solidFill>
                <a:sysClr val="windowText" lastClr="000000"/>
              </a:solidFill>
            </a:endParaRPr>
          </a:p>
        </p:txBody>
      </p:sp>
      <p:cxnSp>
        <p:nvCxnSpPr>
          <p:cNvPr id="19" name="Straight Connector 18"/>
          <p:cNvCxnSpPr/>
          <p:nvPr/>
        </p:nvCxnSpPr>
        <p:spPr>
          <a:xfrm>
            <a:off x="8415337" y="2017920"/>
            <a:ext cx="0" cy="2342424"/>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751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5481" y="2125662"/>
            <a:ext cx="11885514" cy="1205129"/>
          </a:xfrm>
          <a:prstGeom prst="rect">
            <a:avLst/>
          </a:prstGeom>
          <a:noFill/>
        </p:spPr>
        <p:txBody>
          <a:bodyPr vert="horz" wrap="square" lIns="149217" tIns="93260" rIns="149217" bIns="93260" rtlCol="0" anchor="t" anchorCtr="0">
            <a:spAutoFit/>
          </a:bodyPr>
          <a:lstStyle>
            <a:lvl1pPr algn="l" defTabSz="914367" rtl="0" eaLnBrk="1" latinLnBrk="0" hangingPunct="1">
              <a:lnSpc>
                <a:spcPct val="90000"/>
              </a:lnSpc>
              <a:spcBef>
                <a:spcPct val="0"/>
              </a:spcBef>
              <a:buNone/>
              <a:defRPr lang="en-US" sz="7058" b="0" kern="1200" cap="none" spc="-98"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defTabSz="932563">
              <a:defRPr/>
            </a:pPr>
            <a:r>
              <a:rPr lang="en-US" sz="7198" spc="-100" dirty="0"/>
              <a:t>Q&amp;A</a:t>
            </a:r>
          </a:p>
        </p:txBody>
      </p:sp>
    </p:spTree>
    <p:extLst>
      <p:ext uri="{BB962C8B-B14F-4D97-AF65-F5344CB8AC3E}">
        <p14:creationId xmlns:p14="http://schemas.microsoft.com/office/powerpoint/2010/main" val="471437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275482" y="5920919"/>
            <a:ext cx="11854721"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defRPr/>
            </a:pPr>
            <a:r>
              <a:rPr lang="en-US" sz="700" kern="0" dirty="0">
                <a:solidFill>
                  <a:schemeClr val="bg1"/>
                </a:solidFill>
                <a:cs typeface="Segoe UI" pitchFamily="34" charset="0"/>
              </a:rPr>
              <a:t>© 2016 Microsoft Corporation. All rights reserved. </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invGray">
          <a:xfrm>
            <a:off x="468803" y="3207443"/>
            <a:ext cx="3354781" cy="71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005736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vert="horz" wrap="square" lIns="143387" tIns="89617" rIns="143387" bIns="89617" rtlCol="0" anchor="t">
            <a:noAutofit/>
          </a:bodyPr>
          <a:lstStyle/>
          <a:p>
            <a:r>
              <a:rPr lang="en-US" dirty="0"/>
              <a:t>We now face a world of connected data</a:t>
            </a:r>
          </a:p>
        </p:txBody>
      </p:sp>
      <p:sp>
        <p:nvSpPr>
          <p:cNvPr id="3" name="Freeform 2"/>
          <p:cNvSpPr/>
          <p:nvPr/>
        </p:nvSpPr>
        <p:spPr bwMode="auto">
          <a:xfrm>
            <a:off x="883" y="-885180"/>
            <a:ext cx="12434710" cy="7017312"/>
          </a:xfrm>
          <a:custGeom>
            <a:avLst/>
            <a:gdLst>
              <a:gd name="connsiteX0" fmla="*/ 0 w 12226565"/>
              <a:gd name="connsiteY0" fmla="*/ 6042581 h 6155703"/>
              <a:gd name="connsiteX1" fmla="*/ 2507529 w 12226565"/>
              <a:gd name="connsiteY1" fmla="*/ 5750350 h 6155703"/>
              <a:gd name="connsiteX2" fmla="*/ 4609707 w 12226565"/>
              <a:gd name="connsiteY2" fmla="*/ 4930218 h 6155703"/>
              <a:gd name="connsiteX3" fmla="*/ 6127422 w 12226565"/>
              <a:gd name="connsiteY3" fmla="*/ 3544478 h 6155703"/>
              <a:gd name="connsiteX4" fmla="*/ 6853286 w 12226565"/>
              <a:gd name="connsiteY4" fmla="*/ 2875175 h 6155703"/>
              <a:gd name="connsiteX5" fmla="*/ 7645138 w 12226565"/>
              <a:gd name="connsiteY5" fmla="*/ 2356701 h 6155703"/>
              <a:gd name="connsiteX6" fmla="*/ 9700181 w 12226565"/>
              <a:gd name="connsiteY6" fmla="*/ 952107 h 6155703"/>
              <a:gd name="connsiteX7" fmla="*/ 12226565 w 12226565"/>
              <a:gd name="connsiteY7" fmla="*/ 0 h 6155703"/>
              <a:gd name="connsiteX8" fmla="*/ 12226565 w 12226565"/>
              <a:gd name="connsiteY8" fmla="*/ 6155703 h 6155703"/>
              <a:gd name="connsiteX9" fmla="*/ 47134 w 12226565"/>
              <a:gd name="connsiteY9" fmla="*/ 6155703 h 6155703"/>
              <a:gd name="connsiteX10" fmla="*/ 0 w 12226565"/>
              <a:gd name="connsiteY10" fmla="*/ 6042581 h 6155703"/>
              <a:gd name="connsiteX0" fmla="*/ 0 w 12226565"/>
              <a:gd name="connsiteY0" fmla="*/ 6033154 h 6155703"/>
              <a:gd name="connsiteX1" fmla="*/ 2507529 w 12226565"/>
              <a:gd name="connsiteY1" fmla="*/ 5750350 h 6155703"/>
              <a:gd name="connsiteX2" fmla="*/ 4609707 w 12226565"/>
              <a:gd name="connsiteY2" fmla="*/ 4930218 h 6155703"/>
              <a:gd name="connsiteX3" fmla="*/ 6127422 w 12226565"/>
              <a:gd name="connsiteY3" fmla="*/ 3544478 h 6155703"/>
              <a:gd name="connsiteX4" fmla="*/ 6853286 w 12226565"/>
              <a:gd name="connsiteY4" fmla="*/ 2875175 h 6155703"/>
              <a:gd name="connsiteX5" fmla="*/ 7645138 w 12226565"/>
              <a:gd name="connsiteY5" fmla="*/ 2356701 h 6155703"/>
              <a:gd name="connsiteX6" fmla="*/ 9700181 w 12226565"/>
              <a:gd name="connsiteY6" fmla="*/ 952107 h 6155703"/>
              <a:gd name="connsiteX7" fmla="*/ 12226565 w 12226565"/>
              <a:gd name="connsiteY7" fmla="*/ 0 h 6155703"/>
              <a:gd name="connsiteX8" fmla="*/ 12226565 w 12226565"/>
              <a:gd name="connsiteY8" fmla="*/ 6155703 h 6155703"/>
              <a:gd name="connsiteX9" fmla="*/ 47134 w 12226565"/>
              <a:gd name="connsiteY9" fmla="*/ 6155703 h 6155703"/>
              <a:gd name="connsiteX10" fmla="*/ 0 w 12226565"/>
              <a:gd name="connsiteY10" fmla="*/ 6033154 h 6155703"/>
              <a:gd name="connsiteX0" fmla="*/ 28281 w 12254846"/>
              <a:gd name="connsiteY0" fmla="*/ 6033154 h 6155703"/>
              <a:gd name="connsiteX1" fmla="*/ 2535810 w 12254846"/>
              <a:gd name="connsiteY1" fmla="*/ 5750350 h 6155703"/>
              <a:gd name="connsiteX2" fmla="*/ 4637988 w 12254846"/>
              <a:gd name="connsiteY2" fmla="*/ 4930218 h 6155703"/>
              <a:gd name="connsiteX3" fmla="*/ 6155703 w 12254846"/>
              <a:gd name="connsiteY3" fmla="*/ 3544478 h 6155703"/>
              <a:gd name="connsiteX4" fmla="*/ 6881567 w 12254846"/>
              <a:gd name="connsiteY4" fmla="*/ 2875175 h 6155703"/>
              <a:gd name="connsiteX5" fmla="*/ 7673419 w 12254846"/>
              <a:gd name="connsiteY5" fmla="*/ 2356701 h 6155703"/>
              <a:gd name="connsiteX6" fmla="*/ 9728462 w 12254846"/>
              <a:gd name="connsiteY6" fmla="*/ 952107 h 6155703"/>
              <a:gd name="connsiteX7" fmla="*/ 12254846 w 12254846"/>
              <a:gd name="connsiteY7" fmla="*/ 0 h 6155703"/>
              <a:gd name="connsiteX8" fmla="*/ 12254846 w 12254846"/>
              <a:gd name="connsiteY8" fmla="*/ 6155703 h 6155703"/>
              <a:gd name="connsiteX9" fmla="*/ 0 w 12254846"/>
              <a:gd name="connsiteY9" fmla="*/ 6155703 h 6155703"/>
              <a:gd name="connsiteX10" fmla="*/ 28281 w 12254846"/>
              <a:gd name="connsiteY10" fmla="*/ 6033154 h 6155703"/>
              <a:gd name="connsiteX0" fmla="*/ 28281 w 12262103"/>
              <a:gd name="connsiteY0" fmla="*/ 6896754 h 7019303"/>
              <a:gd name="connsiteX1" fmla="*/ 2535810 w 12262103"/>
              <a:gd name="connsiteY1" fmla="*/ 6613950 h 7019303"/>
              <a:gd name="connsiteX2" fmla="*/ 4637988 w 12262103"/>
              <a:gd name="connsiteY2" fmla="*/ 5793818 h 7019303"/>
              <a:gd name="connsiteX3" fmla="*/ 6155703 w 12262103"/>
              <a:gd name="connsiteY3" fmla="*/ 4408078 h 7019303"/>
              <a:gd name="connsiteX4" fmla="*/ 6881567 w 12262103"/>
              <a:gd name="connsiteY4" fmla="*/ 3738775 h 7019303"/>
              <a:gd name="connsiteX5" fmla="*/ 7673419 w 12262103"/>
              <a:gd name="connsiteY5" fmla="*/ 3220301 h 7019303"/>
              <a:gd name="connsiteX6" fmla="*/ 9728462 w 12262103"/>
              <a:gd name="connsiteY6" fmla="*/ 1815707 h 7019303"/>
              <a:gd name="connsiteX7" fmla="*/ 12262103 w 12262103"/>
              <a:gd name="connsiteY7" fmla="*/ 0 h 7019303"/>
              <a:gd name="connsiteX8" fmla="*/ 12254846 w 12262103"/>
              <a:gd name="connsiteY8" fmla="*/ 7019303 h 7019303"/>
              <a:gd name="connsiteX9" fmla="*/ 0 w 12262103"/>
              <a:gd name="connsiteY9" fmla="*/ 7019303 h 7019303"/>
              <a:gd name="connsiteX10" fmla="*/ 28281 w 12262103"/>
              <a:gd name="connsiteY10" fmla="*/ 6896754 h 70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62103" h="7019303">
                <a:moveTo>
                  <a:pt x="28281" y="6896754"/>
                </a:moveTo>
                <a:lnTo>
                  <a:pt x="2535810" y="6613950"/>
                </a:lnTo>
                <a:lnTo>
                  <a:pt x="4637988" y="5793818"/>
                </a:lnTo>
                <a:lnTo>
                  <a:pt x="6155703" y="4408078"/>
                </a:lnTo>
                <a:lnTo>
                  <a:pt x="6881567" y="3738775"/>
                </a:lnTo>
                <a:lnTo>
                  <a:pt x="7673419" y="3220301"/>
                </a:lnTo>
                <a:lnTo>
                  <a:pt x="9728462" y="1815707"/>
                </a:lnTo>
                <a:lnTo>
                  <a:pt x="12262103" y="0"/>
                </a:lnTo>
                <a:lnTo>
                  <a:pt x="12254846" y="7019303"/>
                </a:lnTo>
                <a:lnTo>
                  <a:pt x="0" y="7019303"/>
                </a:lnTo>
                <a:lnTo>
                  <a:pt x="28281" y="6896754"/>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kern="0" dirty="0">
              <a:solidFill>
                <a:srgbClr val="000000"/>
              </a:solidFill>
              <a:ea typeface="Segoe UI" pitchFamily="34" charset="0"/>
              <a:cs typeface="Segoe UI" pitchFamily="34" charset="0"/>
            </a:endParaRPr>
          </a:p>
        </p:txBody>
      </p:sp>
      <p:sp>
        <p:nvSpPr>
          <p:cNvPr id="4" name="Freeform 3"/>
          <p:cNvSpPr/>
          <p:nvPr/>
        </p:nvSpPr>
        <p:spPr bwMode="auto">
          <a:xfrm>
            <a:off x="1200" y="2724580"/>
            <a:ext cx="12434076" cy="3402110"/>
          </a:xfrm>
          <a:custGeom>
            <a:avLst/>
            <a:gdLst>
              <a:gd name="connsiteX0" fmla="*/ 0 w 12217139"/>
              <a:gd name="connsiteY0" fmla="*/ 3289955 h 3403076"/>
              <a:gd name="connsiteX1" fmla="*/ 2516957 w 12217139"/>
              <a:gd name="connsiteY1" fmla="*/ 3007151 h 3403076"/>
              <a:gd name="connsiteX2" fmla="*/ 4590854 w 12217139"/>
              <a:gd name="connsiteY2" fmla="*/ 2215299 h 3403076"/>
              <a:gd name="connsiteX3" fmla="*/ 6843860 w 12217139"/>
              <a:gd name="connsiteY3" fmla="*/ 886120 h 3403076"/>
              <a:gd name="connsiteX4" fmla="*/ 9719035 w 12217139"/>
              <a:gd name="connsiteY4" fmla="*/ 0 h 3403076"/>
              <a:gd name="connsiteX5" fmla="*/ 12217139 w 12217139"/>
              <a:gd name="connsiteY5" fmla="*/ 1159497 h 3403076"/>
              <a:gd name="connsiteX6" fmla="*/ 12198285 w 12217139"/>
              <a:gd name="connsiteY6" fmla="*/ 3403076 h 3403076"/>
              <a:gd name="connsiteX7" fmla="*/ 9427 w 12217139"/>
              <a:gd name="connsiteY7" fmla="*/ 3403076 h 3403076"/>
              <a:gd name="connsiteX8" fmla="*/ 9427 w 12217139"/>
              <a:gd name="connsiteY8" fmla="*/ 3280528 h 3403076"/>
              <a:gd name="connsiteX9" fmla="*/ 0 w 12217139"/>
              <a:gd name="connsiteY9" fmla="*/ 3289955 h 340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17139" h="3403076">
                <a:moveTo>
                  <a:pt x="0" y="3289955"/>
                </a:moveTo>
                <a:lnTo>
                  <a:pt x="2516957" y="3007151"/>
                </a:lnTo>
                <a:lnTo>
                  <a:pt x="4590854" y="2215299"/>
                </a:lnTo>
                <a:lnTo>
                  <a:pt x="6843860" y="886120"/>
                </a:lnTo>
                <a:lnTo>
                  <a:pt x="9719035" y="0"/>
                </a:lnTo>
                <a:lnTo>
                  <a:pt x="12217139" y="1159497"/>
                </a:lnTo>
                <a:lnTo>
                  <a:pt x="12198285" y="3403076"/>
                </a:lnTo>
                <a:lnTo>
                  <a:pt x="9427" y="3403076"/>
                </a:lnTo>
                <a:lnTo>
                  <a:pt x="9427" y="3280528"/>
                </a:lnTo>
                <a:lnTo>
                  <a:pt x="0" y="3289955"/>
                </a:lnTo>
                <a:close/>
              </a:path>
            </a:pathLst>
          </a:custGeom>
          <a:solidFill>
            <a:srgbClr val="37A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kern="0" dirty="0">
              <a:solidFill>
                <a:srgbClr val="000000"/>
              </a:solidFill>
              <a:ea typeface="Segoe UI" pitchFamily="34" charset="0"/>
              <a:cs typeface="Segoe UI" pitchFamily="34" charset="0"/>
            </a:endParaRPr>
          </a:p>
        </p:txBody>
      </p:sp>
      <p:sp>
        <p:nvSpPr>
          <p:cNvPr id="5" name="Freeform 4"/>
          <p:cNvSpPr/>
          <p:nvPr/>
        </p:nvSpPr>
        <p:spPr bwMode="auto">
          <a:xfrm>
            <a:off x="1200" y="3742385"/>
            <a:ext cx="12434076" cy="2384305"/>
          </a:xfrm>
          <a:custGeom>
            <a:avLst/>
            <a:gdLst>
              <a:gd name="connsiteX0" fmla="*/ 0 w 12217139"/>
              <a:gd name="connsiteY0" fmla="*/ 2271860 h 2384981"/>
              <a:gd name="connsiteX1" fmla="*/ 2498103 w 12217139"/>
              <a:gd name="connsiteY1" fmla="*/ 1998483 h 2384981"/>
              <a:gd name="connsiteX2" fmla="*/ 4600281 w 12217139"/>
              <a:gd name="connsiteY2" fmla="*/ 1282045 h 2384981"/>
              <a:gd name="connsiteX3" fmla="*/ 6881567 w 12217139"/>
              <a:gd name="connsiteY3" fmla="*/ 226243 h 2384981"/>
              <a:gd name="connsiteX4" fmla="*/ 9690755 w 12217139"/>
              <a:gd name="connsiteY4" fmla="*/ 0 h 2384981"/>
              <a:gd name="connsiteX5" fmla="*/ 12217139 w 12217139"/>
              <a:gd name="connsiteY5" fmla="*/ 2102177 h 2384981"/>
              <a:gd name="connsiteX6" fmla="*/ 12217139 w 12217139"/>
              <a:gd name="connsiteY6" fmla="*/ 2384981 h 2384981"/>
              <a:gd name="connsiteX7" fmla="*/ 9427 w 12217139"/>
              <a:gd name="connsiteY7" fmla="*/ 2384981 h 2384981"/>
              <a:gd name="connsiteX8" fmla="*/ 0 w 12217139"/>
              <a:gd name="connsiteY8" fmla="*/ 2271860 h 2384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17139" h="2384981">
                <a:moveTo>
                  <a:pt x="0" y="2271860"/>
                </a:moveTo>
                <a:lnTo>
                  <a:pt x="2498103" y="1998483"/>
                </a:lnTo>
                <a:lnTo>
                  <a:pt x="4600281" y="1282045"/>
                </a:lnTo>
                <a:lnTo>
                  <a:pt x="6881567" y="226243"/>
                </a:lnTo>
                <a:lnTo>
                  <a:pt x="9690755" y="0"/>
                </a:lnTo>
                <a:lnTo>
                  <a:pt x="12217139" y="2102177"/>
                </a:lnTo>
                <a:lnTo>
                  <a:pt x="12217139" y="2384981"/>
                </a:lnTo>
                <a:lnTo>
                  <a:pt x="9427" y="2384981"/>
                </a:lnTo>
                <a:lnTo>
                  <a:pt x="0" y="2271860"/>
                </a:lnTo>
                <a:close/>
              </a:path>
            </a:pathLst>
          </a:cu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kern="0" dirty="0">
              <a:solidFill>
                <a:srgbClr val="000000"/>
              </a:solidFill>
              <a:ea typeface="Segoe UI" pitchFamily="34" charset="0"/>
              <a:cs typeface="Segoe UI" pitchFamily="34" charset="0"/>
            </a:endParaRPr>
          </a:p>
        </p:txBody>
      </p:sp>
      <p:sp>
        <p:nvSpPr>
          <p:cNvPr id="6" name="Freeform 5"/>
          <p:cNvSpPr/>
          <p:nvPr/>
        </p:nvSpPr>
        <p:spPr bwMode="auto">
          <a:xfrm>
            <a:off x="1200" y="4354952"/>
            <a:ext cx="12434076" cy="1771736"/>
          </a:xfrm>
          <a:custGeom>
            <a:avLst/>
            <a:gdLst>
              <a:gd name="connsiteX0" fmla="*/ 0 w 12198285"/>
              <a:gd name="connsiteY0" fmla="*/ 1668545 h 1772239"/>
              <a:gd name="connsiteX1" fmla="*/ 2498103 w 12198285"/>
              <a:gd name="connsiteY1" fmla="*/ 1404594 h 1772239"/>
              <a:gd name="connsiteX2" fmla="*/ 6806153 w 12198285"/>
              <a:gd name="connsiteY2" fmla="*/ 0 h 1772239"/>
              <a:gd name="connsiteX3" fmla="*/ 9681328 w 12198285"/>
              <a:gd name="connsiteY3" fmla="*/ 179110 h 1772239"/>
              <a:gd name="connsiteX4" fmla="*/ 12198285 w 12198285"/>
              <a:gd name="connsiteY4" fmla="*/ 1583703 h 1772239"/>
              <a:gd name="connsiteX5" fmla="*/ 12198285 w 12198285"/>
              <a:gd name="connsiteY5" fmla="*/ 1772239 h 1772239"/>
              <a:gd name="connsiteX6" fmla="*/ 9427 w 12198285"/>
              <a:gd name="connsiteY6" fmla="*/ 1772239 h 1772239"/>
              <a:gd name="connsiteX7" fmla="*/ 0 w 12198285"/>
              <a:gd name="connsiteY7" fmla="*/ 1668545 h 177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8285" h="1772239">
                <a:moveTo>
                  <a:pt x="0" y="1668545"/>
                </a:moveTo>
                <a:lnTo>
                  <a:pt x="2498103" y="1404594"/>
                </a:lnTo>
                <a:lnTo>
                  <a:pt x="6806153" y="0"/>
                </a:lnTo>
                <a:lnTo>
                  <a:pt x="9681328" y="179110"/>
                </a:lnTo>
                <a:lnTo>
                  <a:pt x="12198285" y="1583703"/>
                </a:lnTo>
                <a:lnTo>
                  <a:pt x="12198285" y="1772239"/>
                </a:lnTo>
                <a:lnTo>
                  <a:pt x="9427" y="1772239"/>
                </a:lnTo>
                <a:lnTo>
                  <a:pt x="0" y="1668545"/>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kern="0" dirty="0">
              <a:solidFill>
                <a:srgbClr val="000000"/>
              </a:solidFill>
              <a:ea typeface="Segoe UI" pitchFamily="34" charset="0"/>
              <a:cs typeface="Segoe UI" pitchFamily="34" charset="0"/>
            </a:endParaRPr>
          </a:p>
        </p:txBody>
      </p:sp>
      <p:sp>
        <p:nvSpPr>
          <p:cNvPr id="7" name="Freeform 6"/>
          <p:cNvSpPr/>
          <p:nvPr/>
        </p:nvSpPr>
        <p:spPr bwMode="auto">
          <a:xfrm>
            <a:off x="1200" y="4958098"/>
            <a:ext cx="12434076" cy="1178015"/>
          </a:xfrm>
          <a:custGeom>
            <a:avLst/>
            <a:gdLst>
              <a:gd name="connsiteX0" fmla="*/ 0 w 12198285"/>
              <a:gd name="connsiteY0" fmla="*/ 1074655 h 1178350"/>
              <a:gd name="connsiteX1" fmla="*/ 2507530 w 12198285"/>
              <a:gd name="connsiteY1" fmla="*/ 829559 h 1178350"/>
              <a:gd name="connsiteX2" fmla="*/ 4581427 w 12198285"/>
              <a:gd name="connsiteY2" fmla="*/ 320511 h 1178350"/>
              <a:gd name="connsiteX3" fmla="*/ 6853287 w 12198285"/>
              <a:gd name="connsiteY3" fmla="*/ 0 h 1178350"/>
              <a:gd name="connsiteX4" fmla="*/ 9690755 w 12198285"/>
              <a:gd name="connsiteY4" fmla="*/ 320511 h 1178350"/>
              <a:gd name="connsiteX5" fmla="*/ 12198285 w 12198285"/>
              <a:gd name="connsiteY5" fmla="*/ 1178350 h 1178350"/>
              <a:gd name="connsiteX6" fmla="*/ 28281 w 12198285"/>
              <a:gd name="connsiteY6" fmla="*/ 1178350 h 1178350"/>
              <a:gd name="connsiteX7" fmla="*/ 0 w 12198285"/>
              <a:gd name="connsiteY7" fmla="*/ 1074655 h 117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8285" h="1178350">
                <a:moveTo>
                  <a:pt x="0" y="1074655"/>
                </a:moveTo>
                <a:lnTo>
                  <a:pt x="2507530" y="829559"/>
                </a:lnTo>
                <a:lnTo>
                  <a:pt x="4581427" y="320511"/>
                </a:lnTo>
                <a:lnTo>
                  <a:pt x="6853287" y="0"/>
                </a:lnTo>
                <a:lnTo>
                  <a:pt x="9690755" y="320511"/>
                </a:lnTo>
                <a:lnTo>
                  <a:pt x="12198285" y="1178350"/>
                </a:lnTo>
                <a:lnTo>
                  <a:pt x="28281" y="1178350"/>
                </a:lnTo>
                <a:lnTo>
                  <a:pt x="0" y="1074655"/>
                </a:lnTo>
                <a:close/>
              </a:path>
            </a:pathLst>
          </a:cu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kern="0" dirty="0">
              <a:solidFill>
                <a:srgbClr val="000000"/>
              </a:solidFill>
              <a:ea typeface="Segoe UI" pitchFamily="34" charset="0"/>
              <a:cs typeface="Segoe UI" pitchFamily="34" charset="0"/>
            </a:endParaRPr>
          </a:p>
        </p:txBody>
      </p:sp>
      <p:sp>
        <p:nvSpPr>
          <p:cNvPr id="8" name="Freeform 7"/>
          <p:cNvSpPr/>
          <p:nvPr/>
        </p:nvSpPr>
        <p:spPr bwMode="auto">
          <a:xfrm>
            <a:off x="882" y="5335062"/>
            <a:ext cx="10821355" cy="801051"/>
          </a:xfrm>
          <a:custGeom>
            <a:avLst/>
            <a:gdLst>
              <a:gd name="connsiteX0" fmla="*/ 0 w 10671142"/>
              <a:gd name="connsiteY0" fmla="*/ 688157 h 801278"/>
              <a:gd name="connsiteX1" fmla="*/ 2460396 w 10671142"/>
              <a:gd name="connsiteY1" fmla="*/ 518474 h 801278"/>
              <a:gd name="connsiteX2" fmla="*/ 4572000 w 10671142"/>
              <a:gd name="connsiteY2" fmla="*/ 75414 h 801278"/>
              <a:gd name="connsiteX3" fmla="*/ 6843860 w 10671142"/>
              <a:gd name="connsiteY3" fmla="*/ 0 h 801278"/>
              <a:gd name="connsiteX4" fmla="*/ 9709608 w 10671142"/>
              <a:gd name="connsiteY4" fmla="*/ 716437 h 801278"/>
              <a:gd name="connsiteX5" fmla="*/ 10671142 w 10671142"/>
              <a:gd name="connsiteY5" fmla="*/ 801278 h 801278"/>
              <a:gd name="connsiteX6" fmla="*/ 18854 w 10671142"/>
              <a:gd name="connsiteY6" fmla="*/ 801278 h 801278"/>
              <a:gd name="connsiteX7" fmla="*/ 0 w 10671142"/>
              <a:gd name="connsiteY7" fmla="*/ 688157 h 80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71142" h="801278">
                <a:moveTo>
                  <a:pt x="0" y="688157"/>
                </a:moveTo>
                <a:lnTo>
                  <a:pt x="2460396" y="518474"/>
                </a:lnTo>
                <a:lnTo>
                  <a:pt x="4572000" y="75414"/>
                </a:lnTo>
                <a:lnTo>
                  <a:pt x="6843860" y="0"/>
                </a:lnTo>
                <a:lnTo>
                  <a:pt x="9709608" y="716437"/>
                </a:lnTo>
                <a:lnTo>
                  <a:pt x="10671142" y="801278"/>
                </a:lnTo>
                <a:lnTo>
                  <a:pt x="18854" y="801278"/>
                </a:lnTo>
                <a:lnTo>
                  <a:pt x="0" y="688157"/>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kern="0" dirty="0">
              <a:solidFill>
                <a:schemeClr val="bg1"/>
              </a:solidFill>
              <a:ea typeface="Segoe UI" pitchFamily="34" charset="0"/>
              <a:cs typeface="Segoe UI" pitchFamily="34" charset="0"/>
            </a:endParaRPr>
          </a:p>
        </p:txBody>
      </p:sp>
      <p:sp>
        <p:nvSpPr>
          <p:cNvPr id="9" name="TextBox 8"/>
          <p:cNvSpPr txBox="1"/>
          <p:nvPr/>
        </p:nvSpPr>
        <p:spPr>
          <a:xfrm>
            <a:off x="458334" y="6218995"/>
            <a:ext cx="598639" cy="169377"/>
          </a:xfrm>
          <a:prstGeom prst="rect">
            <a:avLst/>
          </a:prstGeom>
          <a:noFill/>
        </p:spPr>
        <p:txBody>
          <a:bodyPr wrap="square" lIns="0" tIns="0" rIns="0" bIns="0" rtlCol="0">
            <a:spAutoFit/>
          </a:bodyPr>
          <a:lstStyle/>
          <a:p>
            <a:pPr algn="ctr" defTabSz="914050">
              <a:lnSpc>
                <a:spcPct val="90000"/>
              </a:lnSpc>
              <a:spcAft>
                <a:spcPts val="600"/>
              </a:spcAft>
              <a:defRPr/>
            </a:pPr>
            <a:r>
              <a:rPr lang="en-US" sz="1199" b="1" kern="0" spc="120" dirty="0">
                <a:solidFill>
                  <a:schemeClr val="bg1"/>
                </a:solidFill>
                <a:ea typeface="MS PGothic" charset="0"/>
              </a:rPr>
              <a:t>1985</a:t>
            </a:r>
          </a:p>
        </p:txBody>
      </p:sp>
      <p:sp>
        <p:nvSpPr>
          <p:cNvPr id="10" name="TextBox 9"/>
          <p:cNvSpPr txBox="1"/>
          <p:nvPr/>
        </p:nvSpPr>
        <p:spPr>
          <a:xfrm>
            <a:off x="2018501" y="6218995"/>
            <a:ext cx="598639" cy="169377"/>
          </a:xfrm>
          <a:prstGeom prst="rect">
            <a:avLst/>
          </a:prstGeom>
          <a:noFill/>
        </p:spPr>
        <p:txBody>
          <a:bodyPr wrap="square" lIns="0" tIns="0" rIns="0" bIns="0" rtlCol="0">
            <a:spAutoFit/>
          </a:bodyPr>
          <a:lstStyle/>
          <a:p>
            <a:pPr algn="ctr" defTabSz="914050">
              <a:lnSpc>
                <a:spcPct val="90000"/>
              </a:lnSpc>
              <a:spcAft>
                <a:spcPts val="600"/>
              </a:spcAft>
              <a:defRPr/>
            </a:pPr>
            <a:r>
              <a:rPr lang="en-US" sz="1199" b="1" kern="0" spc="120" dirty="0">
                <a:solidFill>
                  <a:schemeClr val="bg1"/>
                </a:solidFill>
                <a:ea typeface="MS PGothic" charset="0"/>
              </a:rPr>
              <a:t>1990</a:t>
            </a:r>
          </a:p>
        </p:txBody>
      </p:sp>
      <p:sp>
        <p:nvSpPr>
          <p:cNvPr id="11" name="TextBox 10"/>
          <p:cNvSpPr txBox="1"/>
          <p:nvPr/>
        </p:nvSpPr>
        <p:spPr>
          <a:xfrm>
            <a:off x="3578668" y="6218995"/>
            <a:ext cx="598639" cy="169377"/>
          </a:xfrm>
          <a:prstGeom prst="rect">
            <a:avLst/>
          </a:prstGeom>
          <a:noFill/>
        </p:spPr>
        <p:txBody>
          <a:bodyPr wrap="square" lIns="0" tIns="0" rIns="0" bIns="0" rtlCol="0">
            <a:spAutoFit/>
          </a:bodyPr>
          <a:lstStyle/>
          <a:p>
            <a:pPr algn="ctr" defTabSz="914050">
              <a:lnSpc>
                <a:spcPct val="90000"/>
              </a:lnSpc>
              <a:spcAft>
                <a:spcPts val="600"/>
              </a:spcAft>
              <a:defRPr/>
            </a:pPr>
            <a:r>
              <a:rPr lang="en-US" sz="1199" b="1" kern="0" spc="120" dirty="0">
                <a:solidFill>
                  <a:schemeClr val="bg1"/>
                </a:solidFill>
                <a:ea typeface="MS PGothic" charset="0"/>
              </a:rPr>
              <a:t>1995</a:t>
            </a:r>
          </a:p>
        </p:txBody>
      </p:sp>
      <p:sp>
        <p:nvSpPr>
          <p:cNvPr id="12" name="TextBox 11"/>
          <p:cNvSpPr txBox="1"/>
          <p:nvPr/>
        </p:nvSpPr>
        <p:spPr>
          <a:xfrm>
            <a:off x="5138835" y="6218995"/>
            <a:ext cx="598639" cy="169377"/>
          </a:xfrm>
          <a:prstGeom prst="rect">
            <a:avLst/>
          </a:prstGeom>
          <a:noFill/>
        </p:spPr>
        <p:txBody>
          <a:bodyPr wrap="square" lIns="0" tIns="0" rIns="0" bIns="0" rtlCol="0">
            <a:spAutoFit/>
          </a:bodyPr>
          <a:lstStyle/>
          <a:p>
            <a:pPr algn="ctr" defTabSz="914050">
              <a:lnSpc>
                <a:spcPct val="90000"/>
              </a:lnSpc>
              <a:spcAft>
                <a:spcPts val="600"/>
              </a:spcAft>
              <a:defRPr/>
            </a:pPr>
            <a:r>
              <a:rPr lang="en-US" sz="1199" b="1" kern="0" spc="120" dirty="0">
                <a:solidFill>
                  <a:schemeClr val="bg1"/>
                </a:solidFill>
                <a:ea typeface="MS PGothic" charset="0"/>
              </a:rPr>
              <a:t>2000</a:t>
            </a:r>
          </a:p>
        </p:txBody>
      </p:sp>
      <p:sp>
        <p:nvSpPr>
          <p:cNvPr id="13" name="TextBox 12"/>
          <p:cNvSpPr txBox="1"/>
          <p:nvPr/>
        </p:nvSpPr>
        <p:spPr>
          <a:xfrm>
            <a:off x="6699002" y="6218995"/>
            <a:ext cx="598639" cy="169377"/>
          </a:xfrm>
          <a:prstGeom prst="rect">
            <a:avLst/>
          </a:prstGeom>
          <a:noFill/>
        </p:spPr>
        <p:txBody>
          <a:bodyPr wrap="square" lIns="0" tIns="0" rIns="0" bIns="0" rtlCol="0">
            <a:spAutoFit/>
          </a:bodyPr>
          <a:lstStyle/>
          <a:p>
            <a:pPr algn="ctr" defTabSz="914050">
              <a:lnSpc>
                <a:spcPct val="90000"/>
              </a:lnSpc>
              <a:spcAft>
                <a:spcPts val="600"/>
              </a:spcAft>
              <a:defRPr/>
            </a:pPr>
            <a:r>
              <a:rPr lang="en-US" sz="1199" b="1" kern="0" spc="120" dirty="0">
                <a:solidFill>
                  <a:schemeClr val="bg1"/>
                </a:solidFill>
                <a:ea typeface="MS PGothic" charset="0"/>
              </a:rPr>
              <a:t>2005</a:t>
            </a:r>
          </a:p>
        </p:txBody>
      </p:sp>
      <p:sp>
        <p:nvSpPr>
          <p:cNvPr id="14" name="TextBox 13"/>
          <p:cNvSpPr txBox="1"/>
          <p:nvPr/>
        </p:nvSpPr>
        <p:spPr>
          <a:xfrm>
            <a:off x="8259168" y="6218995"/>
            <a:ext cx="598639" cy="169377"/>
          </a:xfrm>
          <a:prstGeom prst="rect">
            <a:avLst/>
          </a:prstGeom>
          <a:noFill/>
        </p:spPr>
        <p:txBody>
          <a:bodyPr wrap="square" lIns="0" tIns="0" rIns="0" bIns="0" rtlCol="0">
            <a:spAutoFit/>
          </a:bodyPr>
          <a:lstStyle/>
          <a:p>
            <a:pPr algn="ctr" defTabSz="914050">
              <a:lnSpc>
                <a:spcPct val="90000"/>
              </a:lnSpc>
              <a:spcAft>
                <a:spcPts val="600"/>
              </a:spcAft>
              <a:defRPr/>
            </a:pPr>
            <a:r>
              <a:rPr lang="en-US" sz="1199" b="1" kern="0" spc="120" dirty="0">
                <a:solidFill>
                  <a:schemeClr val="bg1"/>
                </a:solidFill>
                <a:ea typeface="MS PGothic" charset="0"/>
              </a:rPr>
              <a:t>2010</a:t>
            </a:r>
          </a:p>
        </p:txBody>
      </p:sp>
      <p:sp>
        <p:nvSpPr>
          <p:cNvPr id="15" name="TextBox 14"/>
          <p:cNvSpPr txBox="1"/>
          <p:nvPr/>
        </p:nvSpPr>
        <p:spPr>
          <a:xfrm>
            <a:off x="9819335" y="6218995"/>
            <a:ext cx="598639" cy="169377"/>
          </a:xfrm>
          <a:prstGeom prst="rect">
            <a:avLst/>
          </a:prstGeom>
          <a:noFill/>
        </p:spPr>
        <p:txBody>
          <a:bodyPr wrap="square" lIns="0" tIns="0" rIns="0" bIns="0" rtlCol="0">
            <a:spAutoFit/>
          </a:bodyPr>
          <a:lstStyle/>
          <a:p>
            <a:pPr algn="ctr" defTabSz="914050">
              <a:lnSpc>
                <a:spcPct val="90000"/>
              </a:lnSpc>
              <a:spcAft>
                <a:spcPts val="600"/>
              </a:spcAft>
              <a:defRPr/>
            </a:pPr>
            <a:r>
              <a:rPr lang="en-US" sz="1199" b="1" kern="0" spc="120" dirty="0">
                <a:solidFill>
                  <a:schemeClr val="bg1"/>
                </a:solidFill>
                <a:ea typeface="MS PGothic" charset="0"/>
              </a:rPr>
              <a:t>2015</a:t>
            </a:r>
          </a:p>
        </p:txBody>
      </p:sp>
      <p:sp>
        <p:nvSpPr>
          <p:cNvPr id="16" name="TextBox 15"/>
          <p:cNvSpPr txBox="1"/>
          <p:nvPr/>
        </p:nvSpPr>
        <p:spPr>
          <a:xfrm>
            <a:off x="11379501" y="6218995"/>
            <a:ext cx="598639" cy="169377"/>
          </a:xfrm>
          <a:prstGeom prst="rect">
            <a:avLst/>
          </a:prstGeom>
          <a:noFill/>
        </p:spPr>
        <p:txBody>
          <a:bodyPr wrap="square" lIns="0" tIns="0" rIns="0" bIns="0" rtlCol="0">
            <a:spAutoFit/>
          </a:bodyPr>
          <a:lstStyle/>
          <a:p>
            <a:pPr algn="ctr" defTabSz="914050">
              <a:lnSpc>
                <a:spcPct val="90000"/>
              </a:lnSpc>
              <a:spcAft>
                <a:spcPts val="600"/>
              </a:spcAft>
              <a:defRPr/>
            </a:pPr>
            <a:r>
              <a:rPr lang="en-US" sz="1199" b="1" kern="0" spc="120" dirty="0">
                <a:solidFill>
                  <a:schemeClr val="bg1"/>
                </a:solidFill>
                <a:ea typeface="MS PGothic" charset="0"/>
              </a:rPr>
              <a:t>2020</a:t>
            </a:r>
          </a:p>
        </p:txBody>
      </p:sp>
      <p:sp>
        <p:nvSpPr>
          <p:cNvPr id="17" name="TextBox 16"/>
          <p:cNvSpPr txBox="1"/>
          <p:nvPr/>
        </p:nvSpPr>
        <p:spPr>
          <a:xfrm>
            <a:off x="10765124" y="1674053"/>
            <a:ext cx="1653237" cy="521221"/>
          </a:xfrm>
          <a:prstGeom prst="rect">
            <a:avLst/>
          </a:prstGeom>
          <a:noFill/>
        </p:spPr>
        <p:txBody>
          <a:bodyPr wrap="none" lIns="182802" tIns="146242" rIns="182802" bIns="146242" rtlCol="0">
            <a:spAutoFit/>
          </a:bodyPr>
          <a:lstStyle/>
          <a:p>
            <a:pPr defTabSz="913873">
              <a:lnSpc>
                <a:spcPct val="90000"/>
              </a:lnSpc>
              <a:spcAft>
                <a:spcPts val="600"/>
              </a:spcAft>
              <a:defRPr/>
            </a:pPr>
            <a:r>
              <a:rPr lang="en-US" sz="1599" b="1" kern="0" spc="120" dirty="0">
                <a:gradFill>
                  <a:gsLst>
                    <a:gs pos="0">
                      <a:srgbClr val="FFFFFF"/>
                    </a:gs>
                    <a:gs pos="100000">
                      <a:srgbClr val="FFFFFF"/>
                    </a:gs>
                  </a:gsLst>
                  <a:lin ang="16200000" scaled="1"/>
                </a:gradFill>
                <a:ea typeface="MS PGothic" charset="0"/>
              </a:rPr>
              <a:t>CLOUD/IOT</a:t>
            </a:r>
          </a:p>
        </p:txBody>
      </p:sp>
      <p:sp>
        <p:nvSpPr>
          <p:cNvPr id="18" name="TextBox 17"/>
          <p:cNvSpPr txBox="1"/>
          <p:nvPr/>
        </p:nvSpPr>
        <p:spPr>
          <a:xfrm>
            <a:off x="11172905" y="4089767"/>
            <a:ext cx="1239931" cy="521221"/>
          </a:xfrm>
          <a:prstGeom prst="rect">
            <a:avLst/>
          </a:prstGeom>
          <a:noFill/>
        </p:spPr>
        <p:txBody>
          <a:bodyPr wrap="none" lIns="182802" tIns="146242" rIns="182802" bIns="146242" rtlCol="0">
            <a:spAutoFit/>
          </a:bodyPr>
          <a:lstStyle/>
          <a:p>
            <a:pPr defTabSz="913873">
              <a:lnSpc>
                <a:spcPct val="90000"/>
              </a:lnSpc>
              <a:spcAft>
                <a:spcPts val="600"/>
              </a:spcAft>
              <a:defRPr/>
            </a:pPr>
            <a:r>
              <a:rPr lang="en-US" sz="1599" b="1" kern="0" spc="120" dirty="0">
                <a:gradFill>
                  <a:gsLst>
                    <a:gs pos="0">
                      <a:srgbClr val="FFFFFF"/>
                    </a:gs>
                    <a:gs pos="100000">
                      <a:srgbClr val="FFFFFF"/>
                    </a:gs>
                  </a:gsLst>
                  <a:lin ang="16200000" scaled="1"/>
                </a:gradFill>
                <a:ea typeface="MS PGothic" charset="0"/>
              </a:rPr>
              <a:t>MOBILE</a:t>
            </a:r>
          </a:p>
        </p:txBody>
      </p:sp>
      <p:sp>
        <p:nvSpPr>
          <p:cNvPr id="20" name="Rectangle 19"/>
          <p:cNvSpPr/>
          <p:nvPr/>
        </p:nvSpPr>
        <p:spPr bwMode="auto">
          <a:xfrm>
            <a:off x="480202" y="1608100"/>
            <a:ext cx="561182" cy="184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kern="0" dirty="0">
              <a:solidFill>
                <a:schemeClr val="bg1"/>
              </a:solidFill>
              <a:ea typeface="Segoe UI" pitchFamily="34" charset="0"/>
              <a:cs typeface="Segoe UI" pitchFamily="34" charset="0"/>
            </a:endParaRPr>
          </a:p>
        </p:txBody>
      </p:sp>
      <p:sp>
        <p:nvSpPr>
          <p:cNvPr id="21" name="Rectangle 20"/>
          <p:cNvSpPr/>
          <p:nvPr/>
        </p:nvSpPr>
        <p:spPr bwMode="auto">
          <a:xfrm>
            <a:off x="480202" y="1930924"/>
            <a:ext cx="561182" cy="1849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kern="0" dirty="0">
              <a:solidFill>
                <a:schemeClr val="bg1"/>
              </a:solidFill>
              <a:ea typeface="Segoe UI" pitchFamily="34" charset="0"/>
              <a:cs typeface="Segoe UI" pitchFamily="34" charset="0"/>
            </a:endParaRPr>
          </a:p>
        </p:txBody>
      </p:sp>
      <p:sp>
        <p:nvSpPr>
          <p:cNvPr id="22" name="Rectangle 21"/>
          <p:cNvSpPr/>
          <p:nvPr/>
        </p:nvSpPr>
        <p:spPr bwMode="auto">
          <a:xfrm>
            <a:off x="480202" y="2253748"/>
            <a:ext cx="561182" cy="18495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kern="0" dirty="0">
              <a:solidFill>
                <a:schemeClr val="bg1"/>
              </a:solidFill>
              <a:ea typeface="Segoe UI" pitchFamily="34" charset="0"/>
              <a:cs typeface="Segoe UI" pitchFamily="34" charset="0"/>
            </a:endParaRPr>
          </a:p>
        </p:txBody>
      </p:sp>
      <p:sp>
        <p:nvSpPr>
          <p:cNvPr id="23" name="TextBox 22"/>
          <p:cNvSpPr txBox="1"/>
          <p:nvPr/>
        </p:nvSpPr>
        <p:spPr>
          <a:xfrm>
            <a:off x="1161956" y="1589813"/>
            <a:ext cx="2241321" cy="225880"/>
          </a:xfrm>
          <a:prstGeom prst="rect">
            <a:avLst/>
          </a:prstGeom>
          <a:noFill/>
        </p:spPr>
        <p:txBody>
          <a:bodyPr wrap="square" lIns="0" tIns="0" rIns="0" bIns="0" rtlCol="0">
            <a:spAutoFit/>
          </a:bodyPr>
          <a:lstStyle/>
          <a:p>
            <a:pPr defTabSz="914050">
              <a:lnSpc>
                <a:spcPct val="90000"/>
              </a:lnSpc>
              <a:spcAft>
                <a:spcPts val="600"/>
              </a:spcAft>
              <a:defRPr/>
            </a:pPr>
            <a:r>
              <a:rPr lang="en-US" sz="1599" b="1" kern="0" spc="120" dirty="0">
                <a:solidFill>
                  <a:schemeClr val="bg1"/>
                </a:solidFill>
                <a:ea typeface="MS PGothic" charset="0"/>
                <a:cs typeface="Segoe UI Semibold" panose="020B0702040204020203" pitchFamily="34" charset="0"/>
              </a:rPr>
              <a:t>CONNECTED</a:t>
            </a:r>
          </a:p>
        </p:txBody>
      </p:sp>
      <p:sp>
        <p:nvSpPr>
          <p:cNvPr id="24" name="TextBox 23"/>
          <p:cNvSpPr txBox="1"/>
          <p:nvPr/>
        </p:nvSpPr>
        <p:spPr>
          <a:xfrm>
            <a:off x="1161954" y="1912636"/>
            <a:ext cx="1029138" cy="225880"/>
          </a:xfrm>
          <a:prstGeom prst="rect">
            <a:avLst/>
          </a:prstGeom>
          <a:noFill/>
        </p:spPr>
        <p:txBody>
          <a:bodyPr wrap="square" lIns="0" tIns="0" rIns="0" bIns="0" rtlCol="0">
            <a:spAutoFit/>
          </a:bodyPr>
          <a:lstStyle/>
          <a:p>
            <a:pPr defTabSz="914050">
              <a:lnSpc>
                <a:spcPct val="90000"/>
              </a:lnSpc>
              <a:spcAft>
                <a:spcPts val="600"/>
              </a:spcAft>
              <a:defRPr/>
            </a:pPr>
            <a:r>
              <a:rPr lang="en-US" sz="1599" b="1" kern="0" spc="120" dirty="0">
                <a:solidFill>
                  <a:schemeClr val="bg1"/>
                </a:solidFill>
                <a:ea typeface="MS PGothic" charset="0"/>
                <a:cs typeface="Segoe UI Semibold" panose="020B0702040204020203" pitchFamily="34" charset="0"/>
              </a:rPr>
              <a:t>DIGITAL</a:t>
            </a:r>
          </a:p>
        </p:txBody>
      </p:sp>
      <p:sp>
        <p:nvSpPr>
          <p:cNvPr id="25" name="TextBox 24"/>
          <p:cNvSpPr txBox="1"/>
          <p:nvPr/>
        </p:nvSpPr>
        <p:spPr>
          <a:xfrm>
            <a:off x="1161954" y="2235460"/>
            <a:ext cx="953795" cy="221471"/>
          </a:xfrm>
          <a:prstGeom prst="rect">
            <a:avLst/>
          </a:prstGeom>
          <a:noFill/>
        </p:spPr>
        <p:txBody>
          <a:bodyPr wrap="square" lIns="0" tIns="0" rIns="0" bIns="0" rtlCol="0">
            <a:spAutoFit/>
          </a:bodyPr>
          <a:lstStyle/>
          <a:p>
            <a:pPr defTabSz="914050">
              <a:lnSpc>
                <a:spcPct val="90000"/>
              </a:lnSpc>
              <a:spcAft>
                <a:spcPts val="600"/>
              </a:spcAft>
              <a:defRPr/>
            </a:pPr>
            <a:r>
              <a:rPr lang="en-US" sz="1599" b="1" kern="0" spc="120" dirty="0">
                <a:solidFill>
                  <a:schemeClr val="bg1"/>
                </a:solidFill>
                <a:ea typeface="MS PGothic" charset="0"/>
                <a:cs typeface="Segoe UI Semibold" panose="020B0702040204020203" pitchFamily="34" charset="0"/>
              </a:rPr>
              <a:t>ANALOG</a:t>
            </a:r>
          </a:p>
        </p:txBody>
      </p:sp>
    </p:spTree>
    <p:extLst>
      <p:ext uri="{BB962C8B-B14F-4D97-AF65-F5344CB8AC3E}">
        <p14:creationId xmlns:p14="http://schemas.microsoft.com/office/powerpoint/2010/main" val="168117624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82" y="1281544"/>
            <a:ext cx="12434711" cy="5189289"/>
          </a:xfrm>
          <a:prstGeom prst="rect">
            <a:avLst/>
          </a:prstGeom>
          <a:noFill/>
          <a:ln>
            <a:noFill/>
          </a:ln>
        </p:spPr>
      </p:pic>
      <p:sp>
        <p:nvSpPr>
          <p:cNvPr id="4" name="Rectangle 3"/>
          <p:cNvSpPr/>
          <p:nvPr/>
        </p:nvSpPr>
        <p:spPr bwMode="auto">
          <a:xfrm>
            <a:off x="882" y="1266721"/>
            <a:ext cx="12434711" cy="5204112"/>
          </a:xfrm>
          <a:prstGeom prst="rect">
            <a:avLst/>
          </a:prstGeom>
          <a:solidFill>
            <a:srgbClr val="FFFFFF">
              <a:alpha val="8902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448" kern="0" dirty="0">
              <a:solidFill>
                <a:schemeClr val="tx1"/>
              </a:solidFill>
              <a:ea typeface="Segoe UI" pitchFamily="34" charset="0"/>
              <a:cs typeface="Segoe UI" pitchFamily="34" charset="0"/>
            </a:endParaRPr>
          </a:p>
        </p:txBody>
      </p:sp>
      <p:sp>
        <p:nvSpPr>
          <p:cNvPr id="2" name="Title 1"/>
          <p:cNvSpPr>
            <a:spLocks noGrp="1"/>
          </p:cNvSpPr>
          <p:nvPr>
            <p:ph type="title"/>
          </p:nvPr>
        </p:nvSpPr>
        <p:spPr>
          <a:xfrm>
            <a:off x="275481" y="295274"/>
            <a:ext cx="11887878" cy="715046"/>
          </a:xfrm>
        </p:spPr>
        <p:txBody>
          <a:bodyPr/>
          <a:lstStyle/>
          <a:p>
            <a:r>
              <a:rPr lang="en-US" dirty="0"/>
              <a:t>Data is a key strategic asset</a:t>
            </a:r>
          </a:p>
        </p:txBody>
      </p:sp>
      <p:sp>
        <p:nvSpPr>
          <p:cNvPr id="28" name="Rectangle 27"/>
          <p:cNvSpPr/>
          <p:nvPr/>
        </p:nvSpPr>
        <p:spPr>
          <a:xfrm>
            <a:off x="1301853" y="2095751"/>
            <a:ext cx="4187042" cy="1970722"/>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597">
              <a:defRPr/>
            </a:pPr>
            <a:r>
              <a:rPr lang="en-US" sz="10199" kern="0" baseline="40000" dirty="0">
                <a:solidFill>
                  <a:schemeClr val="accent1"/>
                </a:solidFill>
                <a:latin typeface="Segoe UI Light"/>
                <a:cs typeface="Segoe UI Semibold" panose="020B0702040204020203" pitchFamily="34" charset="0"/>
              </a:rPr>
              <a:t>$</a:t>
            </a:r>
            <a:r>
              <a:rPr lang="en-US" sz="15299" kern="0" spc="-510" dirty="0">
                <a:solidFill>
                  <a:schemeClr val="accent1"/>
                </a:solidFill>
                <a:latin typeface="Segoe UI Light"/>
                <a:cs typeface="Segoe UI Semibold" panose="020B0702040204020203" pitchFamily="34" charset="0"/>
              </a:rPr>
              <a:t>1.6T</a:t>
            </a:r>
          </a:p>
        </p:txBody>
      </p:sp>
      <p:sp>
        <p:nvSpPr>
          <p:cNvPr id="29" name="Rectangle 28"/>
          <p:cNvSpPr/>
          <p:nvPr/>
        </p:nvSpPr>
        <p:spPr>
          <a:xfrm>
            <a:off x="1408724" y="4245824"/>
            <a:ext cx="3865537" cy="1063057"/>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597">
              <a:spcBef>
                <a:spcPts val="1836"/>
              </a:spcBef>
              <a:spcAft>
                <a:spcPts val="1020"/>
              </a:spcAft>
              <a:defRPr/>
            </a:pPr>
            <a:r>
              <a:rPr lang="en-US" sz="1836" kern="0" dirty="0">
                <a:solidFill>
                  <a:schemeClr val="accent1"/>
                </a:solidFill>
                <a:latin typeface="Segoe UI Semibold" panose="020B0702040204020203" pitchFamily="34" charset="0"/>
                <a:cs typeface="Segoe UI Semibold" panose="020B0702040204020203" pitchFamily="34" charset="0"/>
              </a:rPr>
              <a:t>Additional business value captured by companies that are leaders in using data assets to their advantage</a:t>
            </a:r>
          </a:p>
          <a:p>
            <a:pPr defTabSz="932597">
              <a:spcAft>
                <a:spcPts val="1020"/>
              </a:spcAft>
              <a:defRPr/>
            </a:pPr>
            <a:r>
              <a:rPr lang="en-US" sz="1020" kern="0" dirty="0">
                <a:solidFill>
                  <a:schemeClr val="accent1"/>
                </a:solidFill>
              </a:rPr>
              <a:t>Source: IDC, 2014</a:t>
            </a:r>
          </a:p>
        </p:txBody>
      </p:sp>
      <p:sp>
        <p:nvSpPr>
          <p:cNvPr id="33" name="Rectangle 32"/>
          <p:cNvSpPr/>
          <p:nvPr/>
        </p:nvSpPr>
        <p:spPr>
          <a:xfrm>
            <a:off x="7213205" y="2077815"/>
            <a:ext cx="3010446" cy="1988658"/>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597">
              <a:defRPr/>
            </a:pPr>
            <a:r>
              <a:rPr lang="en-US" sz="15299" kern="0" spc="-510" dirty="0">
                <a:solidFill>
                  <a:schemeClr val="accent1"/>
                </a:solidFill>
                <a:latin typeface="Segoe UI Light"/>
                <a:cs typeface="Segoe UI Semibold" panose="020B0702040204020203" pitchFamily="34" charset="0"/>
              </a:rPr>
              <a:t>10</a:t>
            </a:r>
            <a:r>
              <a:rPr lang="en-US" sz="10199" kern="0" dirty="0">
                <a:solidFill>
                  <a:schemeClr val="accent1"/>
                </a:solidFill>
                <a:latin typeface="Segoe UI Light"/>
                <a:cs typeface="Segoe UI Semibold" panose="020B0702040204020203" pitchFamily="34" charset="0"/>
              </a:rPr>
              <a:t>%</a:t>
            </a:r>
          </a:p>
        </p:txBody>
      </p:sp>
      <p:sp>
        <p:nvSpPr>
          <p:cNvPr id="34" name="Rectangle 33"/>
          <p:cNvSpPr/>
          <p:nvPr/>
        </p:nvSpPr>
        <p:spPr>
          <a:xfrm>
            <a:off x="7338750" y="4245825"/>
            <a:ext cx="4029529" cy="1509929"/>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597">
              <a:spcAft>
                <a:spcPts val="1020"/>
              </a:spcAft>
              <a:defRPr/>
            </a:pPr>
            <a:r>
              <a:rPr lang="en-US" sz="1836" kern="0" dirty="0">
                <a:solidFill>
                  <a:schemeClr val="accent1"/>
                </a:solidFill>
                <a:latin typeface="Segoe UI Semibold" panose="020B0702040204020203" pitchFamily="34" charset="0"/>
                <a:cs typeface="Segoe UI Semibold" panose="020B0702040204020203" pitchFamily="34" charset="0"/>
              </a:rPr>
              <a:t>Percent of organizations expected</a:t>
            </a:r>
            <a:br>
              <a:rPr lang="en-US" sz="1836" kern="0" dirty="0">
                <a:solidFill>
                  <a:schemeClr val="accent1"/>
                </a:solidFill>
                <a:latin typeface="Segoe UI Semibold" panose="020B0702040204020203" pitchFamily="34" charset="0"/>
                <a:cs typeface="Segoe UI Semibold" panose="020B0702040204020203" pitchFamily="34" charset="0"/>
              </a:rPr>
            </a:br>
            <a:r>
              <a:rPr lang="en-US" sz="1836" kern="0" dirty="0">
                <a:solidFill>
                  <a:schemeClr val="accent1"/>
                </a:solidFill>
                <a:latin typeface="Segoe UI Semibold" panose="020B0702040204020203" pitchFamily="34" charset="0"/>
                <a:cs typeface="Segoe UI Semibold" panose="020B0702040204020203" pitchFamily="34" charset="0"/>
              </a:rPr>
              <a:t>to have a highly profitable business unit specifically for productizing and commercializing their data by 2020</a:t>
            </a:r>
          </a:p>
          <a:p>
            <a:pPr defTabSz="932597">
              <a:spcAft>
                <a:spcPts val="1020"/>
              </a:spcAft>
              <a:defRPr/>
            </a:pPr>
            <a:r>
              <a:rPr lang="en-US" sz="1020" kern="0" dirty="0">
                <a:solidFill>
                  <a:schemeClr val="accent1"/>
                </a:solidFill>
              </a:rPr>
              <a:t>Source: Gartner, 2016</a:t>
            </a:r>
          </a:p>
          <a:p>
            <a:pPr defTabSz="932597">
              <a:spcBef>
                <a:spcPts val="1836"/>
              </a:spcBef>
              <a:spcAft>
                <a:spcPts val="1020"/>
              </a:spcAft>
              <a:defRPr/>
            </a:pPr>
            <a:endParaRPr lang="en-US" sz="1836" kern="0" dirty="0">
              <a:solidFill>
                <a:schemeClr val="accent1"/>
              </a:solidFill>
              <a:latin typeface="Segoe UI Semibold" panose="020B0702040204020203" pitchFamily="34" charset="0"/>
              <a:cs typeface="Segoe UI Semibold" panose="020B0702040204020203" pitchFamily="34" charset="0"/>
            </a:endParaRPr>
          </a:p>
        </p:txBody>
      </p:sp>
      <p:grpSp>
        <p:nvGrpSpPr>
          <p:cNvPr id="15" name="Group 14"/>
          <p:cNvGrpSpPr/>
          <p:nvPr/>
        </p:nvGrpSpPr>
        <p:grpSpPr>
          <a:xfrm>
            <a:off x="11270992" y="295274"/>
            <a:ext cx="711252" cy="713125"/>
            <a:chOff x="1089145" y="2432911"/>
            <a:chExt cx="1963327" cy="1968500"/>
          </a:xfrm>
        </p:grpSpPr>
        <p:grpSp>
          <p:nvGrpSpPr>
            <p:cNvPr id="16" name="Group 16"/>
            <p:cNvGrpSpPr>
              <a:grpSpLocks noChangeAspect="1"/>
            </p:cNvGrpSpPr>
            <p:nvPr/>
          </p:nvGrpSpPr>
          <p:grpSpPr bwMode="auto">
            <a:xfrm>
              <a:off x="1089145" y="2432911"/>
              <a:ext cx="1963327" cy="1968500"/>
              <a:chOff x="409" y="817"/>
              <a:chExt cx="2657" cy="2664"/>
            </a:xfrm>
          </p:grpSpPr>
          <p:sp>
            <p:nvSpPr>
              <p:cNvPr id="32" name="Oval 17"/>
              <p:cNvSpPr>
                <a:spLocks noChangeArrowheads="1"/>
              </p:cNvSpPr>
              <p:nvPr/>
            </p:nvSpPr>
            <p:spPr bwMode="auto">
              <a:xfrm>
                <a:off x="2036" y="817"/>
                <a:ext cx="1030" cy="1030"/>
              </a:xfrm>
              <a:prstGeom prst="ellipse">
                <a:avLst/>
              </a:prstGeom>
              <a:noFill/>
              <a:ln w="285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0078D7"/>
                  </a:solidFill>
                </a:endParaRPr>
              </a:p>
            </p:txBody>
          </p:sp>
          <p:sp>
            <p:nvSpPr>
              <p:cNvPr id="35" name="Oval 18"/>
              <p:cNvSpPr>
                <a:spLocks noChangeArrowheads="1"/>
              </p:cNvSpPr>
              <p:nvPr/>
            </p:nvSpPr>
            <p:spPr bwMode="auto">
              <a:xfrm>
                <a:off x="409" y="2153"/>
                <a:ext cx="860" cy="859"/>
              </a:xfrm>
              <a:prstGeom prst="ellipse">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0078D7"/>
                  </a:solidFill>
                </a:endParaRPr>
              </a:p>
            </p:txBody>
          </p:sp>
          <p:sp>
            <p:nvSpPr>
              <p:cNvPr id="36" name="Oval 19"/>
              <p:cNvSpPr>
                <a:spLocks noChangeArrowheads="1"/>
              </p:cNvSpPr>
              <p:nvPr/>
            </p:nvSpPr>
            <p:spPr bwMode="auto">
              <a:xfrm>
                <a:off x="2078" y="2792"/>
                <a:ext cx="689" cy="689"/>
              </a:xfrm>
              <a:prstGeom prst="ellipse">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0078D7"/>
                  </a:solidFill>
                </a:endParaRPr>
              </a:p>
            </p:txBody>
          </p:sp>
          <p:sp>
            <p:nvSpPr>
              <p:cNvPr id="37" name="Line 20"/>
              <p:cNvSpPr>
                <a:spLocks noChangeShapeType="1"/>
              </p:cNvSpPr>
              <p:nvPr/>
            </p:nvSpPr>
            <p:spPr bwMode="auto">
              <a:xfrm flipH="1" flipV="1">
                <a:off x="1219" y="2749"/>
                <a:ext cx="859" cy="348"/>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0078D7"/>
                  </a:solidFill>
                </a:endParaRPr>
              </a:p>
            </p:txBody>
          </p:sp>
          <p:sp>
            <p:nvSpPr>
              <p:cNvPr id="38" name="Line 21"/>
              <p:cNvSpPr>
                <a:spLocks noChangeShapeType="1"/>
              </p:cNvSpPr>
              <p:nvPr/>
            </p:nvSpPr>
            <p:spPr bwMode="auto">
              <a:xfrm flipV="1">
                <a:off x="1176" y="1677"/>
                <a:ext cx="945" cy="603"/>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0078D7"/>
                  </a:solidFill>
                </a:endParaRPr>
              </a:p>
            </p:txBody>
          </p:sp>
        </p:grpSp>
        <p:grpSp>
          <p:nvGrpSpPr>
            <p:cNvPr id="17" name="Group 16"/>
            <p:cNvGrpSpPr/>
            <p:nvPr/>
          </p:nvGrpSpPr>
          <p:grpSpPr>
            <a:xfrm>
              <a:off x="2361582" y="2545600"/>
              <a:ext cx="607986" cy="522788"/>
              <a:chOff x="1809120" y="2381553"/>
              <a:chExt cx="726560" cy="624745"/>
            </a:xfrm>
            <a:solidFill>
              <a:schemeClr val="accent1"/>
            </a:solidFill>
          </p:grpSpPr>
          <p:sp>
            <p:nvSpPr>
              <p:cNvPr id="18" name="Freeform 49"/>
              <p:cNvSpPr>
                <a:spLocks/>
              </p:cNvSpPr>
              <p:nvPr/>
            </p:nvSpPr>
            <p:spPr bwMode="auto">
              <a:xfrm>
                <a:off x="1832467" y="2381553"/>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grp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9" name="Freeform 50"/>
              <p:cNvSpPr>
                <a:spLocks noEditPoints="1"/>
              </p:cNvSpPr>
              <p:nvPr/>
            </p:nvSpPr>
            <p:spPr bwMode="auto">
              <a:xfrm>
                <a:off x="2019117" y="2381553"/>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0" name="Freeform 51"/>
              <p:cNvSpPr>
                <a:spLocks/>
              </p:cNvSpPr>
              <p:nvPr/>
            </p:nvSpPr>
            <p:spPr bwMode="auto">
              <a:xfrm>
                <a:off x="2246754" y="2381553"/>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grp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1" name="Freeform 52"/>
              <p:cNvSpPr>
                <a:spLocks noEditPoints="1"/>
              </p:cNvSpPr>
              <p:nvPr/>
            </p:nvSpPr>
            <p:spPr bwMode="auto">
              <a:xfrm>
                <a:off x="2459800" y="2381553"/>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2" name="Freeform 21"/>
              <p:cNvSpPr>
                <a:spLocks noEditPoints="1"/>
              </p:cNvSpPr>
              <p:nvPr/>
            </p:nvSpPr>
            <p:spPr bwMode="auto">
              <a:xfrm>
                <a:off x="1809120" y="2631326"/>
                <a:ext cx="75880" cy="119656"/>
              </a:xfrm>
              <a:custGeom>
                <a:avLst/>
                <a:gdLst>
                  <a:gd name="T0" fmla="*/ 8 w 52"/>
                  <a:gd name="T1" fmla="*/ 8 h 82"/>
                  <a:gd name="T2" fmla="*/ 8 w 52"/>
                  <a:gd name="T3" fmla="*/ 8 h 82"/>
                  <a:gd name="T4" fmla="*/ 6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8 w 52"/>
                  <a:gd name="T17" fmla="*/ 72 h 82"/>
                  <a:gd name="T18" fmla="*/ 8 w 52"/>
                  <a:gd name="T19" fmla="*/ 72 h 82"/>
                  <a:gd name="T20" fmla="*/ 12 w 52"/>
                  <a:gd name="T21" fmla="*/ 76 h 82"/>
                  <a:gd name="T22" fmla="*/ 16 w 52"/>
                  <a:gd name="T23" fmla="*/ 80 h 82"/>
                  <a:gd name="T24" fmla="*/ 22 w 52"/>
                  <a:gd name="T25" fmla="*/ 80 h 82"/>
                  <a:gd name="T26" fmla="*/ 26 w 52"/>
                  <a:gd name="T27" fmla="*/ 82 h 82"/>
                  <a:gd name="T28" fmla="*/ 26 w 52"/>
                  <a:gd name="T29" fmla="*/ 82 h 82"/>
                  <a:gd name="T30" fmla="*/ 38 w 52"/>
                  <a:gd name="T31" fmla="*/ 80 h 82"/>
                  <a:gd name="T32" fmla="*/ 42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6 w 52"/>
                  <a:gd name="T51" fmla="*/ 8 h 82"/>
                  <a:gd name="T52" fmla="*/ 46 w 52"/>
                  <a:gd name="T53" fmla="*/ 8 h 82"/>
                  <a:gd name="T54" fmla="*/ 42 w 52"/>
                  <a:gd name="T55" fmla="*/ 4 h 82"/>
                  <a:gd name="T56" fmla="*/ 38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6 w 52"/>
                  <a:gd name="T77" fmla="*/ 22 h 82"/>
                  <a:gd name="T78" fmla="*/ 36 w 52"/>
                  <a:gd name="T79" fmla="*/ 22 h 82"/>
                  <a:gd name="T80" fmla="*/ 36 w 52"/>
                  <a:gd name="T81" fmla="*/ 40 h 82"/>
                  <a:gd name="T82" fmla="*/ 36 w 52"/>
                  <a:gd name="T83" fmla="*/ 40 h 82"/>
                  <a:gd name="T84" fmla="*/ 36 w 52"/>
                  <a:gd name="T85" fmla="*/ 60 h 82"/>
                  <a:gd name="T86" fmla="*/ 36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6" y="14"/>
                    </a:lnTo>
                    <a:lnTo>
                      <a:pt x="2" y="20"/>
                    </a:lnTo>
                    <a:lnTo>
                      <a:pt x="0" y="40"/>
                    </a:lnTo>
                    <a:lnTo>
                      <a:pt x="0" y="40"/>
                    </a:lnTo>
                    <a:lnTo>
                      <a:pt x="2" y="60"/>
                    </a:lnTo>
                    <a:lnTo>
                      <a:pt x="4" y="68"/>
                    </a:lnTo>
                    <a:lnTo>
                      <a:pt x="8" y="72"/>
                    </a:lnTo>
                    <a:lnTo>
                      <a:pt x="8" y="72"/>
                    </a:lnTo>
                    <a:lnTo>
                      <a:pt x="12" y="76"/>
                    </a:lnTo>
                    <a:lnTo>
                      <a:pt x="16" y="80"/>
                    </a:lnTo>
                    <a:lnTo>
                      <a:pt x="22" y="80"/>
                    </a:lnTo>
                    <a:lnTo>
                      <a:pt x="26" y="82"/>
                    </a:lnTo>
                    <a:lnTo>
                      <a:pt x="26" y="82"/>
                    </a:lnTo>
                    <a:lnTo>
                      <a:pt x="38" y="80"/>
                    </a:lnTo>
                    <a:lnTo>
                      <a:pt x="42" y="76"/>
                    </a:lnTo>
                    <a:lnTo>
                      <a:pt x="44" y="74"/>
                    </a:lnTo>
                    <a:lnTo>
                      <a:pt x="44" y="74"/>
                    </a:lnTo>
                    <a:lnTo>
                      <a:pt x="48" y="68"/>
                    </a:lnTo>
                    <a:lnTo>
                      <a:pt x="50" y="60"/>
                    </a:lnTo>
                    <a:lnTo>
                      <a:pt x="52" y="40"/>
                    </a:lnTo>
                    <a:lnTo>
                      <a:pt x="52" y="40"/>
                    </a:lnTo>
                    <a:lnTo>
                      <a:pt x="50" y="20"/>
                    </a:lnTo>
                    <a:lnTo>
                      <a:pt x="48" y="14"/>
                    </a:lnTo>
                    <a:lnTo>
                      <a:pt x="46" y="8"/>
                    </a:lnTo>
                    <a:lnTo>
                      <a:pt x="46" y="8"/>
                    </a:lnTo>
                    <a:lnTo>
                      <a:pt x="42" y="4"/>
                    </a:lnTo>
                    <a:lnTo>
                      <a:pt x="38" y="2"/>
                    </a:lnTo>
                    <a:lnTo>
                      <a:pt x="26" y="0"/>
                    </a:lnTo>
                    <a:lnTo>
                      <a:pt x="26" y="0"/>
                    </a:lnTo>
                    <a:lnTo>
                      <a:pt x="16" y="2"/>
                    </a:lnTo>
                    <a:lnTo>
                      <a:pt x="12" y="4"/>
                    </a:lnTo>
                    <a:lnTo>
                      <a:pt x="8" y="8"/>
                    </a:lnTo>
                    <a:lnTo>
                      <a:pt x="8" y="8"/>
                    </a:lnTo>
                    <a:lnTo>
                      <a:pt x="8" y="8"/>
                    </a:lnTo>
                    <a:close/>
                    <a:moveTo>
                      <a:pt x="32" y="14"/>
                    </a:moveTo>
                    <a:lnTo>
                      <a:pt x="32" y="14"/>
                    </a:lnTo>
                    <a:lnTo>
                      <a:pt x="36" y="22"/>
                    </a:lnTo>
                    <a:lnTo>
                      <a:pt x="36" y="22"/>
                    </a:lnTo>
                    <a:lnTo>
                      <a:pt x="36" y="40"/>
                    </a:lnTo>
                    <a:lnTo>
                      <a:pt x="36" y="40"/>
                    </a:lnTo>
                    <a:lnTo>
                      <a:pt x="36" y="60"/>
                    </a:lnTo>
                    <a:lnTo>
                      <a:pt x="36"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3" name="Freeform 22"/>
              <p:cNvSpPr>
                <a:spLocks/>
              </p:cNvSpPr>
              <p:nvPr/>
            </p:nvSpPr>
            <p:spPr bwMode="auto">
              <a:xfrm>
                <a:off x="2036759" y="2631326"/>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8 h 80"/>
                  <a:gd name="T14" fmla="*/ 0 w 34"/>
                  <a:gd name="T15" fmla="*/ 20 h 80"/>
                  <a:gd name="T16" fmla="*/ 0 w 34"/>
                  <a:gd name="T17" fmla="*/ 34 h 80"/>
                  <a:gd name="T18" fmla="*/ 0 w 34"/>
                  <a:gd name="T19" fmla="*/ 34 h 80"/>
                  <a:gd name="T20" fmla="*/ 10 w 34"/>
                  <a:gd name="T21" fmla="*/ 30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8"/>
                    </a:lnTo>
                    <a:lnTo>
                      <a:pt x="0" y="20"/>
                    </a:lnTo>
                    <a:lnTo>
                      <a:pt x="0" y="34"/>
                    </a:lnTo>
                    <a:lnTo>
                      <a:pt x="0" y="34"/>
                    </a:lnTo>
                    <a:lnTo>
                      <a:pt x="10" y="30"/>
                    </a:lnTo>
                    <a:lnTo>
                      <a:pt x="20" y="22"/>
                    </a:lnTo>
                    <a:lnTo>
                      <a:pt x="20" y="80"/>
                    </a:lnTo>
                    <a:lnTo>
                      <a:pt x="34" y="80"/>
                    </a:lnTo>
                    <a:lnTo>
                      <a:pt x="34" y="0"/>
                    </a:lnTo>
                    <a:lnTo>
                      <a:pt x="34" y="0"/>
                    </a:lnTo>
                    <a:close/>
                  </a:path>
                </a:pathLst>
              </a:custGeom>
              <a:grp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4" name="Freeform 23"/>
              <p:cNvSpPr>
                <a:spLocks noEditPoints="1"/>
              </p:cNvSpPr>
              <p:nvPr/>
            </p:nvSpPr>
            <p:spPr bwMode="auto">
              <a:xfrm>
                <a:off x="2249804" y="2631326"/>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6 w 52"/>
                  <a:gd name="T17" fmla="*/ 72 h 82"/>
                  <a:gd name="T18" fmla="*/ 6 w 52"/>
                  <a:gd name="T19" fmla="*/ 72 h 82"/>
                  <a:gd name="T20" fmla="*/ 10 w 52"/>
                  <a:gd name="T21" fmla="*/ 76 h 82"/>
                  <a:gd name="T22" fmla="*/ 16 w 52"/>
                  <a:gd name="T23" fmla="*/ 80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0 w 52"/>
                  <a:gd name="T73" fmla="*/ 14 h 82"/>
                  <a:gd name="T74" fmla="*/ 30 w 52"/>
                  <a:gd name="T75" fmla="*/ 14 h 82"/>
                  <a:gd name="T76" fmla="*/ 34 w 52"/>
                  <a:gd name="T77" fmla="*/ 22 h 82"/>
                  <a:gd name="T78" fmla="*/ 34 w 52"/>
                  <a:gd name="T79" fmla="*/ 22 h 82"/>
                  <a:gd name="T80" fmla="*/ 36 w 52"/>
                  <a:gd name="T81" fmla="*/ 40 h 82"/>
                  <a:gd name="T82" fmla="*/ 36 w 52"/>
                  <a:gd name="T83" fmla="*/ 40 h 82"/>
                  <a:gd name="T84" fmla="*/ 34 w 52"/>
                  <a:gd name="T85" fmla="*/ 60 h 82"/>
                  <a:gd name="T86" fmla="*/ 34 w 52"/>
                  <a:gd name="T87" fmla="*/ 60 h 82"/>
                  <a:gd name="T88" fmla="*/ 30 w 52"/>
                  <a:gd name="T89" fmla="*/ 66 h 82"/>
                  <a:gd name="T90" fmla="*/ 30 w 52"/>
                  <a:gd name="T91" fmla="*/ 66 h 82"/>
                  <a:gd name="T92" fmla="*/ 26 w 52"/>
                  <a:gd name="T93" fmla="*/ 68 h 82"/>
                  <a:gd name="T94" fmla="*/ 26 w 52"/>
                  <a:gd name="T95" fmla="*/ 68 h 82"/>
                  <a:gd name="T96" fmla="*/ 20 w 52"/>
                  <a:gd name="T97" fmla="*/ 66 h 82"/>
                  <a:gd name="T98" fmla="*/ 20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0 w 52"/>
                  <a:gd name="T113" fmla="*/ 14 h 82"/>
                  <a:gd name="T114" fmla="*/ 20 w 52"/>
                  <a:gd name="T115" fmla="*/ 14 h 82"/>
                  <a:gd name="T116" fmla="*/ 26 w 52"/>
                  <a:gd name="T117" fmla="*/ 12 h 82"/>
                  <a:gd name="T118" fmla="*/ 26 w 52"/>
                  <a:gd name="T119" fmla="*/ 12 h 82"/>
                  <a:gd name="T120" fmla="*/ 30 w 52"/>
                  <a:gd name="T121" fmla="*/ 14 h 82"/>
                  <a:gd name="T122" fmla="*/ 30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8"/>
                    </a:lnTo>
                    <a:lnTo>
                      <a:pt x="6" y="72"/>
                    </a:lnTo>
                    <a:lnTo>
                      <a:pt x="6" y="72"/>
                    </a:lnTo>
                    <a:lnTo>
                      <a:pt x="10" y="76"/>
                    </a:lnTo>
                    <a:lnTo>
                      <a:pt x="16" y="80"/>
                    </a:lnTo>
                    <a:lnTo>
                      <a:pt x="20" y="80"/>
                    </a:lnTo>
                    <a:lnTo>
                      <a:pt x="26" y="82"/>
                    </a:lnTo>
                    <a:lnTo>
                      <a:pt x="26" y="82"/>
                    </a:lnTo>
                    <a:lnTo>
                      <a:pt x="36" y="80"/>
                    </a:lnTo>
                    <a:lnTo>
                      <a:pt x="40" y="76"/>
                    </a:lnTo>
                    <a:lnTo>
                      <a:pt x="44" y="74"/>
                    </a:lnTo>
                    <a:lnTo>
                      <a:pt x="44" y="74"/>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0" y="14"/>
                    </a:moveTo>
                    <a:lnTo>
                      <a:pt x="30" y="14"/>
                    </a:lnTo>
                    <a:lnTo>
                      <a:pt x="34" y="22"/>
                    </a:lnTo>
                    <a:lnTo>
                      <a:pt x="34" y="22"/>
                    </a:lnTo>
                    <a:lnTo>
                      <a:pt x="36" y="40"/>
                    </a:lnTo>
                    <a:lnTo>
                      <a:pt x="36" y="40"/>
                    </a:lnTo>
                    <a:lnTo>
                      <a:pt x="34" y="60"/>
                    </a:lnTo>
                    <a:lnTo>
                      <a:pt x="34" y="60"/>
                    </a:lnTo>
                    <a:lnTo>
                      <a:pt x="30" y="66"/>
                    </a:lnTo>
                    <a:lnTo>
                      <a:pt x="30" y="66"/>
                    </a:lnTo>
                    <a:lnTo>
                      <a:pt x="26" y="68"/>
                    </a:lnTo>
                    <a:lnTo>
                      <a:pt x="26" y="68"/>
                    </a:lnTo>
                    <a:lnTo>
                      <a:pt x="20" y="66"/>
                    </a:lnTo>
                    <a:lnTo>
                      <a:pt x="20" y="66"/>
                    </a:lnTo>
                    <a:lnTo>
                      <a:pt x="18" y="60"/>
                    </a:lnTo>
                    <a:lnTo>
                      <a:pt x="18" y="60"/>
                    </a:lnTo>
                    <a:lnTo>
                      <a:pt x="16" y="40"/>
                    </a:lnTo>
                    <a:lnTo>
                      <a:pt x="16" y="40"/>
                    </a:lnTo>
                    <a:lnTo>
                      <a:pt x="18" y="20"/>
                    </a:lnTo>
                    <a:lnTo>
                      <a:pt x="18" y="20"/>
                    </a:lnTo>
                    <a:lnTo>
                      <a:pt x="20" y="14"/>
                    </a:lnTo>
                    <a:lnTo>
                      <a:pt x="20" y="14"/>
                    </a:lnTo>
                    <a:lnTo>
                      <a:pt x="26" y="12"/>
                    </a:lnTo>
                    <a:lnTo>
                      <a:pt x="26" y="12"/>
                    </a:lnTo>
                    <a:lnTo>
                      <a:pt x="30" y="14"/>
                    </a:lnTo>
                    <a:lnTo>
                      <a:pt x="30" y="14"/>
                    </a:lnTo>
                    <a:close/>
                  </a:path>
                </a:pathLst>
              </a:custGeom>
              <a:solidFill>
                <a:schemeClr val="bg2"/>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5" name="Freeform 24"/>
              <p:cNvSpPr>
                <a:spLocks/>
              </p:cNvSpPr>
              <p:nvPr/>
            </p:nvSpPr>
            <p:spPr bwMode="auto">
              <a:xfrm>
                <a:off x="2474523" y="2631326"/>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6 w 36"/>
                  <a:gd name="T13" fmla="*/ 18 h 80"/>
                  <a:gd name="T14" fmla="*/ 0 w 36"/>
                  <a:gd name="T15" fmla="*/ 20 h 80"/>
                  <a:gd name="T16" fmla="*/ 0 w 36"/>
                  <a:gd name="T17" fmla="*/ 34 h 80"/>
                  <a:gd name="T18" fmla="*/ 0 w 36"/>
                  <a:gd name="T19" fmla="*/ 34 h 80"/>
                  <a:gd name="T20" fmla="*/ 12 w 36"/>
                  <a:gd name="T21" fmla="*/ 30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6" y="18"/>
                    </a:lnTo>
                    <a:lnTo>
                      <a:pt x="0" y="20"/>
                    </a:lnTo>
                    <a:lnTo>
                      <a:pt x="0" y="34"/>
                    </a:lnTo>
                    <a:lnTo>
                      <a:pt x="0" y="34"/>
                    </a:lnTo>
                    <a:lnTo>
                      <a:pt x="12" y="30"/>
                    </a:lnTo>
                    <a:lnTo>
                      <a:pt x="20" y="22"/>
                    </a:lnTo>
                    <a:lnTo>
                      <a:pt x="20" y="80"/>
                    </a:lnTo>
                    <a:lnTo>
                      <a:pt x="36" y="80"/>
                    </a:lnTo>
                    <a:lnTo>
                      <a:pt x="36" y="0"/>
                    </a:lnTo>
                    <a:lnTo>
                      <a:pt x="36" y="0"/>
                    </a:lnTo>
                    <a:close/>
                  </a:path>
                </a:pathLst>
              </a:custGeom>
              <a:grp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6" name="Freeform 49"/>
              <p:cNvSpPr>
                <a:spLocks/>
              </p:cNvSpPr>
              <p:nvPr/>
            </p:nvSpPr>
            <p:spPr bwMode="auto">
              <a:xfrm>
                <a:off x="1832467" y="2886642"/>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grp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7" name="Freeform 50"/>
              <p:cNvSpPr>
                <a:spLocks noEditPoints="1"/>
              </p:cNvSpPr>
              <p:nvPr/>
            </p:nvSpPr>
            <p:spPr bwMode="auto">
              <a:xfrm>
                <a:off x="2019117"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0" name="Freeform 51"/>
              <p:cNvSpPr>
                <a:spLocks/>
              </p:cNvSpPr>
              <p:nvPr/>
            </p:nvSpPr>
            <p:spPr bwMode="auto">
              <a:xfrm>
                <a:off x="2246754" y="2886642"/>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grp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1" name="Freeform 52"/>
              <p:cNvSpPr>
                <a:spLocks noEditPoints="1"/>
              </p:cNvSpPr>
              <p:nvPr/>
            </p:nvSpPr>
            <p:spPr bwMode="auto">
              <a:xfrm>
                <a:off x="2459800"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spTree>
    <p:extLst>
      <p:ext uri="{BB962C8B-B14F-4D97-AF65-F5344CB8AC3E}">
        <p14:creationId xmlns:p14="http://schemas.microsoft.com/office/powerpoint/2010/main" val="327368512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95274"/>
            <a:ext cx="12160111" cy="917575"/>
          </a:xfrm>
        </p:spPr>
        <p:txBody>
          <a:bodyPr/>
          <a:lstStyle/>
          <a:p>
            <a:r>
              <a:rPr lang="en-US" dirty="0"/>
              <a:t>Here is how successful companies are staying ahead </a:t>
            </a:r>
          </a:p>
        </p:txBody>
      </p:sp>
      <p:grpSp>
        <p:nvGrpSpPr>
          <p:cNvPr id="9" name="Group 8"/>
          <p:cNvGrpSpPr/>
          <p:nvPr/>
        </p:nvGrpSpPr>
        <p:grpSpPr>
          <a:xfrm>
            <a:off x="10121303" y="2736674"/>
            <a:ext cx="1954849" cy="2134303"/>
            <a:chOff x="9922882" y="2683258"/>
            <a:chExt cx="1916693" cy="2092644"/>
          </a:xfrm>
        </p:grpSpPr>
        <p:sp>
          <p:nvSpPr>
            <p:cNvPr id="52" name="Rectangle 51"/>
            <p:cNvSpPr/>
            <p:nvPr/>
          </p:nvSpPr>
          <p:spPr bwMode="auto">
            <a:xfrm>
              <a:off x="9922882" y="3977042"/>
              <a:ext cx="1916693" cy="7988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563">
                <a:spcAft>
                  <a:spcPts val="1224"/>
                </a:spcAft>
                <a:buSzPct val="90000"/>
                <a:defRPr/>
              </a:pPr>
              <a:r>
                <a:rPr lang="en-US" sz="1428" b="1" kern="0" dirty="0">
                  <a:solidFill>
                    <a:schemeClr val="bg1"/>
                  </a:solidFill>
                </a:rPr>
                <a:t>Exploring new business opportunities </a:t>
              </a:r>
              <a:r>
                <a:rPr lang="en-US" sz="1428" kern="0" dirty="0">
                  <a:solidFill>
                    <a:schemeClr val="bg1"/>
                  </a:solidFill>
                </a:rPr>
                <a:t>with data-driven services</a:t>
              </a:r>
            </a:p>
          </p:txBody>
        </p:sp>
        <p:grpSp>
          <p:nvGrpSpPr>
            <p:cNvPr id="5" name="Group 4"/>
            <p:cNvGrpSpPr/>
            <p:nvPr/>
          </p:nvGrpSpPr>
          <p:grpSpPr>
            <a:xfrm>
              <a:off x="10138840" y="2683258"/>
              <a:ext cx="1293820" cy="856568"/>
              <a:chOff x="9996890" y="2240429"/>
              <a:chExt cx="1381772" cy="914796"/>
            </a:xfrm>
          </p:grpSpPr>
          <p:sp>
            <p:nvSpPr>
              <p:cNvPr id="69" name="Line 19"/>
              <p:cNvSpPr>
                <a:spLocks noChangeShapeType="1"/>
              </p:cNvSpPr>
              <p:nvPr/>
            </p:nvSpPr>
            <p:spPr bwMode="auto">
              <a:xfrm flipV="1">
                <a:off x="10148547" y="2404029"/>
                <a:ext cx="249019" cy="312050"/>
              </a:xfrm>
              <a:prstGeom prst="line">
                <a:avLst/>
              </a:prstGeom>
              <a:noFill/>
              <a:ln w="3492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72" name="Line 22"/>
              <p:cNvSpPr>
                <a:spLocks noChangeShapeType="1"/>
              </p:cNvSpPr>
              <p:nvPr/>
            </p:nvSpPr>
            <p:spPr bwMode="auto">
              <a:xfrm>
                <a:off x="10505871" y="2404031"/>
                <a:ext cx="350073" cy="570544"/>
              </a:xfrm>
              <a:prstGeom prst="line">
                <a:avLst/>
              </a:prstGeom>
              <a:noFill/>
              <a:ln w="3492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7" name="Oval 16"/>
              <p:cNvSpPr>
                <a:spLocks noChangeArrowheads="1"/>
              </p:cNvSpPr>
              <p:nvPr/>
            </p:nvSpPr>
            <p:spPr bwMode="auto">
              <a:xfrm>
                <a:off x="10373753" y="2240429"/>
                <a:ext cx="182880" cy="182880"/>
              </a:xfrm>
              <a:prstGeom prst="ellipse">
                <a:avLst/>
              </a:pr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68" name="Oval 18"/>
              <p:cNvSpPr>
                <a:spLocks noChangeArrowheads="1"/>
              </p:cNvSpPr>
              <p:nvPr/>
            </p:nvSpPr>
            <p:spPr bwMode="auto">
              <a:xfrm>
                <a:off x="9996890" y="2697453"/>
                <a:ext cx="182880" cy="182880"/>
              </a:xfrm>
              <a:prstGeom prst="ellipse">
                <a:avLst/>
              </a:pr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73" name="Line 19"/>
              <p:cNvSpPr>
                <a:spLocks noChangeShapeType="1"/>
              </p:cNvSpPr>
              <p:nvPr/>
            </p:nvSpPr>
            <p:spPr bwMode="auto">
              <a:xfrm flipV="1">
                <a:off x="10990642" y="2689303"/>
                <a:ext cx="249019" cy="312050"/>
              </a:xfrm>
              <a:prstGeom prst="line">
                <a:avLst/>
              </a:prstGeom>
              <a:noFill/>
              <a:ln w="3492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6" name="Oval 15"/>
              <p:cNvSpPr>
                <a:spLocks noChangeArrowheads="1"/>
              </p:cNvSpPr>
              <p:nvPr/>
            </p:nvSpPr>
            <p:spPr bwMode="auto">
              <a:xfrm>
                <a:off x="11195782" y="2541006"/>
                <a:ext cx="182880" cy="182880"/>
              </a:xfrm>
              <a:prstGeom prst="ellipse">
                <a:avLst/>
              </a:pr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67" name="Oval 17"/>
              <p:cNvSpPr>
                <a:spLocks noChangeArrowheads="1"/>
              </p:cNvSpPr>
              <p:nvPr/>
            </p:nvSpPr>
            <p:spPr bwMode="auto">
              <a:xfrm>
                <a:off x="10825725" y="2972345"/>
                <a:ext cx="182880" cy="182880"/>
              </a:xfrm>
              <a:prstGeom prst="ellipse">
                <a:avLst/>
              </a:pr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grpSp>
        <p:nvGrpSpPr>
          <p:cNvPr id="3" name="Group 2"/>
          <p:cNvGrpSpPr/>
          <p:nvPr/>
        </p:nvGrpSpPr>
        <p:grpSpPr>
          <a:xfrm>
            <a:off x="433875" y="2489433"/>
            <a:ext cx="1941094" cy="2611289"/>
            <a:chOff x="424542" y="2440842"/>
            <a:chExt cx="1903206" cy="2560320"/>
          </a:xfrm>
        </p:grpSpPr>
        <p:sp>
          <p:nvSpPr>
            <p:cNvPr id="47" name="Rectangle 46"/>
            <p:cNvSpPr/>
            <p:nvPr/>
          </p:nvSpPr>
          <p:spPr bwMode="auto">
            <a:xfrm>
              <a:off x="424542" y="3977041"/>
              <a:ext cx="1694329" cy="8022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563">
                <a:spcAft>
                  <a:spcPts val="1224"/>
                </a:spcAft>
                <a:buSzPct val="90000"/>
                <a:defRPr/>
              </a:pPr>
              <a:r>
                <a:rPr lang="en-US" sz="1428" b="1" kern="0" dirty="0">
                  <a:solidFill>
                    <a:schemeClr val="bg1"/>
                  </a:solidFill>
                </a:rPr>
                <a:t>Improving visibility</a:t>
              </a:r>
              <a:br>
                <a:rPr lang="en-US" sz="1428" b="1" kern="0" dirty="0">
                  <a:solidFill>
                    <a:schemeClr val="bg1"/>
                  </a:solidFill>
                </a:rPr>
              </a:br>
              <a:r>
                <a:rPr lang="en-US" sz="1428" b="1" kern="0" dirty="0">
                  <a:solidFill>
                    <a:schemeClr val="bg1"/>
                  </a:solidFill>
                </a:rPr>
                <a:t>and making accurate predictions </a:t>
              </a:r>
              <a:r>
                <a:rPr lang="en-US" sz="1428" kern="0" dirty="0">
                  <a:solidFill>
                    <a:schemeClr val="bg1"/>
                  </a:solidFill>
                </a:rPr>
                <a:t>with remote monitoring</a:t>
              </a:r>
            </a:p>
            <a:p>
              <a:pPr marL="93260" indent="-93260" defTabSz="932563">
                <a:spcAft>
                  <a:spcPts val="1224"/>
                </a:spcAft>
                <a:buClr>
                  <a:srgbClr val="0078D7"/>
                </a:buClr>
                <a:buSzPct val="90000"/>
                <a:buFont typeface="Arial" panose="020B0604020202020204" pitchFamily="34" charset="0"/>
                <a:buChar char="•"/>
                <a:defRPr/>
              </a:pPr>
              <a:endParaRPr lang="en-US" sz="1428" kern="0" dirty="0">
                <a:solidFill>
                  <a:schemeClr val="bg1"/>
                </a:solidFill>
              </a:endParaRPr>
            </a:p>
            <a:p>
              <a:pPr defTabSz="932563">
                <a:spcAft>
                  <a:spcPts val="1224"/>
                </a:spcAft>
                <a:buSzPct val="90000"/>
                <a:defRPr/>
              </a:pPr>
              <a:endParaRPr lang="en-US" sz="1428" kern="0" dirty="0">
                <a:solidFill>
                  <a:schemeClr val="bg1"/>
                </a:solidFill>
              </a:endParaRPr>
            </a:p>
          </p:txBody>
        </p:sp>
        <p:grpSp>
          <p:nvGrpSpPr>
            <p:cNvPr id="36" name="Group 35"/>
            <p:cNvGrpSpPr/>
            <p:nvPr/>
          </p:nvGrpSpPr>
          <p:grpSpPr>
            <a:xfrm>
              <a:off x="478014" y="2556750"/>
              <a:ext cx="1111100" cy="1109584"/>
              <a:chOff x="-4075112" y="-1241425"/>
              <a:chExt cx="1162050" cy="1160463"/>
            </a:xfrm>
          </p:grpSpPr>
          <p:sp>
            <p:nvSpPr>
              <p:cNvPr id="37" name="Oval 7"/>
              <p:cNvSpPr>
                <a:spLocks noChangeArrowheads="1"/>
              </p:cNvSpPr>
              <p:nvPr/>
            </p:nvSpPr>
            <p:spPr bwMode="auto">
              <a:xfrm>
                <a:off x="-4075112" y="-1241425"/>
                <a:ext cx="744538" cy="755650"/>
              </a:xfrm>
              <a:prstGeom prst="ellipse">
                <a:avLst/>
              </a:prstGeom>
              <a:noFill/>
              <a:ln w="349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8" name="Line 8"/>
              <p:cNvSpPr>
                <a:spLocks noChangeShapeType="1"/>
              </p:cNvSpPr>
              <p:nvPr/>
            </p:nvSpPr>
            <p:spPr bwMode="auto">
              <a:xfrm>
                <a:off x="-3443287" y="-598487"/>
                <a:ext cx="112713" cy="112713"/>
              </a:xfrm>
              <a:prstGeom prst="line">
                <a:avLst/>
              </a:prstGeom>
              <a:noFill/>
              <a:ln w="3492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9" name="Freeform 9"/>
              <p:cNvSpPr>
                <a:spLocks/>
              </p:cNvSpPr>
              <p:nvPr/>
            </p:nvSpPr>
            <p:spPr bwMode="auto">
              <a:xfrm>
                <a:off x="-3387725" y="-542925"/>
                <a:ext cx="474663" cy="461963"/>
              </a:xfrm>
              <a:custGeom>
                <a:avLst/>
                <a:gdLst>
                  <a:gd name="T0" fmla="*/ 299 w 299"/>
                  <a:gd name="T1" fmla="*/ 220 h 291"/>
                  <a:gd name="T2" fmla="*/ 228 w 299"/>
                  <a:gd name="T3" fmla="*/ 291 h 291"/>
                  <a:gd name="T4" fmla="*/ 0 w 299"/>
                  <a:gd name="T5" fmla="*/ 64 h 291"/>
                  <a:gd name="T6" fmla="*/ 71 w 299"/>
                  <a:gd name="T7" fmla="*/ 0 h 291"/>
                  <a:gd name="T8" fmla="*/ 299 w 299"/>
                  <a:gd name="T9" fmla="*/ 220 h 291"/>
                </a:gdLst>
                <a:ahLst/>
                <a:cxnLst>
                  <a:cxn ang="0">
                    <a:pos x="T0" y="T1"/>
                  </a:cxn>
                  <a:cxn ang="0">
                    <a:pos x="T2" y="T3"/>
                  </a:cxn>
                  <a:cxn ang="0">
                    <a:pos x="T4" y="T5"/>
                  </a:cxn>
                  <a:cxn ang="0">
                    <a:pos x="T6" y="T7"/>
                  </a:cxn>
                  <a:cxn ang="0">
                    <a:pos x="T8" y="T9"/>
                  </a:cxn>
                </a:cxnLst>
                <a:rect l="0" t="0" r="r" b="b"/>
                <a:pathLst>
                  <a:path w="299" h="291">
                    <a:moveTo>
                      <a:pt x="299" y="220"/>
                    </a:moveTo>
                    <a:lnTo>
                      <a:pt x="228" y="291"/>
                    </a:lnTo>
                    <a:lnTo>
                      <a:pt x="0" y="64"/>
                    </a:lnTo>
                    <a:lnTo>
                      <a:pt x="71" y="0"/>
                    </a:lnTo>
                    <a:lnTo>
                      <a:pt x="299" y="220"/>
                    </a:lnTo>
                    <a:close/>
                  </a:path>
                </a:pathLst>
              </a:cu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cxnSp>
          <p:nvCxnSpPr>
            <p:cNvPr id="7" name="Straight Connector 6"/>
            <p:cNvCxnSpPr/>
            <p:nvPr/>
          </p:nvCxnSpPr>
          <p:spPr>
            <a:xfrm>
              <a:off x="2327748" y="2440842"/>
              <a:ext cx="0" cy="2560320"/>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2588005" y="2489433"/>
            <a:ext cx="2278325" cy="2611289"/>
            <a:chOff x="2536625" y="2440842"/>
            <a:chExt cx="2233855" cy="2560320"/>
          </a:xfrm>
        </p:grpSpPr>
        <p:cxnSp>
          <p:nvCxnSpPr>
            <p:cNvPr id="74" name="Straight Connector 73"/>
            <p:cNvCxnSpPr/>
            <p:nvPr/>
          </p:nvCxnSpPr>
          <p:spPr>
            <a:xfrm>
              <a:off x="4770480" y="2440842"/>
              <a:ext cx="0" cy="2560320"/>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bwMode="auto">
            <a:xfrm>
              <a:off x="2536625" y="3977042"/>
              <a:ext cx="2024978" cy="802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563">
                <a:spcAft>
                  <a:spcPts val="1224"/>
                </a:spcAft>
                <a:buSzPct val="90000"/>
                <a:defRPr/>
              </a:pPr>
              <a:r>
                <a:rPr lang="en-US" sz="1428" b="1" kern="0" dirty="0">
                  <a:solidFill>
                    <a:schemeClr val="bg1"/>
                  </a:solidFill>
                </a:rPr>
                <a:t>Getting the right products to the right places </a:t>
              </a:r>
              <a:r>
                <a:rPr lang="en-US" sz="1428" kern="0" dirty="0">
                  <a:solidFill>
                    <a:schemeClr val="bg1"/>
                  </a:solidFill>
                </a:rPr>
                <a:t>with inventory management</a:t>
              </a:r>
            </a:p>
          </p:txBody>
        </p:sp>
        <p:grpSp>
          <p:nvGrpSpPr>
            <p:cNvPr id="33" name="Group 32"/>
            <p:cNvGrpSpPr/>
            <p:nvPr/>
          </p:nvGrpSpPr>
          <p:grpSpPr>
            <a:xfrm>
              <a:off x="3179731" y="2563043"/>
              <a:ext cx="738766" cy="1096998"/>
              <a:chOff x="-2406650" y="179388"/>
              <a:chExt cx="788988" cy="1171575"/>
            </a:xfrm>
          </p:grpSpPr>
          <p:sp>
            <p:nvSpPr>
              <p:cNvPr id="34" name="Oval 5"/>
              <p:cNvSpPr>
                <a:spLocks noChangeArrowheads="1"/>
              </p:cNvSpPr>
              <p:nvPr/>
            </p:nvSpPr>
            <p:spPr bwMode="auto">
              <a:xfrm>
                <a:off x="-2124075" y="460375"/>
                <a:ext cx="225425" cy="225425"/>
              </a:xfrm>
              <a:prstGeom prst="ellipse">
                <a:avLst/>
              </a:pr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5" name="Freeform 6"/>
              <p:cNvSpPr>
                <a:spLocks/>
              </p:cNvSpPr>
              <p:nvPr/>
            </p:nvSpPr>
            <p:spPr bwMode="auto">
              <a:xfrm>
                <a:off x="-2406650" y="179388"/>
                <a:ext cx="788988" cy="1171575"/>
              </a:xfrm>
              <a:custGeom>
                <a:avLst/>
                <a:gdLst>
                  <a:gd name="T0" fmla="*/ 70 w 70"/>
                  <a:gd name="T1" fmla="*/ 37 h 104"/>
                  <a:gd name="T2" fmla="*/ 35 w 70"/>
                  <a:gd name="T3" fmla="*/ 0 h 104"/>
                  <a:gd name="T4" fmla="*/ 0 w 70"/>
                  <a:gd name="T5" fmla="*/ 37 h 104"/>
                  <a:gd name="T6" fmla="*/ 35 w 70"/>
                  <a:gd name="T7" fmla="*/ 104 h 104"/>
                  <a:gd name="T8" fmla="*/ 70 w 70"/>
                  <a:gd name="T9" fmla="*/ 37 h 104"/>
                </a:gdLst>
                <a:ahLst/>
                <a:cxnLst>
                  <a:cxn ang="0">
                    <a:pos x="T0" y="T1"/>
                  </a:cxn>
                  <a:cxn ang="0">
                    <a:pos x="T2" y="T3"/>
                  </a:cxn>
                  <a:cxn ang="0">
                    <a:pos x="T4" y="T5"/>
                  </a:cxn>
                  <a:cxn ang="0">
                    <a:pos x="T6" y="T7"/>
                  </a:cxn>
                  <a:cxn ang="0">
                    <a:pos x="T8" y="T9"/>
                  </a:cxn>
                </a:cxnLst>
                <a:rect l="0" t="0" r="r" b="b"/>
                <a:pathLst>
                  <a:path w="70" h="104">
                    <a:moveTo>
                      <a:pt x="70" y="37"/>
                    </a:moveTo>
                    <a:cubicBezTo>
                      <a:pt x="70" y="17"/>
                      <a:pt x="54" y="0"/>
                      <a:pt x="35" y="0"/>
                    </a:cubicBezTo>
                    <a:cubicBezTo>
                      <a:pt x="16" y="0"/>
                      <a:pt x="0" y="17"/>
                      <a:pt x="0" y="37"/>
                    </a:cubicBezTo>
                    <a:cubicBezTo>
                      <a:pt x="0" y="62"/>
                      <a:pt x="35" y="104"/>
                      <a:pt x="35" y="104"/>
                    </a:cubicBezTo>
                    <a:cubicBezTo>
                      <a:pt x="35" y="104"/>
                      <a:pt x="70" y="62"/>
                      <a:pt x="70" y="37"/>
                    </a:cubicBezTo>
                    <a:close/>
                  </a:path>
                </a:pathLst>
              </a:custGeom>
              <a:noFill/>
              <a:ln w="349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grpSp>
        <p:nvGrpSpPr>
          <p:cNvPr id="6" name="Group 5"/>
          <p:cNvGrpSpPr/>
          <p:nvPr/>
        </p:nvGrpSpPr>
        <p:grpSpPr>
          <a:xfrm>
            <a:off x="5079365" y="2489433"/>
            <a:ext cx="2245260" cy="2611289"/>
            <a:chOff x="4979357" y="2440842"/>
            <a:chExt cx="2201435" cy="2560320"/>
          </a:xfrm>
        </p:grpSpPr>
        <p:cxnSp>
          <p:nvCxnSpPr>
            <p:cNvPr id="75" name="Straight Connector 74"/>
            <p:cNvCxnSpPr/>
            <p:nvPr/>
          </p:nvCxnSpPr>
          <p:spPr>
            <a:xfrm>
              <a:off x="7180792" y="2440842"/>
              <a:ext cx="0" cy="2560320"/>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bwMode="auto">
            <a:xfrm>
              <a:off x="4979357" y="3977041"/>
              <a:ext cx="1992558" cy="9620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563">
                <a:spcAft>
                  <a:spcPts val="1224"/>
                </a:spcAft>
                <a:buSzPct val="90000"/>
                <a:defRPr/>
              </a:pPr>
              <a:r>
                <a:rPr lang="en-US" sz="1428" b="1" kern="0" dirty="0">
                  <a:solidFill>
                    <a:schemeClr val="bg1"/>
                  </a:solidFill>
                </a:rPr>
                <a:t>Offering customers exactly what they want, when they want it</a:t>
              </a:r>
              <a:r>
                <a:rPr lang="en-US" sz="1428" kern="0" dirty="0">
                  <a:solidFill>
                    <a:schemeClr val="bg1"/>
                  </a:solidFill>
                </a:rPr>
                <a:t>, with personalization</a:t>
              </a:r>
            </a:p>
          </p:txBody>
        </p:sp>
        <p:grpSp>
          <p:nvGrpSpPr>
            <p:cNvPr id="40" name="Group 39"/>
            <p:cNvGrpSpPr/>
            <p:nvPr/>
          </p:nvGrpSpPr>
          <p:grpSpPr>
            <a:xfrm>
              <a:off x="5347610" y="2482848"/>
              <a:ext cx="1256052" cy="1171324"/>
              <a:chOff x="-1357312" y="-1714500"/>
              <a:chExt cx="1341438" cy="1250951"/>
            </a:xfrm>
          </p:grpSpPr>
          <p:sp>
            <p:nvSpPr>
              <p:cNvPr id="42" name="Freeform 11"/>
              <p:cNvSpPr>
                <a:spLocks/>
              </p:cNvSpPr>
              <p:nvPr/>
            </p:nvSpPr>
            <p:spPr bwMode="auto">
              <a:xfrm>
                <a:off x="-985837" y="-1714500"/>
                <a:ext cx="969963" cy="1239838"/>
              </a:xfrm>
              <a:custGeom>
                <a:avLst/>
                <a:gdLst>
                  <a:gd name="T0" fmla="*/ 6 w 86"/>
                  <a:gd name="T1" fmla="*/ 52 h 110"/>
                  <a:gd name="T2" fmla="*/ 24 w 86"/>
                  <a:gd name="T3" fmla="*/ 25 h 110"/>
                  <a:gd name="T4" fmla="*/ 24 w 86"/>
                  <a:gd name="T5" fmla="*/ 10 h 110"/>
                  <a:gd name="T6" fmla="*/ 31 w 86"/>
                  <a:gd name="T7" fmla="*/ 3 h 110"/>
                  <a:gd name="T8" fmla="*/ 43 w 86"/>
                  <a:gd name="T9" fmla="*/ 6 h 110"/>
                  <a:gd name="T10" fmla="*/ 50 w 86"/>
                  <a:gd name="T11" fmla="*/ 26 h 110"/>
                  <a:gd name="T12" fmla="*/ 47 w 86"/>
                  <a:gd name="T13" fmla="*/ 43 h 110"/>
                  <a:gd name="T14" fmla="*/ 76 w 86"/>
                  <a:gd name="T15" fmla="*/ 43 h 110"/>
                  <a:gd name="T16" fmla="*/ 86 w 86"/>
                  <a:gd name="T17" fmla="*/ 52 h 110"/>
                  <a:gd name="T18" fmla="*/ 78 w 86"/>
                  <a:gd name="T19" fmla="*/ 63 h 110"/>
                  <a:gd name="T20" fmla="*/ 83 w 86"/>
                  <a:gd name="T21" fmla="*/ 69 h 110"/>
                  <a:gd name="T22" fmla="*/ 76 w 86"/>
                  <a:gd name="T23" fmla="*/ 76 h 110"/>
                  <a:gd name="T24" fmla="*/ 81 w 86"/>
                  <a:gd name="T25" fmla="*/ 82 h 110"/>
                  <a:gd name="T26" fmla="*/ 75 w 86"/>
                  <a:gd name="T27" fmla="*/ 90 h 110"/>
                  <a:gd name="T28" fmla="*/ 78 w 86"/>
                  <a:gd name="T29" fmla="*/ 97 h 110"/>
                  <a:gd name="T30" fmla="*/ 63 w 86"/>
                  <a:gd name="T31" fmla="*/ 108 h 110"/>
                  <a:gd name="T32" fmla="*/ 14 w 86"/>
                  <a:gd name="T33" fmla="*/ 108 h 110"/>
                  <a:gd name="T34" fmla="*/ 0 w 86"/>
                  <a:gd name="T35" fmla="*/ 104 h 110"/>
                  <a:gd name="T36" fmla="*/ 0 w 86"/>
                  <a:gd name="T37" fmla="*/ 61 h 110"/>
                  <a:gd name="T38" fmla="*/ 6 w 86"/>
                  <a:gd name="T39"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110">
                    <a:moveTo>
                      <a:pt x="6" y="52"/>
                    </a:moveTo>
                    <a:cubicBezTo>
                      <a:pt x="6" y="52"/>
                      <a:pt x="22" y="33"/>
                      <a:pt x="24" y="25"/>
                    </a:cubicBezTo>
                    <a:cubicBezTo>
                      <a:pt x="25" y="21"/>
                      <a:pt x="24" y="10"/>
                      <a:pt x="24" y="10"/>
                    </a:cubicBezTo>
                    <a:cubicBezTo>
                      <a:pt x="24" y="10"/>
                      <a:pt x="22" y="6"/>
                      <a:pt x="31" y="3"/>
                    </a:cubicBezTo>
                    <a:cubicBezTo>
                      <a:pt x="40" y="0"/>
                      <a:pt x="43" y="6"/>
                      <a:pt x="43" y="6"/>
                    </a:cubicBezTo>
                    <a:cubicBezTo>
                      <a:pt x="43" y="6"/>
                      <a:pt x="49" y="15"/>
                      <a:pt x="50" y="26"/>
                    </a:cubicBezTo>
                    <a:cubicBezTo>
                      <a:pt x="50" y="37"/>
                      <a:pt x="47" y="43"/>
                      <a:pt x="47" y="43"/>
                    </a:cubicBezTo>
                    <a:cubicBezTo>
                      <a:pt x="76" y="43"/>
                      <a:pt x="76" y="43"/>
                      <a:pt x="76" y="43"/>
                    </a:cubicBezTo>
                    <a:cubicBezTo>
                      <a:pt x="76" y="43"/>
                      <a:pt x="85" y="43"/>
                      <a:pt x="86" y="52"/>
                    </a:cubicBezTo>
                    <a:cubicBezTo>
                      <a:pt x="86" y="61"/>
                      <a:pt x="78" y="63"/>
                      <a:pt x="78" y="63"/>
                    </a:cubicBezTo>
                    <a:cubicBezTo>
                      <a:pt x="78" y="63"/>
                      <a:pt x="83" y="65"/>
                      <a:pt x="83" y="69"/>
                    </a:cubicBezTo>
                    <a:cubicBezTo>
                      <a:pt x="83" y="74"/>
                      <a:pt x="76" y="76"/>
                      <a:pt x="76" y="76"/>
                    </a:cubicBezTo>
                    <a:cubicBezTo>
                      <a:pt x="76" y="76"/>
                      <a:pt x="81" y="79"/>
                      <a:pt x="81" y="82"/>
                    </a:cubicBezTo>
                    <a:cubicBezTo>
                      <a:pt x="81" y="88"/>
                      <a:pt x="75" y="90"/>
                      <a:pt x="75" y="90"/>
                    </a:cubicBezTo>
                    <a:cubicBezTo>
                      <a:pt x="75" y="90"/>
                      <a:pt x="78" y="91"/>
                      <a:pt x="78" y="97"/>
                    </a:cubicBezTo>
                    <a:cubicBezTo>
                      <a:pt x="78" y="103"/>
                      <a:pt x="74" y="108"/>
                      <a:pt x="63" y="108"/>
                    </a:cubicBezTo>
                    <a:cubicBezTo>
                      <a:pt x="52" y="108"/>
                      <a:pt x="19" y="110"/>
                      <a:pt x="14" y="108"/>
                    </a:cubicBezTo>
                    <a:cubicBezTo>
                      <a:pt x="0" y="104"/>
                      <a:pt x="0" y="104"/>
                      <a:pt x="0" y="104"/>
                    </a:cubicBezTo>
                    <a:cubicBezTo>
                      <a:pt x="0" y="61"/>
                      <a:pt x="0" y="61"/>
                      <a:pt x="0" y="61"/>
                    </a:cubicBezTo>
                    <a:lnTo>
                      <a:pt x="6" y="52"/>
                    </a:lnTo>
                    <a:close/>
                  </a:path>
                </a:pathLst>
              </a:custGeom>
              <a:noFill/>
              <a:ln w="349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41" name="Freeform 10"/>
              <p:cNvSpPr>
                <a:spLocks/>
              </p:cNvSpPr>
              <p:nvPr/>
            </p:nvSpPr>
            <p:spPr bwMode="auto">
              <a:xfrm>
                <a:off x="-1357312" y="-1128712"/>
                <a:ext cx="360363" cy="665163"/>
              </a:xfrm>
              <a:custGeom>
                <a:avLst/>
                <a:gdLst>
                  <a:gd name="T0" fmla="*/ 24 w 32"/>
                  <a:gd name="T1" fmla="*/ 59 h 59"/>
                  <a:gd name="T2" fmla="*/ 7 w 32"/>
                  <a:gd name="T3" fmla="*/ 59 h 59"/>
                  <a:gd name="T4" fmla="*/ 0 w 32"/>
                  <a:gd name="T5" fmla="*/ 52 h 59"/>
                  <a:gd name="T6" fmla="*/ 0 w 32"/>
                  <a:gd name="T7" fmla="*/ 8 h 59"/>
                  <a:gd name="T8" fmla="*/ 7 w 32"/>
                  <a:gd name="T9" fmla="*/ 0 h 59"/>
                  <a:gd name="T10" fmla="*/ 24 w 32"/>
                  <a:gd name="T11" fmla="*/ 0 h 59"/>
                  <a:gd name="T12" fmla="*/ 32 w 32"/>
                  <a:gd name="T13" fmla="*/ 8 h 59"/>
                  <a:gd name="T14" fmla="*/ 32 w 32"/>
                  <a:gd name="T15" fmla="*/ 52 h 59"/>
                  <a:gd name="T16" fmla="*/ 24 w 32"/>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9">
                    <a:moveTo>
                      <a:pt x="24" y="59"/>
                    </a:moveTo>
                    <a:cubicBezTo>
                      <a:pt x="7" y="59"/>
                      <a:pt x="7" y="59"/>
                      <a:pt x="7" y="59"/>
                    </a:cubicBezTo>
                    <a:cubicBezTo>
                      <a:pt x="3" y="59"/>
                      <a:pt x="0" y="56"/>
                      <a:pt x="0" y="52"/>
                    </a:cubicBezTo>
                    <a:cubicBezTo>
                      <a:pt x="0" y="8"/>
                      <a:pt x="0" y="8"/>
                      <a:pt x="0" y="8"/>
                    </a:cubicBezTo>
                    <a:cubicBezTo>
                      <a:pt x="0" y="4"/>
                      <a:pt x="3" y="0"/>
                      <a:pt x="7" y="0"/>
                    </a:cubicBezTo>
                    <a:cubicBezTo>
                      <a:pt x="24" y="0"/>
                      <a:pt x="24" y="0"/>
                      <a:pt x="24" y="0"/>
                    </a:cubicBezTo>
                    <a:cubicBezTo>
                      <a:pt x="28" y="0"/>
                      <a:pt x="32" y="4"/>
                      <a:pt x="32" y="8"/>
                    </a:cubicBezTo>
                    <a:cubicBezTo>
                      <a:pt x="32" y="52"/>
                      <a:pt x="32" y="52"/>
                      <a:pt x="32" y="52"/>
                    </a:cubicBezTo>
                    <a:cubicBezTo>
                      <a:pt x="32" y="56"/>
                      <a:pt x="28" y="59"/>
                      <a:pt x="24" y="59"/>
                    </a:cubicBezTo>
                    <a:close/>
                  </a:path>
                </a:pathLst>
              </a:cu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grpSp>
        <p:nvGrpSpPr>
          <p:cNvPr id="8" name="Group 7"/>
          <p:cNvGrpSpPr/>
          <p:nvPr/>
        </p:nvGrpSpPr>
        <p:grpSpPr>
          <a:xfrm>
            <a:off x="7537661" y="2489433"/>
            <a:ext cx="2370605" cy="2611289"/>
            <a:chOff x="7389670" y="2440842"/>
            <a:chExt cx="2324334" cy="2560320"/>
          </a:xfrm>
        </p:grpSpPr>
        <p:cxnSp>
          <p:nvCxnSpPr>
            <p:cNvPr id="76" name="Straight Connector 75"/>
            <p:cNvCxnSpPr/>
            <p:nvPr/>
          </p:nvCxnSpPr>
          <p:spPr>
            <a:xfrm>
              <a:off x="9714004" y="2440842"/>
              <a:ext cx="0" cy="2560320"/>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bwMode="auto">
            <a:xfrm>
              <a:off x="7389670" y="3977041"/>
              <a:ext cx="2115457" cy="7191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563">
                <a:spcAft>
                  <a:spcPts val="1224"/>
                </a:spcAft>
                <a:buSzPct val="90000"/>
                <a:defRPr/>
              </a:pPr>
              <a:r>
                <a:rPr lang="en-US" sz="1428" b="1" kern="0" dirty="0">
                  <a:solidFill>
                    <a:schemeClr val="bg1"/>
                  </a:solidFill>
                </a:rPr>
                <a:t>Fixing problems proactively before they start </a:t>
              </a:r>
              <a:r>
                <a:rPr lang="en-US" sz="1428" kern="0" dirty="0">
                  <a:solidFill>
                    <a:schemeClr val="bg1"/>
                  </a:solidFill>
                </a:rPr>
                <a:t>with predictive maintenance</a:t>
              </a:r>
            </a:p>
          </p:txBody>
        </p:sp>
        <p:grpSp>
          <p:nvGrpSpPr>
            <p:cNvPr id="43" name="Group 42"/>
            <p:cNvGrpSpPr/>
            <p:nvPr/>
          </p:nvGrpSpPr>
          <p:grpSpPr>
            <a:xfrm>
              <a:off x="7851331" y="2514732"/>
              <a:ext cx="1192136" cy="1193620"/>
              <a:chOff x="-5133975" y="584200"/>
              <a:chExt cx="1273175" cy="1274763"/>
            </a:xfrm>
          </p:grpSpPr>
          <p:sp>
            <p:nvSpPr>
              <p:cNvPr id="44" name="Freeform 12"/>
              <p:cNvSpPr>
                <a:spLocks/>
              </p:cNvSpPr>
              <p:nvPr/>
            </p:nvSpPr>
            <p:spPr bwMode="auto">
              <a:xfrm>
                <a:off x="-5133975" y="584200"/>
                <a:ext cx="1273175" cy="1274763"/>
              </a:xfrm>
              <a:custGeom>
                <a:avLst/>
                <a:gdLst>
                  <a:gd name="T0" fmla="*/ 93 w 113"/>
                  <a:gd name="T1" fmla="*/ 20 h 113"/>
                  <a:gd name="T2" fmla="*/ 93 w 113"/>
                  <a:gd name="T3" fmla="*/ 93 h 113"/>
                  <a:gd name="T4" fmla="*/ 20 w 113"/>
                  <a:gd name="T5" fmla="*/ 93 h 113"/>
                  <a:gd name="T6" fmla="*/ 20 w 113"/>
                  <a:gd name="T7" fmla="*/ 20 h 113"/>
                  <a:gd name="T8" fmla="*/ 93 w 113"/>
                  <a:gd name="T9" fmla="*/ 20 h 113"/>
                </a:gdLst>
                <a:ahLst/>
                <a:cxnLst>
                  <a:cxn ang="0">
                    <a:pos x="T0" y="T1"/>
                  </a:cxn>
                  <a:cxn ang="0">
                    <a:pos x="T2" y="T3"/>
                  </a:cxn>
                  <a:cxn ang="0">
                    <a:pos x="T4" y="T5"/>
                  </a:cxn>
                  <a:cxn ang="0">
                    <a:pos x="T6" y="T7"/>
                  </a:cxn>
                  <a:cxn ang="0">
                    <a:pos x="T8" y="T9"/>
                  </a:cxn>
                </a:cxnLst>
                <a:rect l="0" t="0" r="r" b="b"/>
                <a:pathLst>
                  <a:path w="113" h="113">
                    <a:moveTo>
                      <a:pt x="93" y="20"/>
                    </a:moveTo>
                    <a:cubicBezTo>
                      <a:pt x="113" y="40"/>
                      <a:pt x="113" y="73"/>
                      <a:pt x="93" y="93"/>
                    </a:cubicBezTo>
                    <a:cubicBezTo>
                      <a:pt x="73" y="113"/>
                      <a:pt x="40" y="113"/>
                      <a:pt x="20" y="93"/>
                    </a:cubicBezTo>
                    <a:cubicBezTo>
                      <a:pt x="0" y="73"/>
                      <a:pt x="0" y="40"/>
                      <a:pt x="20" y="20"/>
                    </a:cubicBezTo>
                    <a:cubicBezTo>
                      <a:pt x="40" y="0"/>
                      <a:pt x="73" y="0"/>
                      <a:pt x="93" y="20"/>
                    </a:cubicBezTo>
                    <a:close/>
                  </a:path>
                </a:pathLst>
              </a:custGeom>
              <a:noFill/>
              <a:ln w="349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45" name="Line 13"/>
              <p:cNvSpPr>
                <a:spLocks noChangeShapeType="1"/>
              </p:cNvSpPr>
              <p:nvPr/>
            </p:nvSpPr>
            <p:spPr bwMode="auto">
              <a:xfrm>
                <a:off x="-4503737" y="935038"/>
                <a:ext cx="0" cy="415925"/>
              </a:xfrm>
              <a:prstGeom prst="line">
                <a:avLst/>
              </a:prstGeom>
              <a:noFill/>
              <a:ln w="3492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46" name="Line 14"/>
              <p:cNvSpPr>
                <a:spLocks noChangeShapeType="1"/>
              </p:cNvSpPr>
              <p:nvPr/>
            </p:nvSpPr>
            <p:spPr bwMode="auto">
              <a:xfrm>
                <a:off x="-4503737" y="1430338"/>
                <a:ext cx="0" cy="68263"/>
              </a:xfrm>
              <a:prstGeom prst="line">
                <a:avLst/>
              </a:prstGeom>
              <a:noFill/>
              <a:ln w="3492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spTree>
    <p:extLst>
      <p:ext uri="{BB962C8B-B14F-4D97-AF65-F5344CB8AC3E}">
        <p14:creationId xmlns:p14="http://schemas.microsoft.com/office/powerpoint/2010/main" val="2164480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7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10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125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From data to decisions and actions</a:t>
            </a:r>
          </a:p>
        </p:txBody>
      </p:sp>
      <p:grpSp>
        <p:nvGrpSpPr>
          <p:cNvPr id="143" name="Group 142"/>
          <p:cNvGrpSpPr/>
          <p:nvPr/>
        </p:nvGrpSpPr>
        <p:grpSpPr>
          <a:xfrm>
            <a:off x="4613310" y="2724917"/>
            <a:ext cx="1892336" cy="1893743"/>
            <a:chOff x="5061285" y="2537516"/>
            <a:chExt cx="1855400" cy="1856779"/>
          </a:xfrm>
        </p:grpSpPr>
        <p:sp>
          <p:nvSpPr>
            <p:cNvPr id="144" name="Freeform 6"/>
            <p:cNvSpPr>
              <a:spLocks/>
            </p:cNvSpPr>
            <p:nvPr/>
          </p:nvSpPr>
          <p:spPr bwMode="auto">
            <a:xfrm>
              <a:off x="5061285" y="2594497"/>
              <a:ext cx="1785294" cy="904130"/>
            </a:xfrm>
            <a:custGeom>
              <a:avLst/>
              <a:gdLst>
                <a:gd name="T0" fmla="*/ 8 w 736"/>
                <a:gd name="T1" fmla="*/ 372 h 372"/>
                <a:gd name="T2" fmla="*/ 0 w 736"/>
                <a:gd name="T3" fmla="*/ 370 h 372"/>
                <a:gd name="T4" fmla="*/ 29 w 736"/>
                <a:gd name="T5" fmla="*/ 260 h 372"/>
                <a:gd name="T6" fmla="*/ 161 w 736"/>
                <a:gd name="T7" fmla="*/ 74 h 372"/>
                <a:gd name="T8" fmla="*/ 382 w 736"/>
                <a:gd name="T9" fmla="*/ 0 h 372"/>
                <a:gd name="T10" fmla="*/ 604 w 736"/>
                <a:gd name="T11" fmla="*/ 74 h 372"/>
                <a:gd name="T12" fmla="*/ 736 w 736"/>
                <a:gd name="T13" fmla="*/ 261 h 372"/>
                <a:gd name="T14" fmla="*/ 732 w 736"/>
                <a:gd name="T15" fmla="*/ 275 h 372"/>
                <a:gd name="T16" fmla="*/ 729 w 736"/>
                <a:gd name="T17" fmla="*/ 263 h 372"/>
                <a:gd name="T18" fmla="*/ 382 w 736"/>
                <a:gd name="T19" fmla="*/ 8 h 372"/>
                <a:gd name="T20" fmla="*/ 36 w 736"/>
                <a:gd name="T21" fmla="*/ 263 h 372"/>
                <a:gd name="T22" fmla="*/ 8 w 736"/>
                <a:gd name="T23"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6" h="372">
                  <a:moveTo>
                    <a:pt x="8" y="372"/>
                  </a:moveTo>
                  <a:cubicBezTo>
                    <a:pt x="0" y="370"/>
                    <a:pt x="0" y="370"/>
                    <a:pt x="0" y="370"/>
                  </a:cubicBezTo>
                  <a:cubicBezTo>
                    <a:pt x="0" y="369"/>
                    <a:pt x="18" y="295"/>
                    <a:pt x="29" y="260"/>
                  </a:cubicBezTo>
                  <a:cubicBezTo>
                    <a:pt x="52" y="187"/>
                    <a:pt x="99" y="120"/>
                    <a:pt x="161" y="74"/>
                  </a:cubicBezTo>
                  <a:cubicBezTo>
                    <a:pt x="225" y="26"/>
                    <a:pt x="302" y="0"/>
                    <a:pt x="382" y="0"/>
                  </a:cubicBezTo>
                  <a:cubicBezTo>
                    <a:pt x="463" y="0"/>
                    <a:pt x="540" y="26"/>
                    <a:pt x="604" y="74"/>
                  </a:cubicBezTo>
                  <a:cubicBezTo>
                    <a:pt x="666" y="120"/>
                    <a:pt x="713" y="187"/>
                    <a:pt x="736" y="261"/>
                  </a:cubicBezTo>
                  <a:cubicBezTo>
                    <a:pt x="732" y="275"/>
                    <a:pt x="732" y="275"/>
                    <a:pt x="732" y="275"/>
                  </a:cubicBezTo>
                  <a:cubicBezTo>
                    <a:pt x="729" y="263"/>
                    <a:pt x="729" y="263"/>
                    <a:pt x="729" y="263"/>
                  </a:cubicBezTo>
                  <a:cubicBezTo>
                    <a:pt x="681" y="111"/>
                    <a:pt x="542" y="8"/>
                    <a:pt x="382" y="8"/>
                  </a:cubicBezTo>
                  <a:cubicBezTo>
                    <a:pt x="223" y="8"/>
                    <a:pt x="84" y="111"/>
                    <a:pt x="36" y="263"/>
                  </a:cubicBezTo>
                  <a:cubicBezTo>
                    <a:pt x="26" y="297"/>
                    <a:pt x="8" y="371"/>
                    <a:pt x="8" y="372"/>
                  </a:cubicBezTo>
                  <a:close/>
                </a:path>
              </a:pathLst>
            </a:custGeom>
            <a:solidFill>
              <a:srgbClr val="505050"/>
            </a:solidFill>
            <a:ln w="9525">
              <a:solidFill>
                <a:schemeClr val="accent1"/>
              </a:solidFill>
              <a:round/>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kern="0">
                <a:solidFill>
                  <a:schemeClr val="accent1"/>
                </a:solidFill>
              </a:endParaRPr>
            </a:p>
          </p:txBody>
        </p:sp>
        <p:sp>
          <p:nvSpPr>
            <p:cNvPr id="145" name="Freeform 7"/>
            <p:cNvSpPr>
              <a:spLocks/>
            </p:cNvSpPr>
            <p:nvPr/>
          </p:nvSpPr>
          <p:spPr bwMode="auto">
            <a:xfrm>
              <a:off x="5132600" y="3486539"/>
              <a:ext cx="1784085" cy="907756"/>
            </a:xfrm>
            <a:custGeom>
              <a:avLst/>
              <a:gdLst>
                <a:gd name="T0" fmla="*/ 353 w 736"/>
                <a:gd name="T1" fmla="*/ 374 h 374"/>
                <a:gd name="T2" fmla="*/ 132 w 736"/>
                <a:gd name="T3" fmla="*/ 301 h 374"/>
                <a:gd name="T4" fmla="*/ 0 w 736"/>
                <a:gd name="T5" fmla="*/ 114 h 374"/>
                <a:gd name="T6" fmla="*/ 3 w 736"/>
                <a:gd name="T7" fmla="*/ 99 h 374"/>
                <a:gd name="T8" fmla="*/ 7 w 736"/>
                <a:gd name="T9" fmla="*/ 112 h 374"/>
                <a:gd name="T10" fmla="*/ 353 w 736"/>
                <a:gd name="T11" fmla="*/ 366 h 374"/>
                <a:gd name="T12" fmla="*/ 700 w 736"/>
                <a:gd name="T13" fmla="*/ 112 h 374"/>
                <a:gd name="T14" fmla="*/ 728 w 736"/>
                <a:gd name="T15" fmla="*/ 3 h 374"/>
                <a:gd name="T16" fmla="*/ 733 w 736"/>
                <a:gd name="T17" fmla="*/ 0 h 374"/>
                <a:gd name="T18" fmla="*/ 736 w 736"/>
                <a:gd name="T19" fmla="*/ 5 h 374"/>
                <a:gd name="T20" fmla="*/ 707 w 736"/>
                <a:gd name="T21" fmla="*/ 114 h 374"/>
                <a:gd name="T22" fmla="*/ 575 w 736"/>
                <a:gd name="T23" fmla="*/ 301 h 374"/>
                <a:gd name="T24" fmla="*/ 353 w 736"/>
                <a:gd name="T25"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6" h="374">
                  <a:moveTo>
                    <a:pt x="353" y="374"/>
                  </a:moveTo>
                  <a:cubicBezTo>
                    <a:pt x="273" y="374"/>
                    <a:pt x="196" y="349"/>
                    <a:pt x="132" y="301"/>
                  </a:cubicBezTo>
                  <a:cubicBezTo>
                    <a:pt x="69" y="254"/>
                    <a:pt x="23" y="188"/>
                    <a:pt x="0" y="114"/>
                  </a:cubicBezTo>
                  <a:cubicBezTo>
                    <a:pt x="3" y="99"/>
                    <a:pt x="3" y="99"/>
                    <a:pt x="3" y="99"/>
                  </a:cubicBezTo>
                  <a:cubicBezTo>
                    <a:pt x="7" y="112"/>
                    <a:pt x="7" y="112"/>
                    <a:pt x="7" y="112"/>
                  </a:cubicBezTo>
                  <a:cubicBezTo>
                    <a:pt x="55" y="264"/>
                    <a:pt x="194" y="366"/>
                    <a:pt x="353" y="366"/>
                  </a:cubicBezTo>
                  <a:cubicBezTo>
                    <a:pt x="513" y="366"/>
                    <a:pt x="652" y="264"/>
                    <a:pt x="700" y="112"/>
                  </a:cubicBezTo>
                  <a:cubicBezTo>
                    <a:pt x="710" y="78"/>
                    <a:pt x="728" y="4"/>
                    <a:pt x="728" y="3"/>
                  </a:cubicBezTo>
                  <a:cubicBezTo>
                    <a:pt x="733" y="0"/>
                    <a:pt x="733" y="0"/>
                    <a:pt x="733" y="0"/>
                  </a:cubicBezTo>
                  <a:cubicBezTo>
                    <a:pt x="736" y="5"/>
                    <a:pt x="736" y="5"/>
                    <a:pt x="736" y="5"/>
                  </a:cubicBezTo>
                  <a:cubicBezTo>
                    <a:pt x="736" y="5"/>
                    <a:pt x="718" y="80"/>
                    <a:pt x="707" y="114"/>
                  </a:cubicBezTo>
                  <a:cubicBezTo>
                    <a:pt x="684" y="188"/>
                    <a:pt x="637" y="254"/>
                    <a:pt x="575" y="301"/>
                  </a:cubicBezTo>
                  <a:cubicBezTo>
                    <a:pt x="511" y="349"/>
                    <a:pt x="434" y="374"/>
                    <a:pt x="353" y="374"/>
                  </a:cubicBezTo>
                  <a:close/>
                </a:path>
              </a:pathLst>
            </a:custGeom>
            <a:solidFill>
              <a:srgbClr val="505050"/>
            </a:solidFill>
            <a:ln w="9525">
              <a:solidFill>
                <a:schemeClr val="accent1"/>
              </a:solidFill>
              <a:round/>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kern="0">
                <a:solidFill>
                  <a:schemeClr val="accent1"/>
                </a:solidFill>
              </a:endParaRPr>
            </a:p>
          </p:txBody>
        </p:sp>
        <p:sp>
          <p:nvSpPr>
            <p:cNvPr id="146" name="Freeform 145"/>
            <p:cNvSpPr>
              <a:spLocks/>
            </p:cNvSpPr>
            <p:nvPr/>
          </p:nvSpPr>
          <p:spPr bwMode="auto">
            <a:xfrm flipV="1">
              <a:off x="5965543" y="2537516"/>
              <a:ext cx="75015" cy="143780"/>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5400" cap="flat" cmpd="sng" algn="ctr">
              <a:solidFill>
                <a:schemeClr val="accent1"/>
              </a:solidFill>
              <a:prstDash val="solid"/>
              <a:miter lim="800000"/>
              <a:headEnd type="none"/>
              <a:tailEnd type="none"/>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b="1" kern="0" dirty="0">
                <a:solidFill>
                  <a:schemeClr val="accent1"/>
                </a:solidFill>
                <a:latin typeface="Segoe UI"/>
                <a:ea typeface="Segoe UI" pitchFamily="34" charset="0"/>
                <a:cs typeface="Segoe UI" pitchFamily="34" charset="0"/>
              </a:endParaRPr>
            </a:p>
          </p:txBody>
        </p:sp>
      </p:grpSp>
      <p:sp>
        <p:nvSpPr>
          <p:cNvPr id="147" name="Freeform 146"/>
          <p:cNvSpPr>
            <a:spLocks/>
          </p:cNvSpPr>
          <p:nvPr/>
        </p:nvSpPr>
        <p:spPr bwMode="auto">
          <a:xfrm>
            <a:off x="10104779" y="3300845"/>
            <a:ext cx="730860" cy="805847"/>
          </a:xfrm>
          <a:custGeom>
            <a:avLst/>
            <a:gdLst>
              <a:gd name="connsiteX0" fmla="*/ 1756 w 716594"/>
              <a:gd name="connsiteY0" fmla="*/ 0 h 790118"/>
              <a:gd name="connsiteX1" fmla="*/ 21643 w 716594"/>
              <a:gd name="connsiteY1" fmla="*/ 0 h 790118"/>
              <a:gd name="connsiteX2" fmla="*/ 71788 w 716594"/>
              <a:gd name="connsiteY2" fmla="*/ 126230 h 790118"/>
              <a:gd name="connsiteX3" fmla="*/ 102410 w 716594"/>
              <a:gd name="connsiteY3" fmla="*/ 257086 h 790118"/>
              <a:gd name="connsiteX4" fmla="*/ 112914 w 716594"/>
              <a:gd name="connsiteY4" fmla="*/ 392033 h 790118"/>
              <a:gd name="connsiteX5" fmla="*/ 188370 w 716594"/>
              <a:gd name="connsiteY5" fmla="*/ 392033 h 790118"/>
              <a:gd name="connsiteX6" fmla="*/ 688942 w 716594"/>
              <a:gd name="connsiteY6" fmla="*/ 392033 h 790118"/>
              <a:gd name="connsiteX7" fmla="*/ 380235 w 716594"/>
              <a:gd name="connsiteY7" fmla="*/ 83302 h 790118"/>
              <a:gd name="connsiteX8" fmla="*/ 392616 w 716594"/>
              <a:gd name="connsiteY8" fmla="*/ 70919 h 790118"/>
              <a:gd name="connsiteX9" fmla="*/ 716594 w 716594"/>
              <a:gd name="connsiteY9" fmla="*/ 395060 h 790118"/>
              <a:gd name="connsiteX10" fmla="*/ 703938 w 716594"/>
              <a:gd name="connsiteY10" fmla="*/ 407855 h 790118"/>
              <a:gd name="connsiteX11" fmla="*/ 703938 w 716594"/>
              <a:gd name="connsiteY11" fmla="*/ 409643 h 790118"/>
              <a:gd name="connsiteX12" fmla="*/ 702012 w 716594"/>
              <a:gd name="connsiteY12" fmla="*/ 409643 h 790118"/>
              <a:gd name="connsiteX13" fmla="*/ 392616 w 716594"/>
              <a:gd name="connsiteY13" fmla="*/ 719200 h 790118"/>
              <a:gd name="connsiteX14" fmla="*/ 380235 w 716594"/>
              <a:gd name="connsiteY14" fmla="*/ 706818 h 790118"/>
              <a:gd name="connsiteX15" fmla="*/ 677249 w 716594"/>
              <a:gd name="connsiteY15" fmla="*/ 409643 h 790118"/>
              <a:gd name="connsiteX16" fmla="*/ 112983 w 716594"/>
              <a:gd name="connsiteY16" fmla="*/ 409643 h 790118"/>
              <a:gd name="connsiteX17" fmla="*/ 111749 w 716594"/>
              <a:gd name="connsiteY17" fmla="*/ 409643 h 790118"/>
              <a:gd name="connsiteX18" fmla="*/ 102410 w 716594"/>
              <a:gd name="connsiteY18" fmla="*/ 528817 h 790118"/>
              <a:gd name="connsiteX19" fmla="*/ 71788 w 716594"/>
              <a:gd name="connsiteY19" fmla="*/ 660583 h 790118"/>
              <a:gd name="connsiteX20" fmla="*/ 19858 w 716594"/>
              <a:gd name="connsiteY20" fmla="*/ 790118 h 790118"/>
              <a:gd name="connsiteX21" fmla="*/ 0 w 716594"/>
              <a:gd name="connsiteY21" fmla="*/ 790118 h 790118"/>
              <a:gd name="connsiteX22" fmla="*/ 1140 w 716594"/>
              <a:gd name="connsiteY22" fmla="*/ 788232 h 790118"/>
              <a:gd name="connsiteX23" fmla="*/ 54809 w 716594"/>
              <a:gd name="connsiteY23" fmla="*/ 655725 h 790118"/>
              <a:gd name="connsiteX24" fmla="*/ 93617 w 716594"/>
              <a:gd name="connsiteY24" fmla="*/ 393407 h 790118"/>
              <a:gd name="connsiteX25" fmla="*/ 54809 w 716594"/>
              <a:gd name="connsiteY25" fmla="*/ 131088 h 79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16594" h="790118">
                <a:moveTo>
                  <a:pt x="1756" y="0"/>
                </a:moveTo>
                <a:lnTo>
                  <a:pt x="21643" y="0"/>
                </a:lnTo>
                <a:lnTo>
                  <a:pt x="71788" y="126230"/>
                </a:lnTo>
                <a:cubicBezTo>
                  <a:pt x="85128" y="168736"/>
                  <a:pt x="95436" y="212455"/>
                  <a:pt x="102410" y="257086"/>
                </a:cubicBezTo>
                <a:lnTo>
                  <a:pt x="112914" y="392033"/>
                </a:lnTo>
                <a:lnTo>
                  <a:pt x="188370" y="392033"/>
                </a:lnTo>
                <a:cubicBezTo>
                  <a:pt x="688942" y="392033"/>
                  <a:pt x="688942" y="392033"/>
                  <a:pt x="688942" y="392033"/>
                </a:cubicBezTo>
                <a:cubicBezTo>
                  <a:pt x="380235" y="83302"/>
                  <a:pt x="380235" y="83302"/>
                  <a:pt x="380235" y="83302"/>
                </a:cubicBezTo>
                <a:cubicBezTo>
                  <a:pt x="392616" y="70919"/>
                  <a:pt x="392616" y="70919"/>
                  <a:pt x="392616" y="70919"/>
                </a:cubicBezTo>
                <a:cubicBezTo>
                  <a:pt x="716594" y="395060"/>
                  <a:pt x="716594" y="395060"/>
                  <a:pt x="716594" y="395060"/>
                </a:cubicBezTo>
                <a:cubicBezTo>
                  <a:pt x="703938" y="407855"/>
                  <a:pt x="703938" y="407855"/>
                  <a:pt x="703938" y="407855"/>
                </a:cubicBezTo>
                <a:lnTo>
                  <a:pt x="703938" y="409643"/>
                </a:lnTo>
                <a:cubicBezTo>
                  <a:pt x="702012" y="409643"/>
                  <a:pt x="702012" y="409643"/>
                  <a:pt x="702012" y="409643"/>
                </a:cubicBezTo>
                <a:cubicBezTo>
                  <a:pt x="392616" y="719200"/>
                  <a:pt x="392616" y="719200"/>
                  <a:pt x="392616" y="719200"/>
                </a:cubicBezTo>
                <a:cubicBezTo>
                  <a:pt x="380235" y="706818"/>
                  <a:pt x="380235" y="706818"/>
                  <a:pt x="380235" y="706818"/>
                </a:cubicBezTo>
                <a:cubicBezTo>
                  <a:pt x="677249" y="409643"/>
                  <a:pt x="677249" y="409643"/>
                  <a:pt x="677249" y="409643"/>
                </a:cubicBezTo>
                <a:cubicBezTo>
                  <a:pt x="304950" y="409643"/>
                  <a:pt x="165337" y="409643"/>
                  <a:pt x="112983" y="409643"/>
                </a:cubicBezTo>
                <a:lnTo>
                  <a:pt x="111749" y="409643"/>
                </a:lnTo>
                <a:lnTo>
                  <a:pt x="102410" y="528817"/>
                </a:lnTo>
                <a:cubicBezTo>
                  <a:pt x="95436" y="573751"/>
                  <a:pt x="85128" y="618078"/>
                  <a:pt x="71788" y="660583"/>
                </a:cubicBezTo>
                <a:lnTo>
                  <a:pt x="19858" y="790118"/>
                </a:lnTo>
                <a:lnTo>
                  <a:pt x="0" y="790118"/>
                </a:lnTo>
                <a:lnTo>
                  <a:pt x="1140" y="788232"/>
                </a:lnTo>
                <a:cubicBezTo>
                  <a:pt x="22255" y="746125"/>
                  <a:pt x="40256" y="701874"/>
                  <a:pt x="54809" y="655725"/>
                </a:cubicBezTo>
                <a:cubicBezTo>
                  <a:pt x="81490" y="570715"/>
                  <a:pt x="93617" y="483275"/>
                  <a:pt x="93617" y="393407"/>
                </a:cubicBezTo>
                <a:cubicBezTo>
                  <a:pt x="93617" y="303538"/>
                  <a:pt x="81490" y="216099"/>
                  <a:pt x="54809" y="131088"/>
                </a:cubicBezTo>
                <a:close/>
              </a:path>
            </a:pathLst>
          </a:custGeom>
          <a:solidFill>
            <a:srgbClr val="505050"/>
          </a:solidFill>
          <a:ln>
            <a:solidFill>
              <a:schemeClr val="accent1"/>
            </a:solidFill>
          </a:ln>
          <a:extLst/>
        </p:spPr>
        <p:txBody>
          <a:bodyPr vert="horz" wrap="square" lIns="93260" tIns="46630" rIns="93260" bIns="46630" numCol="1" anchor="t" anchorCtr="0" compatLnSpc="1">
            <a:prstTxWarp prst="textNoShape">
              <a:avLst/>
            </a:prstTxWarp>
            <a:noAutofit/>
          </a:bodyPr>
          <a:lstStyle/>
          <a:p>
            <a:pPr defTabSz="951304">
              <a:defRPr/>
            </a:pPr>
            <a:endParaRPr lang="en-US" sz="1836" kern="0">
              <a:solidFill>
                <a:schemeClr val="accent1"/>
              </a:solidFill>
            </a:endParaRPr>
          </a:p>
        </p:txBody>
      </p:sp>
      <p:sp>
        <p:nvSpPr>
          <p:cNvPr id="148" name="Freeform 17"/>
          <p:cNvSpPr>
            <a:spLocks noEditPoints="1"/>
          </p:cNvSpPr>
          <p:nvPr/>
        </p:nvSpPr>
        <p:spPr bwMode="auto">
          <a:xfrm>
            <a:off x="3510351" y="3240922"/>
            <a:ext cx="383850" cy="464683"/>
          </a:xfrm>
          <a:custGeom>
            <a:avLst/>
            <a:gdLst>
              <a:gd name="T0" fmla="*/ 2736 w 2736"/>
              <a:gd name="T1" fmla="*/ 1597 h 3312"/>
              <a:gd name="T2" fmla="*/ 2668 w 2736"/>
              <a:gd name="T3" fmla="*/ 1643 h 3312"/>
              <a:gd name="T4" fmla="*/ 2478 w 2736"/>
              <a:gd name="T5" fmla="*/ 1702 h 3312"/>
              <a:gd name="T6" fmla="*/ 2243 w 2736"/>
              <a:gd name="T7" fmla="*/ 1605 h 3312"/>
              <a:gd name="T8" fmla="*/ 2145 w 2736"/>
              <a:gd name="T9" fmla="*/ 1370 h 3312"/>
              <a:gd name="T10" fmla="*/ 2477 w 2736"/>
              <a:gd name="T11" fmla="*/ 1038 h 3312"/>
              <a:gd name="T12" fmla="*/ 2665 w 2736"/>
              <a:gd name="T13" fmla="*/ 1094 h 3312"/>
              <a:gd name="T14" fmla="*/ 2736 w 2736"/>
              <a:gd name="T15" fmla="*/ 1142 h 3312"/>
              <a:gd name="T16" fmla="*/ 2736 w 2736"/>
              <a:gd name="T17" fmla="*/ 0 h 3312"/>
              <a:gd name="T18" fmla="*/ 669 w 2736"/>
              <a:gd name="T19" fmla="*/ 0 h 3312"/>
              <a:gd name="T20" fmla="*/ 0 w 2736"/>
              <a:gd name="T21" fmla="*/ 664 h 3312"/>
              <a:gd name="T22" fmla="*/ 0 w 2736"/>
              <a:gd name="T23" fmla="*/ 2740 h 3312"/>
              <a:gd name="T24" fmla="*/ 1001 w 2736"/>
              <a:gd name="T25" fmla="*/ 2740 h 3312"/>
              <a:gd name="T26" fmla="*/ 968 w 2736"/>
              <a:gd name="T27" fmla="*/ 2898 h 3312"/>
              <a:gd name="T28" fmla="*/ 1385 w 2736"/>
              <a:gd name="T29" fmla="*/ 3312 h 3312"/>
              <a:gd name="T30" fmla="*/ 1802 w 2736"/>
              <a:gd name="T31" fmla="*/ 2900 h 3312"/>
              <a:gd name="T32" fmla="*/ 1767 w 2736"/>
              <a:gd name="T33" fmla="*/ 2740 h 3312"/>
              <a:gd name="T34" fmla="*/ 2736 w 2736"/>
              <a:gd name="T35" fmla="*/ 2740 h 3312"/>
              <a:gd name="T36" fmla="*/ 2736 w 2736"/>
              <a:gd name="T37" fmla="*/ 1597 h 3312"/>
              <a:gd name="T38" fmla="*/ 2652 w 2736"/>
              <a:gd name="T39" fmla="*/ 2652 h 3312"/>
              <a:gd name="T40" fmla="*/ 1616 w 2736"/>
              <a:gd name="T41" fmla="*/ 2652 h 3312"/>
              <a:gd name="T42" fmla="*/ 1660 w 2736"/>
              <a:gd name="T43" fmla="*/ 2714 h 3312"/>
              <a:gd name="T44" fmla="*/ 1717 w 2736"/>
              <a:gd name="T45" fmla="*/ 2894 h 3312"/>
              <a:gd name="T46" fmla="*/ 1385 w 2736"/>
              <a:gd name="T47" fmla="*/ 3226 h 3312"/>
              <a:gd name="T48" fmla="*/ 1053 w 2736"/>
              <a:gd name="T49" fmla="*/ 2893 h 3312"/>
              <a:gd name="T50" fmla="*/ 1108 w 2736"/>
              <a:gd name="T51" fmla="*/ 2714 h 3312"/>
              <a:gd name="T52" fmla="*/ 1151 w 2736"/>
              <a:gd name="T53" fmla="*/ 2652 h 3312"/>
              <a:gd name="T54" fmla="*/ 84 w 2736"/>
              <a:gd name="T55" fmla="*/ 2652 h 3312"/>
              <a:gd name="T56" fmla="*/ 84 w 2736"/>
              <a:gd name="T57" fmla="*/ 664 h 3312"/>
              <a:gd name="T58" fmla="*/ 669 w 2736"/>
              <a:gd name="T59" fmla="*/ 88 h 3312"/>
              <a:gd name="T60" fmla="*/ 2652 w 2736"/>
              <a:gd name="T61" fmla="*/ 88 h 3312"/>
              <a:gd name="T62" fmla="*/ 2652 w 2736"/>
              <a:gd name="T63" fmla="*/ 989 h 3312"/>
              <a:gd name="T64" fmla="*/ 2479 w 2736"/>
              <a:gd name="T65" fmla="*/ 953 h 3312"/>
              <a:gd name="T66" fmla="*/ 2061 w 2736"/>
              <a:gd name="T67" fmla="*/ 1370 h 3312"/>
              <a:gd name="T68" fmla="*/ 2183 w 2736"/>
              <a:gd name="T69" fmla="*/ 1665 h 3312"/>
              <a:gd name="T70" fmla="*/ 2480 w 2736"/>
              <a:gd name="T71" fmla="*/ 1787 h 3312"/>
              <a:gd name="T72" fmla="*/ 2652 w 2736"/>
              <a:gd name="T73" fmla="*/ 1751 h 3312"/>
              <a:gd name="T74" fmla="*/ 2652 w 2736"/>
              <a:gd name="T75" fmla="*/ 2652 h 3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36" h="3312">
                <a:moveTo>
                  <a:pt x="2736" y="1597"/>
                </a:moveTo>
                <a:cubicBezTo>
                  <a:pt x="2668" y="1643"/>
                  <a:pt x="2668" y="1643"/>
                  <a:pt x="2668" y="1643"/>
                </a:cubicBezTo>
                <a:cubicBezTo>
                  <a:pt x="2612" y="1682"/>
                  <a:pt x="2546" y="1702"/>
                  <a:pt x="2478" y="1702"/>
                </a:cubicBezTo>
                <a:cubicBezTo>
                  <a:pt x="2389" y="1702"/>
                  <a:pt x="2306" y="1668"/>
                  <a:pt x="2243" y="1605"/>
                </a:cubicBezTo>
                <a:cubicBezTo>
                  <a:pt x="2180" y="1542"/>
                  <a:pt x="2145" y="1459"/>
                  <a:pt x="2145" y="1370"/>
                </a:cubicBezTo>
                <a:cubicBezTo>
                  <a:pt x="2145" y="1187"/>
                  <a:pt x="2294" y="1038"/>
                  <a:pt x="2477" y="1038"/>
                </a:cubicBezTo>
                <a:cubicBezTo>
                  <a:pt x="2544" y="1038"/>
                  <a:pt x="2610" y="1057"/>
                  <a:pt x="2665" y="1094"/>
                </a:cubicBezTo>
                <a:cubicBezTo>
                  <a:pt x="2736" y="1142"/>
                  <a:pt x="2736" y="1142"/>
                  <a:pt x="2736" y="1142"/>
                </a:cubicBezTo>
                <a:cubicBezTo>
                  <a:pt x="2736" y="0"/>
                  <a:pt x="2736" y="0"/>
                  <a:pt x="2736" y="0"/>
                </a:cubicBezTo>
                <a:cubicBezTo>
                  <a:pt x="669" y="0"/>
                  <a:pt x="669" y="0"/>
                  <a:pt x="669" y="0"/>
                </a:cubicBezTo>
                <a:cubicBezTo>
                  <a:pt x="302" y="0"/>
                  <a:pt x="0" y="298"/>
                  <a:pt x="0" y="664"/>
                </a:cubicBezTo>
                <a:cubicBezTo>
                  <a:pt x="0" y="2740"/>
                  <a:pt x="0" y="2740"/>
                  <a:pt x="0" y="2740"/>
                </a:cubicBezTo>
                <a:cubicBezTo>
                  <a:pt x="1001" y="2740"/>
                  <a:pt x="1001" y="2740"/>
                  <a:pt x="1001" y="2740"/>
                </a:cubicBezTo>
                <a:cubicBezTo>
                  <a:pt x="979" y="2780"/>
                  <a:pt x="968" y="2841"/>
                  <a:pt x="968" y="2898"/>
                </a:cubicBezTo>
                <a:cubicBezTo>
                  <a:pt x="968" y="3128"/>
                  <a:pt x="1155" y="3312"/>
                  <a:pt x="1385" y="3312"/>
                </a:cubicBezTo>
                <a:cubicBezTo>
                  <a:pt x="1615" y="3312"/>
                  <a:pt x="1802" y="3130"/>
                  <a:pt x="1802" y="2900"/>
                </a:cubicBezTo>
                <a:cubicBezTo>
                  <a:pt x="1802" y="2842"/>
                  <a:pt x="1790" y="2780"/>
                  <a:pt x="1767" y="2740"/>
                </a:cubicBezTo>
                <a:cubicBezTo>
                  <a:pt x="2736" y="2740"/>
                  <a:pt x="2736" y="2740"/>
                  <a:pt x="2736" y="2740"/>
                </a:cubicBezTo>
                <a:lnTo>
                  <a:pt x="2736" y="1597"/>
                </a:lnTo>
                <a:close/>
                <a:moveTo>
                  <a:pt x="2652" y="2652"/>
                </a:moveTo>
                <a:cubicBezTo>
                  <a:pt x="1616" y="2652"/>
                  <a:pt x="1616" y="2652"/>
                  <a:pt x="1616" y="2652"/>
                </a:cubicBezTo>
                <a:cubicBezTo>
                  <a:pt x="1660" y="2714"/>
                  <a:pt x="1660" y="2714"/>
                  <a:pt x="1660" y="2714"/>
                </a:cubicBezTo>
                <a:cubicBezTo>
                  <a:pt x="1698" y="2769"/>
                  <a:pt x="1717" y="2829"/>
                  <a:pt x="1717" y="2894"/>
                </a:cubicBezTo>
                <a:cubicBezTo>
                  <a:pt x="1717" y="3078"/>
                  <a:pt x="1568" y="3226"/>
                  <a:pt x="1385" y="3226"/>
                </a:cubicBezTo>
                <a:cubicBezTo>
                  <a:pt x="1202" y="3226"/>
                  <a:pt x="1053" y="3076"/>
                  <a:pt x="1053" y="2893"/>
                </a:cubicBezTo>
                <a:cubicBezTo>
                  <a:pt x="1053" y="2827"/>
                  <a:pt x="1072" y="2768"/>
                  <a:pt x="1108" y="2714"/>
                </a:cubicBezTo>
                <a:cubicBezTo>
                  <a:pt x="1151" y="2652"/>
                  <a:pt x="1151" y="2652"/>
                  <a:pt x="1151" y="2652"/>
                </a:cubicBezTo>
                <a:cubicBezTo>
                  <a:pt x="84" y="2652"/>
                  <a:pt x="84" y="2652"/>
                  <a:pt x="84" y="2652"/>
                </a:cubicBezTo>
                <a:cubicBezTo>
                  <a:pt x="84" y="664"/>
                  <a:pt x="84" y="664"/>
                  <a:pt x="84" y="664"/>
                </a:cubicBezTo>
                <a:cubicBezTo>
                  <a:pt x="84" y="344"/>
                  <a:pt x="349" y="88"/>
                  <a:pt x="669" y="88"/>
                </a:cubicBezTo>
                <a:cubicBezTo>
                  <a:pt x="2652" y="88"/>
                  <a:pt x="2652" y="88"/>
                  <a:pt x="2652" y="88"/>
                </a:cubicBezTo>
                <a:cubicBezTo>
                  <a:pt x="2652" y="989"/>
                  <a:pt x="2652" y="989"/>
                  <a:pt x="2652" y="989"/>
                </a:cubicBezTo>
                <a:cubicBezTo>
                  <a:pt x="2588" y="965"/>
                  <a:pt x="2539" y="953"/>
                  <a:pt x="2479" y="953"/>
                </a:cubicBezTo>
                <a:cubicBezTo>
                  <a:pt x="2249" y="953"/>
                  <a:pt x="2061" y="1140"/>
                  <a:pt x="2061" y="1370"/>
                </a:cubicBezTo>
                <a:cubicBezTo>
                  <a:pt x="2061" y="1481"/>
                  <a:pt x="2104" y="1586"/>
                  <a:pt x="2183" y="1665"/>
                </a:cubicBezTo>
                <a:cubicBezTo>
                  <a:pt x="2262" y="1744"/>
                  <a:pt x="2368" y="1787"/>
                  <a:pt x="2480" y="1787"/>
                </a:cubicBezTo>
                <a:cubicBezTo>
                  <a:pt x="2539" y="1787"/>
                  <a:pt x="2588" y="1775"/>
                  <a:pt x="2652" y="1751"/>
                </a:cubicBezTo>
                <a:lnTo>
                  <a:pt x="2652" y="2652"/>
                </a:lnTo>
                <a:close/>
              </a:path>
            </a:pathLst>
          </a:custGeom>
          <a:solidFill>
            <a:srgbClr val="747474"/>
          </a:solidFill>
          <a:ln>
            <a:solidFill>
              <a:schemeClr val="accent1"/>
            </a:solidFill>
          </a:ln>
          <a:extLst/>
        </p:spPr>
        <p:txBody>
          <a:bodyPr vert="horz" wrap="square" lIns="93260" tIns="46630" rIns="93260" bIns="46630" numCol="1" anchor="t" anchorCtr="0" compatLnSpc="1">
            <a:prstTxWarp prst="textNoShape">
              <a:avLst/>
            </a:prstTxWarp>
          </a:bodyPr>
          <a:lstStyle/>
          <a:p>
            <a:pPr defTabSz="951304">
              <a:defRPr/>
            </a:pPr>
            <a:endParaRPr lang="en-US" sz="1836" kern="0">
              <a:solidFill>
                <a:schemeClr val="accent1"/>
              </a:solidFill>
            </a:endParaRPr>
          </a:p>
        </p:txBody>
      </p:sp>
      <p:sp>
        <p:nvSpPr>
          <p:cNvPr id="149" name="Freeform 18"/>
          <p:cNvSpPr>
            <a:spLocks noEditPoints="1"/>
          </p:cNvSpPr>
          <p:nvPr/>
        </p:nvSpPr>
        <p:spPr bwMode="auto">
          <a:xfrm>
            <a:off x="9018706" y="3240922"/>
            <a:ext cx="580261" cy="580320"/>
          </a:xfrm>
          <a:custGeom>
            <a:avLst/>
            <a:gdLst>
              <a:gd name="T0" fmla="*/ 3616 w 4136"/>
              <a:gd name="T1" fmla="*/ 0 h 4136"/>
              <a:gd name="T2" fmla="*/ 0 w 4136"/>
              <a:gd name="T3" fmla="*/ 517 h 4136"/>
              <a:gd name="T4" fmla="*/ 517 w 4136"/>
              <a:gd name="T5" fmla="*/ 4136 h 4136"/>
              <a:gd name="T6" fmla="*/ 4136 w 4136"/>
              <a:gd name="T7" fmla="*/ 3616 h 4136"/>
              <a:gd name="T8" fmla="*/ 4028 w 4136"/>
              <a:gd name="T9" fmla="*/ 507 h 4136"/>
              <a:gd name="T10" fmla="*/ 3374 w 4136"/>
              <a:gd name="T11" fmla="*/ 2012 h 4136"/>
              <a:gd name="T12" fmla="*/ 3068 w 4136"/>
              <a:gd name="T13" fmla="*/ 1561 h 4136"/>
              <a:gd name="T14" fmla="*/ 2762 w 4136"/>
              <a:gd name="T15" fmla="*/ 2012 h 4136"/>
              <a:gd name="T16" fmla="*/ 2100 w 4136"/>
              <a:gd name="T17" fmla="*/ 1202 h 4136"/>
              <a:gd name="T18" fmla="*/ 1895 w 4136"/>
              <a:gd name="T19" fmla="*/ 1292 h 4136"/>
              <a:gd name="T20" fmla="*/ 1895 w 4136"/>
              <a:gd name="T21" fmla="*/ 803 h 4136"/>
              <a:gd name="T22" fmla="*/ 2100 w 4136"/>
              <a:gd name="T23" fmla="*/ 892 h 4136"/>
              <a:gd name="T24" fmla="*/ 3605 w 4136"/>
              <a:gd name="T25" fmla="*/ 84 h 4136"/>
              <a:gd name="T26" fmla="*/ 511 w 4136"/>
              <a:gd name="T27" fmla="*/ 84 h 4136"/>
              <a:gd name="T28" fmla="*/ 2012 w 4136"/>
              <a:gd name="T29" fmla="*/ 741 h 4136"/>
              <a:gd name="T30" fmla="*/ 1565 w 4136"/>
              <a:gd name="T31" fmla="*/ 1047 h 4136"/>
              <a:gd name="T32" fmla="*/ 2012 w 4136"/>
              <a:gd name="T33" fmla="*/ 1354 h 4136"/>
              <a:gd name="T34" fmla="*/ 1217 w 4136"/>
              <a:gd name="T35" fmla="*/ 2012 h 4136"/>
              <a:gd name="T36" fmla="*/ 1303 w 4136"/>
              <a:gd name="T37" fmla="*/ 2213 h 4136"/>
              <a:gd name="T38" fmla="*/ 815 w 4136"/>
              <a:gd name="T39" fmla="*/ 2212 h 4136"/>
              <a:gd name="T40" fmla="*/ 899 w 4136"/>
              <a:gd name="T41" fmla="*/ 2012 h 4136"/>
              <a:gd name="T42" fmla="*/ 84 w 4136"/>
              <a:gd name="T43" fmla="*/ 507 h 4136"/>
              <a:gd name="T44" fmla="*/ 84 w 4136"/>
              <a:gd name="T45" fmla="*/ 3601 h 4136"/>
              <a:gd name="T46" fmla="*/ 751 w 4136"/>
              <a:gd name="T47" fmla="*/ 2100 h 4136"/>
              <a:gd name="T48" fmla="*/ 1059 w 4136"/>
              <a:gd name="T49" fmla="*/ 2543 h 4136"/>
              <a:gd name="T50" fmla="*/ 1367 w 4136"/>
              <a:gd name="T51" fmla="*/ 2100 h 4136"/>
              <a:gd name="T52" fmla="*/ 2012 w 4136"/>
              <a:gd name="T53" fmla="*/ 2898 h 4136"/>
              <a:gd name="T54" fmla="*/ 2211 w 4136"/>
              <a:gd name="T55" fmla="*/ 2819 h 4136"/>
              <a:gd name="T56" fmla="*/ 2212 w 4136"/>
              <a:gd name="T57" fmla="*/ 3307 h 4136"/>
              <a:gd name="T58" fmla="*/ 2012 w 4136"/>
              <a:gd name="T59" fmla="*/ 3228 h 4136"/>
              <a:gd name="T60" fmla="*/ 511 w 4136"/>
              <a:gd name="T61" fmla="*/ 4028 h 4136"/>
              <a:gd name="T62" fmla="*/ 3605 w 4136"/>
              <a:gd name="T63" fmla="*/ 4028 h 4136"/>
              <a:gd name="T64" fmla="*/ 2100 w 4136"/>
              <a:gd name="T65" fmla="*/ 3373 h 4136"/>
              <a:gd name="T66" fmla="*/ 2541 w 4136"/>
              <a:gd name="T67" fmla="*/ 3063 h 4136"/>
              <a:gd name="T68" fmla="*/ 2100 w 4136"/>
              <a:gd name="T69" fmla="*/ 2753 h 4136"/>
              <a:gd name="T70" fmla="*/ 2915 w 4136"/>
              <a:gd name="T71" fmla="*/ 2100 h 4136"/>
              <a:gd name="T72" fmla="*/ 2824 w 4136"/>
              <a:gd name="T73" fmla="*/ 1891 h 4136"/>
              <a:gd name="T74" fmla="*/ 3313 w 4136"/>
              <a:gd name="T75" fmla="*/ 1890 h 4136"/>
              <a:gd name="T76" fmla="*/ 3222 w 4136"/>
              <a:gd name="T77" fmla="*/ 2100 h 4136"/>
              <a:gd name="T78" fmla="*/ 4028 w 4136"/>
              <a:gd name="T79" fmla="*/ 3601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36" h="4136">
                <a:moveTo>
                  <a:pt x="4136" y="517"/>
                </a:moveTo>
                <a:cubicBezTo>
                  <a:pt x="4136" y="231"/>
                  <a:pt x="3903" y="0"/>
                  <a:pt x="3616" y="0"/>
                </a:cubicBezTo>
                <a:cubicBezTo>
                  <a:pt x="517" y="0"/>
                  <a:pt x="517" y="0"/>
                  <a:pt x="517" y="0"/>
                </a:cubicBezTo>
                <a:cubicBezTo>
                  <a:pt x="231" y="0"/>
                  <a:pt x="0" y="231"/>
                  <a:pt x="0" y="517"/>
                </a:cubicBezTo>
                <a:cubicBezTo>
                  <a:pt x="0" y="3616"/>
                  <a:pt x="0" y="3616"/>
                  <a:pt x="0" y="3616"/>
                </a:cubicBezTo>
                <a:cubicBezTo>
                  <a:pt x="0" y="3903"/>
                  <a:pt x="231" y="4136"/>
                  <a:pt x="517" y="4136"/>
                </a:cubicBezTo>
                <a:cubicBezTo>
                  <a:pt x="3616" y="4136"/>
                  <a:pt x="3616" y="4136"/>
                  <a:pt x="3616" y="4136"/>
                </a:cubicBezTo>
                <a:cubicBezTo>
                  <a:pt x="3903" y="4136"/>
                  <a:pt x="4136" y="3903"/>
                  <a:pt x="4136" y="3616"/>
                </a:cubicBezTo>
                <a:lnTo>
                  <a:pt x="4136" y="517"/>
                </a:lnTo>
                <a:close/>
                <a:moveTo>
                  <a:pt x="4028" y="507"/>
                </a:moveTo>
                <a:cubicBezTo>
                  <a:pt x="4028" y="2012"/>
                  <a:pt x="4028" y="2012"/>
                  <a:pt x="4028" y="2012"/>
                </a:cubicBezTo>
                <a:cubicBezTo>
                  <a:pt x="3374" y="2012"/>
                  <a:pt x="3374" y="2012"/>
                  <a:pt x="3374" y="2012"/>
                </a:cubicBezTo>
                <a:cubicBezTo>
                  <a:pt x="3390" y="1972"/>
                  <a:pt x="3397" y="1932"/>
                  <a:pt x="3397" y="1890"/>
                </a:cubicBezTo>
                <a:cubicBezTo>
                  <a:pt x="3397" y="1708"/>
                  <a:pt x="3250" y="1561"/>
                  <a:pt x="3068" y="1561"/>
                </a:cubicBezTo>
                <a:cubicBezTo>
                  <a:pt x="2887" y="1561"/>
                  <a:pt x="2739" y="1708"/>
                  <a:pt x="2739" y="1890"/>
                </a:cubicBezTo>
                <a:cubicBezTo>
                  <a:pt x="2739" y="1932"/>
                  <a:pt x="2747" y="1972"/>
                  <a:pt x="2762" y="2012"/>
                </a:cubicBezTo>
                <a:cubicBezTo>
                  <a:pt x="2100" y="2012"/>
                  <a:pt x="2100" y="2012"/>
                  <a:pt x="2100" y="2012"/>
                </a:cubicBezTo>
                <a:cubicBezTo>
                  <a:pt x="2100" y="1202"/>
                  <a:pt x="2100" y="1202"/>
                  <a:pt x="2100" y="1202"/>
                </a:cubicBezTo>
                <a:cubicBezTo>
                  <a:pt x="2034" y="1248"/>
                  <a:pt x="2034" y="1248"/>
                  <a:pt x="2034" y="1248"/>
                </a:cubicBezTo>
                <a:cubicBezTo>
                  <a:pt x="1993" y="1277"/>
                  <a:pt x="1945" y="1292"/>
                  <a:pt x="1895" y="1292"/>
                </a:cubicBezTo>
                <a:cubicBezTo>
                  <a:pt x="1760" y="1292"/>
                  <a:pt x="1651" y="1182"/>
                  <a:pt x="1651" y="1047"/>
                </a:cubicBezTo>
                <a:cubicBezTo>
                  <a:pt x="1651" y="912"/>
                  <a:pt x="1761" y="803"/>
                  <a:pt x="1895" y="803"/>
                </a:cubicBezTo>
                <a:cubicBezTo>
                  <a:pt x="1944" y="803"/>
                  <a:pt x="1991" y="817"/>
                  <a:pt x="2031" y="844"/>
                </a:cubicBezTo>
                <a:cubicBezTo>
                  <a:pt x="2100" y="892"/>
                  <a:pt x="2100" y="892"/>
                  <a:pt x="2100" y="892"/>
                </a:cubicBezTo>
                <a:cubicBezTo>
                  <a:pt x="2100" y="84"/>
                  <a:pt x="2100" y="84"/>
                  <a:pt x="2100" y="84"/>
                </a:cubicBezTo>
                <a:cubicBezTo>
                  <a:pt x="3605" y="84"/>
                  <a:pt x="3605" y="84"/>
                  <a:pt x="3605" y="84"/>
                </a:cubicBezTo>
                <a:cubicBezTo>
                  <a:pt x="3845" y="84"/>
                  <a:pt x="4028" y="268"/>
                  <a:pt x="4028" y="507"/>
                </a:cubicBezTo>
                <a:close/>
                <a:moveTo>
                  <a:pt x="511" y="84"/>
                </a:moveTo>
                <a:cubicBezTo>
                  <a:pt x="2012" y="84"/>
                  <a:pt x="2012" y="84"/>
                  <a:pt x="2012" y="84"/>
                </a:cubicBezTo>
                <a:cubicBezTo>
                  <a:pt x="2012" y="741"/>
                  <a:pt x="2012" y="741"/>
                  <a:pt x="2012" y="741"/>
                </a:cubicBezTo>
                <a:cubicBezTo>
                  <a:pt x="1972" y="726"/>
                  <a:pt x="1935" y="718"/>
                  <a:pt x="1893" y="718"/>
                </a:cubicBezTo>
                <a:cubicBezTo>
                  <a:pt x="1712" y="718"/>
                  <a:pt x="1565" y="866"/>
                  <a:pt x="1565" y="1047"/>
                </a:cubicBezTo>
                <a:cubicBezTo>
                  <a:pt x="1565" y="1229"/>
                  <a:pt x="1711" y="1376"/>
                  <a:pt x="1893" y="1376"/>
                </a:cubicBezTo>
                <a:cubicBezTo>
                  <a:pt x="1935" y="1376"/>
                  <a:pt x="1972" y="1369"/>
                  <a:pt x="2012" y="1354"/>
                </a:cubicBezTo>
                <a:cubicBezTo>
                  <a:pt x="2012" y="2012"/>
                  <a:pt x="2012" y="2012"/>
                  <a:pt x="2012" y="2012"/>
                </a:cubicBezTo>
                <a:cubicBezTo>
                  <a:pt x="1217" y="2012"/>
                  <a:pt x="1217" y="2012"/>
                  <a:pt x="1217" y="2012"/>
                </a:cubicBezTo>
                <a:cubicBezTo>
                  <a:pt x="1262" y="2078"/>
                  <a:pt x="1262" y="2078"/>
                  <a:pt x="1262" y="2078"/>
                </a:cubicBezTo>
                <a:cubicBezTo>
                  <a:pt x="1289" y="2119"/>
                  <a:pt x="1303" y="2164"/>
                  <a:pt x="1303" y="2213"/>
                </a:cubicBezTo>
                <a:cubicBezTo>
                  <a:pt x="1303" y="2347"/>
                  <a:pt x="1194" y="2457"/>
                  <a:pt x="1059" y="2457"/>
                </a:cubicBezTo>
                <a:cubicBezTo>
                  <a:pt x="924" y="2457"/>
                  <a:pt x="815" y="2347"/>
                  <a:pt x="815" y="2212"/>
                </a:cubicBezTo>
                <a:cubicBezTo>
                  <a:pt x="815" y="2164"/>
                  <a:pt x="829" y="2118"/>
                  <a:pt x="855" y="2078"/>
                </a:cubicBezTo>
                <a:cubicBezTo>
                  <a:pt x="899" y="2012"/>
                  <a:pt x="899" y="2012"/>
                  <a:pt x="899" y="2012"/>
                </a:cubicBezTo>
                <a:cubicBezTo>
                  <a:pt x="84" y="2012"/>
                  <a:pt x="84" y="2012"/>
                  <a:pt x="84" y="2012"/>
                </a:cubicBezTo>
                <a:cubicBezTo>
                  <a:pt x="84" y="507"/>
                  <a:pt x="84" y="507"/>
                  <a:pt x="84" y="507"/>
                </a:cubicBezTo>
                <a:cubicBezTo>
                  <a:pt x="84" y="268"/>
                  <a:pt x="272" y="84"/>
                  <a:pt x="511" y="84"/>
                </a:cubicBezTo>
                <a:close/>
                <a:moveTo>
                  <a:pt x="84" y="3601"/>
                </a:moveTo>
                <a:cubicBezTo>
                  <a:pt x="84" y="2100"/>
                  <a:pt x="84" y="2100"/>
                  <a:pt x="84" y="2100"/>
                </a:cubicBezTo>
                <a:cubicBezTo>
                  <a:pt x="751" y="2100"/>
                  <a:pt x="751" y="2100"/>
                  <a:pt x="751" y="2100"/>
                </a:cubicBezTo>
                <a:cubicBezTo>
                  <a:pt x="737" y="2140"/>
                  <a:pt x="730" y="2174"/>
                  <a:pt x="730" y="2214"/>
                </a:cubicBezTo>
                <a:cubicBezTo>
                  <a:pt x="730" y="2396"/>
                  <a:pt x="878" y="2543"/>
                  <a:pt x="1059" y="2543"/>
                </a:cubicBezTo>
                <a:cubicBezTo>
                  <a:pt x="1241" y="2543"/>
                  <a:pt x="1388" y="2396"/>
                  <a:pt x="1388" y="2215"/>
                </a:cubicBezTo>
                <a:cubicBezTo>
                  <a:pt x="1388" y="2174"/>
                  <a:pt x="1381" y="2140"/>
                  <a:pt x="1367" y="2100"/>
                </a:cubicBezTo>
                <a:cubicBezTo>
                  <a:pt x="2012" y="2100"/>
                  <a:pt x="2012" y="2100"/>
                  <a:pt x="2012" y="2100"/>
                </a:cubicBezTo>
                <a:cubicBezTo>
                  <a:pt x="2012" y="2898"/>
                  <a:pt x="2012" y="2898"/>
                  <a:pt x="2012" y="2898"/>
                </a:cubicBezTo>
                <a:cubicBezTo>
                  <a:pt x="2079" y="2857"/>
                  <a:pt x="2079" y="2857"/>
                  <a:pt x="2079" y="2857"/>
                </a:cubicBezTo>
                <a:cubicBezTo>
                  <a:pt x="2118" y="2832"/>
                  <a:pt x="2164" y="2819"/>
                  <a:pt x="2211" y="2819"/>
                </a:cubicBezTo>
                <a:cubicBezTo>
                  <a:pt x="2346" y="2819"/>
                  <a:pt x="2456" y="2928"/>
                  <a:pt x="2456" y="3063"/>
                </a:cubicBezTo>
                <a:cubicBezTo>
                  <a:pt x="2456" y="3198"/>
                  <a:pt x="2347" y="3307"/>
                  <a:pt x="2212" y="3307"/>
                </a:cubicBezTo>
                <a:cubicBezTo>
                  <a:pt x="2165" y="3307"/>
                  <a:pt x="2118" y="3294"/>
                  <a:pt x="2079" y="3269"/>
                </a:cubicBezTo>
                <a:cubicBezTo>
                  <a:pt x="2012" y="3228"/>
                  <a:pt x="2012" y="3228"/>
                  <a:pt x="2012" y="3228"/>
                </a:cubicBezTo>
                <a:cubicBezTo>
                  <a:pt x="2012" y="4028"/>
                  <a:pt x="2012" y="4028"/>
                  <a:pt x="2012" y="4028"/>
                </a:cubicBezTo>
                <a:cubicBezTo>
                  <a:pt x="511" y="4028"/>
                  <a:pt x="511" y="4028"/>
                  <a:pt x="511" y="4028"/>
                </a:cubicBezTo>
                <a:cubicBezTo>
                  <a:pt x="272" y="4028"/>
                  <a:pt x="84" y="3841"/>
                  <a:pt x="84" y="3601"/>
                </a:cubicBezTo>
                <a:close/>
                <a:moveTo>
                  <a:pt x="3605" y="4028"/>
                </a:moveTo>
                <a:cubicBezTo>
                  <a:pt x="2100" y="4028"/>
                  <a:pt x="2100" y="4028"/>
                  <a:pt x="2100" y="4028"/>
                </a:cubicBezTo>
                <a:cubicBezTo>
                  <a:pt x="2100" y="3373"/>
                  <a:pt x="2100" y="3373"/>
                  <a:pt x="2100" y="3373"/>
                </a:cubicBezTo>
                <a:cubicBezTo>
                  <a:pt x="2140" y="3386"/>
                  <a:pt x="2173" y="3392"/>
                  <a:pt x="2212" y="3392"/>
                </a:cubicBezTo>
                <a:cubicBezTo>
                  <a:pt x="2393" y="3392"/>
                  <a:pt x="2541" y="3244"/>
                  <a:pt x="2541" y="3063"/>
                </a:cubicBezTo>
                <a:cubicBezTo>
                  <a:pt x="2541" y="2881"/>
                  <a:pt x="2393" y="2734"/>
                  <a:pt x="2212" y="2734"/>
                </a:cubicBezTo>
                <a:cubicBezTo>
                  <a:pt x="2173" y="2734"/>
                  <a:pt x="2140" y="2740"/>
                  <a:pt x="2100" y="2753"/>
                </a:cubicBezTo>
                <a:cubicBezTo>
                  <a:pt x="2100" y="2100"/>
                  <a:pt x="2100" y="2100"/>
                  <a:pt x="2100" y="2100"/>
                </a:cubicBezTo>
                <a:cubicBezTo>
                  <a:pt x="2915" y="2100"/>
                  <a:pt x="2915" y="2100"/>
                  <a:pt x="2915" y="2100"/>
                </a:cubicBezTo>
                <a:cubicBezTo>
                  <a:pt x="2868" y="2032"/>
                  <a:pt x="2868" y="2032"/>
                  <a:pt x="2868" y="2032"/>
                </a:cubicBezTo>
                <a:cubicBezTo>
                  <a:pt x="2839" y="1990"/>
                  <a:pt x="2824" y="1941"/>
                  <a:pt x="2824" y="1891"/>
                </a:cubicBezTo>
                <a:cubicBezTo>
                  <a:pt x="2824" y="1756"/>
                  <a:pt x="2934" y="1646"/>
                  <a:pt x="3068" y="1646"/>
                </a:cubicBezTo>
                <a:cubicBezTo>
                  <a:pt x="3203" y="1646"/>
                  <a:pt x="3313" y="1755"/>
                  <a:pt x="3313" y="1890"/>
                </a:cubicBezTo>
                <a:cubicBezTo>
                  <a:pt x="3313" y="1941"/>
                  <a:pt x="3297" y="1991"/>
                  <a:pt x="3269" y="2032"/>
                </a:cubicBezTo>
                <a:cubicBezTo>
                  <a:pt x="3222" y="2100"/>
                  <a:pt x="3222" y="2100"/>
                  <a:pt x="3222" y="2100"/>
                </a:cubicBezTo>
                <a:cubicBezTo>
                  <a:pt x="4028" y="2100"/>
                  <a:pt x="4028" y="2100"/>
                  <a:pt x="4028" y="2100"/>
                </a:cubicBezTo>
                <a:cubicBezTo>
                  <a:pt x="4028" y="3601"/>
                  <a:pt x="4028" y="3601"/>
                  <a:pt x="4028" y="3601"/>
                </a:cubicBezTo>
                <a:cubicBezTo>
                  <a:pt x="4028" y="3841"/>
                  <a:pt x="3845" y="4028"/>
                  <a:pt x="3605" y="4028"/>
                </a:cubicBezTo>
                <a:close/>
              </a:path>
            </a:pathLst>
          </a:custGeom>
          <a:solidFill>
            <a:srgbClr val="747474"/>
          </a:solidFill>
          <a:ln>
            <a:solidFill>
              <a:schemeClr val="accent1"/>
            </a:solidFill>
          </a:ln>
          <a:extLst/>
        </p:spPr>
        <p:txBody>
          <a:bodyPr vert="horz" wrap="square" lIns="93260" tIns="46630" rIns="93260" bIns="46630" numCol="1" anchor="t" anchorCtr="0" compatLnSpc="1">
            <a:prstTxWarp prst="textNoShape">
              <a:avLst/>
            </a:prstTxWarp>
          </a:bodyPr>
          <a:lstStyle/>
          <a:p>
            <a:pPr defTabSz="951304">
              <a:defRPr/>
            </a:pPr>
            <a:endParaRPr lang="en-US" sz="1836" kern="0">
              <a:solidFill>
                <a:schemeClr val="accent1"/>
              </a:solidFill>
            </a:endParaRPr>
          </a:p>
        </p:txBody>
      </p:sp>
      <p:sp>
        <p:nvSpPr>
          <p:cNvPr id="150" name="Freeform 19"/>
          <p:cNvSpPr>
            <a:spLocks noEditPoints="1"/>
          </p:cNvSpPr>
          <p:nvPr/>
        </p:nvSpPr>
        <p:spPr bwMode="auto">
          <a:xfrm>
            <a:off x="7147327" y="3240921"/>
            <a:ext cx="580261" cy="577529"/>
          </a:xfrm>
          <a:custGeom>
            <a:avLst/>
            <a:gdLst>
              <a:gd name="T0" fmla="*/ 520 w 4136"/>
              <a:gd name="T1" fmla="*/ 0 h 4116"/>
              <a:gd name="T2" fmla="*/ 0 w 4136"/>
              <a:gd name="T3" fmla="*/ 2100 h 4116"/>
              <a:gd name="T4" fmla="*/ 739 w 4136"/>
              <a:gd name="T5" fmla="*/ 2214 h 4116"/>
              <a:gd name="T6" fmla="*/ 1397 w 4136"/>
              <a:gd name="T7" fmla="*/ 2215 h 4116"/>
              <a:gd name="T8" fmla="*/ 2036 w 4136"/>
              <a:gd name="T9" fmla="*/ 2100 h 4116"/>
              <a:gd name="T10" fmla="*/ 2096 w 4136"/>
              <a:gd name="T11" fmla="*/ 2857 h 4116"/>
              <a:gd name="T12" fmla="*/ 2467 w 4136"/>
              <a:gd name="T13" fmla="*/ 3063 h 4116"/>
              <a:gd name="T14" fmla="*/ 2096 w 4136"/>
              <a:gd name="T15" fmla="*/ 3269 h 4116"/>
              <a:gd name="T16" fmla="*/ 2036 w 4136"/>
              <a:gd name="T17" fmla="*/ 4116 h 4116"/>
              <a:gd name="T18" fmla="*/ 4136 w 4136"/>
              <a:gd name="T19" fmla="*/ 3601 h 4116"/>
              <a:gd name="T20" fmla="*/ 3614 w 4136"/>
              <a:gd name="T21" fmla="*/ 0 h 4116"/>
              <a:gd name="T22" fmla="*/ 4052 w 4136"/>
              <a:gd name="T23" fmla="*/ 2012 h 4116"/>
              <a:gd name="T24" fmla="*/ 3407 w 4136"/>
              <a:gd name="T25" fmla="*/ 1890 h 4116"/>
              <a:gd name="T26" fmla="*/ 2748 w 4136"/>
              <a:gd name="T27" fmla="*/ 1890 h 4116"/>
              <a:gd name="T28" fmla="*/ 2120 w 4136"/>
              <a:gd name="T29" fmla="*/ 2012 h 4116"/>
              <a:gd name="T30" fmla="*/ 2048 w 4136"/>
              <a:gd name="T31" fmla="*/ 1248 h 4116"/>
              <a:gd name="T32" fmla="*/ 1661 w 4136"/>
              <a:gd name="T33" fmla="*/ 1047 h 4116"/>
              <a:gd name="T34" fmla="*/ 2046 w 4136"/>
              <a:gd name="T35" fmla="*/ 844 h 4116"/>
              <a:gd name="T36" fmla="*/ 2120 w 4136"/>
              <a:gd name="T37" fmla="*/ 84 h 4116"/>
              <a:gd name="T38" fmla="*/ 4052 w 4136"/>
              <a:gd name="T39" fmla="*/ 507 h 4116"/>
              <a:gd name="T40" fmla="*/ 1271 w 4136"/>
              <a:gd name="T41" fmla="*/ 2078 h 4116"/>
              <a:gd name="T42" fmla="*/ 1068 w 4136"/>
              <a:gd name="T43" fmla="*/ 2457 h 4116"/>
              <a:gd name="T44" fmla="*/ 864 w 4136"/>
              <a:gd name="T45" fmla="*/ 2078 h 4116"/>
              <a:gd name="T46" fmla="*/ 84 w 4136"/>
              <a:gd name="T47" fmla="*/ 2012 h 4116"/>
              <a:gd name="T48" fmla="*/ 520 w 4136"/>
              <a:gd name="T49" fmla="*/ 84 h 4116"/>
              <a:gd name="T50" fmla="*/ 2036 w 4136"/>
              <a:gd name="T51" fmla="*/ 741 h 4116"/>
              <a:gd name="T52" fmla="*/ 1578 w 4136"/>
              <a:gd name="T53" fmla="*/ 1047 h 4116"/>
              <a:gd name="T54" fmla="*/ 2036 w 4136"/>
              <a:gd name="T55" fmla="*/ 1354 h 4116"/>
              <a:gd name="T56" fmla="*/ 1226 w 4136"/>
              <a:gd name="T57" fmla="*/ 2012 h 4116"/>
              <a:gd name="T58" fmla="*/ 2120 w 4136"/>
              <a:gd name="T59" fmla="*/ 4028 h 4116"/>
              <a:gd name="T60" fmla="*/ 2226 w 4136"/>
              <a:gd name="T61" fmla="*/ 3392 h 4116"/>
              <a:gd name="T62" fmla="*/ 2227 w 4136"/>
              <a:gd name="T63" fmla="*/ 2734 h 4116"/>
              <a:gd name="T64" fmla="*/ 2120 w 4136"/>
              <a:gd name="T65" fmla="*/ 2100 h 4116"/>
              <a:gd name="T66" fmla="*/ 2877 w 4136"/>
              <a:gd name="T67" fmla="*/ 2032 h 4116"/>
              <a:gd name="T68" fmla="*/ 3077 w 4136"/>
              <a:gd name="T69" fmla="*/ 1646 h 4116"/>
              <a:gd name="T70" fmla="*/ 3278 w 4136"/>
              <a:gd name="T71" fmla="*/ 2032 h 4116"/>
              <a:gd name="T72" fmla="*/ 4052 w 4136"/>
              <a:gd name="T73" fmla="*/ 2100 h 4116"/>
              <a:gd name="T74" fmla="*/ 3614 w 4136"/>
              <a:gd name="T75" fmla="*/ 4028 h 4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36" h="4116">
                <a:moveTo>
                  <a:pt x="3614" y="0"/>
                </a:moveTo>
                <a:cubicBezTo>
                  <a:pt x="520" y="0"/>
                  <a:pt x="520" y="0"/>
                  <a:pt x="520" y="0"/>
                </a:cubicBezTo>
                <a:cubicBezTo>
                  <a:pt x="234" y="0"/>
                  <a:pt x="0" y="221"/>
                  <a:pt x="0" y="507"/>
                </a:cubicBezTo>
                <a:cubicBezTo>
                  <a:pt x="0" y="2100"/>
                  <a:pt x="0" y="2100"/>
                  <a:pt x="0" y="2100"/>
                </a:cubicBezTo>
                <a:cubicBezTo>
                  <a:pt x="760" y="2100"/>
                  <a:pt x="760" y="2100"/>
                  <a:pt x="760" y="2100"/>
                </a:cubicBezTo>
                <a:cubicBezTo>
                  <a:pt x="746" y="2140"/>
                  <a:pt x="739" y="2174"/>
                  <a:pt x="739" y="2214"/>
                </a:cubicBezTo>
                <a:cubicBezTo>
                  <a:pt x="739" y="2396"/>
                  <a:pt x="887" y="2543"/>
                  <a:pt x="1068" y="2543"/>
                </a:cubicBezTo>
                <a:cubicBezTo>
                  <a:pt x="1250" y="2543"/>
                  <a:pt x="1397" y="2396"/>
                  <a:pt x="1397" y="2215"/>
                </a:cubicBezTo>
                <a:cubicBezTo>
                  <a:pt x="1397" y="2174"/>
                  <a:pt x="1390" y="2140"/>
                  <a:pt x="1376" y="2100"/>
                </a:cubicBezTo>
                <a:cubicBezTo>
                  <a:pt x="2036" y="2100"/>
                  <a:pt x="2036" y="2100"/>
                  <a:pt x="2036" y="2100"/>
                </a:cubicBezTo>
                <a:cubicBezTo>
                  <a:pt x="2036" y="2898"/>
                  <a:pt x="2036" y="2898"/>
                  <a:pt x="2036" y="2898"/>
                </a:cubicBezTo>
                <a:cubicBezTo>
                  <a:pt x="2096" y="2857"/>
                  <a:pt x="2096" y="2857"/>
                  <a:pt x="2096" y="2857"/>
                </a:cubicBezTo>
                <a:cubicBezTo>
                  <a:pt x="2135" y="2832"/>
                  <a:pt x="2177" y="2819"/>
                  <a:pt x="2224" y="2819"/>
                </a:cubicBezTo>
                <a:cubicBezTo>
                  <a:pt x="2359" y="2819"/>
                  <a:pt x="2467" y="2928"/>
                  <a:pt x="2467" y="3063"/>
                </a:cubicBezTo>
                <a:cubicBezTo>
                  <a:pt x="2467" y="3198"/>
                  <a:pt x="2357" y="3307"/>
                  <a:pt x="2222" y="3307"/>
                </a:cubicBezTo>
                <a:cubicBezTo>
                  <a:pt x="2175" y="3307"/>
                  <a:pt x="2135" y="3294"/>
                  <a:pt x="2096" y="3269"/>
                </a:cubicBezTo>
                <a:cubicBezTo>
                  <a:pt x="2036" y="3228"/>
                  <a:pt x="2036" y="3228"/>
                  <a:pt x="2036" y="3228"/>
                </a:cubicBezTo>
                <a:cubicBezTo>
                  <a:pt x="2036" y="4116"/>
                  <a:pt x="2036" y="4116"/>
                  <a:pt x="2036" y="4116"/>
                </a:cubicBezTo>
                <a:cubicBezTo>
                  <a:pt x="3614" y="4116"/>
                  <a:pt x="3614" y="4116"/>
                  <a:pt x="3614" y="4116"/>
                </a:cubicBezTo>
                <a:cubicBezTo>
                  <a:pt x="3901" y="4116"/>
                  <a:pt x="4136" y="3887"/>
                  <a:pt x="4136" y="3601"/>
                </a:cubicBezTo>
                <a:cubicBezTo>
                  <a:pt x="4136" y="507"/>
                  <a:pt x="4136" y="507"/>
                  <a:pt x="4136" y="507"/>
                </a:cubicBezTo>
                <a:cubicBezTo>
                  <a:pt x="4136" y="221"/>
                  <a:pt x="3901" y="0"/>
                  <a:pt x="3614" y="0"/>
                </a:cubicBezTo>
                <a:close/>
                <a:moveTo>
                  <a:pt x="4052" y="507"/>
                </a:moveTo>
                <a:cubicBezTo>
                  <a:pt x="4052" y="2012"/>
                  <a:pt x="4052" y="2012"/>
                  <a:pt x="4052" y="2012"/>
                </a:cubicBezTo>
                <a:cubicBezTo>
                  <a:pt x="3383" y="2012"/>
                  <a:pt x="3383" y="2012"/>
                  <a:pt x="3383" y="2012"/>
                </a:cubicBezTo>
                <a:cubicBezTo>
                  <a:pt x="3399" y="1972"/>
                  <a:pt x="3407" y="1932"/>
                  <a:pt x="3407" y="1890"/>
                </a:cubicBezTo>
                <a:cubicBezTo>
                  <a:pt x="3407" y="1708"/>
                  <a:pt x="3259" y="1561"/>
                  <a:pt x="3077" y="1561"/>
                </a:cubicBezTo>
                <a:cubicBezTo>
                  <a:pt x="2896" y="1561"/>
                  <a:pt x="2748" y="1708"/>
                  <a:pt x="2748" y="1890"/>
                </a:cubicBezTo>
                <a:cubicBezTo>
                  <a:pt x="2748" y="1932"/>
                  <a:pt x="2756" y="1972"/>
                  <a:pt x="2771" y="2012"/>
                </a:cubicBezTo>
                <a:cubicBezTo>
                  <a:pt x="2120" y="2012"/>
                  <a:pt x="2120" y="2012"/>
                  <a:pt x="2120" y="2012"/>
                </a:cubicBezTo>
                <a:cubicBezTo>
                  <a:pt x="2120" y="1202"/>
                  <a:pt x="2120" y="1202"/>
                  <a:pt x="2120" y="1202"/>
                </a:cubicBezTo>
                <a:cubicBezTo>
                  <a:pt x="2048" y="1248"/>
                  <a:pt x="2048" y="1248"/>
                  <a:pt x="2048" y="1248"/>
                </a:cubicBezTo>
                <a:cubicBezTo>
                  <a:pt x="2007" y="1277"/>
                  <a:pt x="1957" y="1292"/>
                  <a:pt x="1907" y="1292"/>
                </a:cubicBezTo>
                <a:cubicBezTo>
                  <a:pt x="1772" y="1292"/>
                  <a:pt x="1661" y="1182"/>
                  <a:pt x="1661" y="1047"/>
                </a:cubicBezTo>
                <a:cubicBezTo>
                  <a:pt x="1661" y="912"/>
                  <a:pt x="1770" y="803"/>
                  <a:pt x="1905" y="803"/>
                </a:cubicBezTo>
                <a:cubicBezTo>
                  <a:pt x="1954" y="803"/>
                  <a:pt x="2006" y="817"/>
                  <a:pt x="2046" y="844"/>
                </a:cubicBezTo>
                <a:cubicBezTo>
                  <a:pt x="2120" y="892"/>
                  <a:pt x="2120" y="892"/>
                  <a:pt x="2120" y="892"/>
                </a:cubicBezTo>
                <a:cubicBezTo>
                  <a:pt x="2120" y="84"/>
                  <a:pt x="2120" y="84"/>
                  <a:pt x="2120" y="84"/>
                </a:cubicBezTo>
                <a:cubicBezTo>
                  <a:pt x="3614" y="84"/>
                  <a:pt x="3614" y="84"/>
                  <a:pt x="3614" y="84"/>
                </a:cubicBezTo>
                <a:cubicBezTo>
                  <a:pt x="3854" y="84"/>
                  <a:pt x="4052" y="268"/>
                  <a:pt x="4052" y="507"/>
                </a:cubicBezTo>
                <a:close/>
                <a:moveTo>
                  <a:pt x="1226" y="2012"/>
                </a:moveTo>
                <a:cubicBezTo>
                  <a:pt x="1271" y="2078"/>
                  <a:pt x="1271" y="2078"/>
                  <a:pt x="1271" y="2078"/>
                </a:cubicBezTo>
                <a:cubicBezTo>
                  <a:pt x="1298" y="2119"/>
                  <a:pt x="1313" y="2164"/>
                  <a:pt x="1313" y="2213"/>
                </a:cubicBezTo>
                <a:cubicBezTo>
                  <a:pt x="1313" y="2347"/>
                  <a:pt x="1203" y="2457"/>
                  <a:pt x="1068" y="2457"/>
                </a:cubicBezTo>
                <a:cubicBezTo>
                  <a:pt x="933" y="2457"/>
                  <a:pt x="824" y="2347"/>
                  <a:pt x="824" y="2212"/>
                </a:cubicBezTo>
                <a:cubicBezTo>
                  <a:pt x="824" y="2164"/>
                  <a:pt x="838" y="2118"/>
                  <a:pt x="864" y="2078"/>
                </a:cubicBezTo>
                <a:cubicBezTo>
                  <a:pt x="908" y="2012"/>
                  <a:pt x="908" y="2012"/>
                  <a:pt x="908" y="2012"/>
                </a:cubicBezTo>
                <a:cubicBezTo>
                  <a:pt x="84" y="2012"/>
                  <a:pt x="84" y="2012"/>
                  <a:pt x="84" y="2012"/>
                </a:cubicBezTo>
                <a:cubicBezTo>
                  <a:pt x="84" y="507"/>
                  <a:pt x="84" y="507"/>
                  <a:pt x="84" y="507"/>
                </a:cubicBezTo>
                <a:cubicBezTo>
                  <a:pt x="84" y="268"/>
                  <a:pt x="281" y="84"/>
                  <a:pt x="520" y="84"/>
                </a:cubicBezTo>
                <a:cubicBezTo>
                  <a:pt x="2036" y="84"/>
                  <a:pt x="2036" y="84"/>
                  <a:pt x="2036" y="84"/>
                </a:cubicBezTo>
                <a:cubicBezTo>
                  <a:pt x="2036" y="741"/>
                  <a:pt x="2036" y="741"/>
                  <a:pt x="2036" y="741"/>
                </a:cubicBezTo>
                <a:cubicBezTo>
                  <a:pt x="1992" y="726"/>
                  <a:pt x="1952" y="718"/>
                  <a:pt x="1910" y="718"/>
                </a:cubicBezTo>
                <a:cubicBezTo>
                  <a:pt x="1728" y="718"/>
                  <a:pt x="1578" y="866"/>
                  <a:pt x="1578" y="1047"/>
                </a:cubicBezTo>
                <a:cubicBezTo>
                  <a:pt x="1578" y="1229"/>
                  <a:pt x="1730" y="1376"/>
                  <a:pt x="1911" y="1376"/>
                </a:cubicBezTo>
                <a:cubicBezTo>
                  <a:pt x="1953" y="1376"/>
                  <a:pt x="1992" y="1369"/>
                  <a:pt x="2036" y="1354"/>
                </a:cubicBezTo>
                <a:cubicBezTo>
                  <a:pt x="2036" y="2012"/>
                  <a:pt x="2036" y="2012"/>
                  <a:pt x="2036" y="2012"/>
                </a:cubicBezTo>
                <a:lnTo>
                  <a:pt x="1226" y="2012"/>
                </a:lnTo>
                <a:close/>
                <a:moveTo>
                  <a:pt x="3614" y="4028"/>
                </a:moveTo>
                <a:cubicBezTo>
                  <a:pt x="2120" y="4028"/>
                  <a:pt x="2120" y="4028"/>
                  <a:pt x="2120" y="4028"/>
                </a:cubicBezTo>
                <a:cubicBezTo>
                  <a:pt x="2120" y="3373"/>
                  <a:pt x="2120" y="3373"/>
                  <a:pt x="2120" y="3373"/>
                </a:cubicBezTo>
                <a:cubicBezTo>
                  <a:pt x="2140" y="3386"/>
                  <a:pt x="2188" y="3392"/>
                  <a:pt x="2226" y="3392"/>
                </a:cubicBezTo>
                <a:cubicBezTo>
                  <a:pt x="2408" y="3392"/>
                  <a:pt x="2553" y="3244"/>
                  <a:pt x="2553" y="3063"/>
                </a:cubicBezTo>
                <a:cubicBezTo>
                  <a:pt x="2553" y="2881"/>
                  <a:pt x="2409" y="2734"/>
                  <a:pt x="2227" y="2734"/>
                </a:cubicBezTo>
                <a:cubicBezTo>
                  <a:pt x="2189" y="2734"/>
                  <a:pt x="2140" y="2740"/>
                  <a:pt x="2120" y="2753"/>
                </a:cubicBezTo>
                <a:cubicBezTo>
                  <a:pt x="2120" y="2100"/>
                  <a:pt x="2120" y="2100"/>
                  <a:pt x="2120" y="2100"/>
                </a:cubicBezTo>
                <a:cubicBezTo>
                  <a:pt x="2924" y="2100"/>
                  <a:pt x="2924" y="2100"/>
                  <a:pt x="2924" y="2100"/>
                </a:cubicBezTo>
                <a:cubicBezTo>
                  <a:pt x="2877" y="2032"/>
                  <a:pt x="2877" y="2032"/>
                  <a:pt x="2877" y="2032"/>
                </a:cubicBezTo>
                <a:cubicBezTo>
                  <a:pt x="2848" y="1990"/>
                  <a:pt x="2833" y="1941"/>
                  <a:pt x="2833" y="1891"/>
                </a:cubicBezTo>
                <a:cubicBezTo>
                  <a:pt x="2833" y="1756"/>
                  <a:pt x="2943" y="1646"/>
                  <a:pt x="3077" y="1646"/>
                </a:cubicBezTo>
                <a:cubicBezTo>
                  <a:pt x="3212" y="1646"/>
                  <a:pt x="3322" y="1755"/>
                  <a:pt x="3322" y="1890"/>
                </a:cubicBezTo>
                <a:cubicBezTo>
                  <a:pt x="3322" y="1941"/>
                  <a:pt x="3306" y="1991"/>
                  <a:pt x="3278" y="2032"/>
                </a:cubicBezTo>
                <a:cubicBezTo>
                  <a:pt x="3231" y="2100"/>
                  <a:pt x="3231" y="2100"/>
                  <a:pt x="3231" y="2100"/>
                </a:cubicBezTo>
                <a:cubicBezTo>
                  <a:pt x="4052" y="2100"/>
                  <a:pt x="4052" y="2100"/>
                  <a:pt x="4052" y="2100"/>
                </a:cubicBezTo>
                <a:cubicBezTo>
                  <a:pt x="4052" y="3601"/>
                  <a:pt x="4052" y="3601"/>
                  <a:pt x="4052" y="3601"/>
                </a:cubicBezTo>
                <a:cubicBezTo>
                  <a:pt x="4052" y="3841"/>
                  <a:pt x="3854" y="4028"/>
                  <a:pt x="3614" y="4028"/>
                </a:cubicBezTo>
                <a:close/>
              </a:path>
            </a:pathLst>
          </a:custGeom>
          <a:solidFill>
            <a:srgbClr val="747474"/>
          </a:solidFill>
          <a:ln>
            <a:solidFill>
              <a:schemeClr val="accent1"/>
            </a:solidFill>
          </a:ln>
          <a:extLst/>
        </p:spPr>
        <p:txBody>
          <a:bodyPr vert="horz" wrap="square" lIns="93260" tIns="46630" rIns="93260" bIns="46630" numCol="1" anchor="t" anchorCtr="0" compatLnSpc="1">
            <a:prstTxWarp prst="textNoShape">
              <a:avLst/>
            </a:prstTxWarp>
          </a:bodyPr>
          <a:lstStyle/>
          <a:p>
            <a:pPr defTabSz="951304">
              <a:defRPr/>
            </a:pPr>
            <a:endParaRPr lang="en-US" sz="1836" kern="0">
              <a:solidFill>
                <a:schemeClr val="accent1"/>
              </a:solidFill>
            </a:endParaRPr>
          </a:p>
        </p:txBody>
      </p:sp>
      <p:sp>
        <p:nvSpPr>
          <p:cNvPr id="151" name="Freeform 20"/>
          <p:cNvSpPr>
            <a:spLocks noEditPoints="1"/>
          </p:cNvSpPr>
          <p:nvPr/>
        </p:nvSpPr>
        <p:spPr bwMode="auto">
          <a:xfrm>
            <a:off x="5216777" y="3240922"/>
            <a:ext cx="690849" cy="427267"/>
          </a:xfrm>
          <a:custGeom>
            <a:avLst/>
            <a:gdLst>
              <a:gd name="T0" fmla="*/ 4312 w 4924"/>
              <a:gd name="T1" fmla="*/ 0 h 3045"/>
              <a:gd name="T2" fmla="*/ 609 w 4924"/>
              <a:gd name="T3" fmla="*/ 0 h 3045"/>
              <a:gd name="T4" fmla="*/ 0 w 4924"/>
              <a:gd name="T5" fmla="*/ 619 h 3045"/>
              <a:gd name="T6" fmla="*/ 0 w 4924"/>
              <a:gd name="T7" fmla="*/ 2504 h 3045"/>
              <a:gd name="T8" fmla="*/ 908 w 4924"/>
              <a:gd name="T9" fmla="*/ 2504 h 3045"/>
              <a:gd name="T10" fmla="*/ 879 w 4924"/>
              <a:gd name="T11" fmla="*/ 2656 h 3045"/>
              <a:gd name="T12" fmla="*/ 992 w 4924"/>
              <a:gd name="T13" fmla="*/ 2931 h 3045"/>
              <a:gd name="T14" fmla="*/ 1265 w 4924"/>
              <a:gd name="T15" fmla="*/ 3045 h 3045"/>
              <a:gd name="T16" fmla="*/ 1650 w 4924"/>
              <a:gd name="T17" fmla="*/ 2660 h 3045"/>
              <a:gd name="T18" fmla="*/ 1621 w 4924"/>
              <a:gd name="T19" fmla="*/ 2513 h 3045"/>
              <a:gd name="T20" fmla="*/ 3470 w 4924"/>
              <a:gd name="T21" fmla="*/ 2513 h 3045"/>
              <a:gd name="T22" fmla="*/ 3423 w 4924"/>
              <a:gd name="T23" fmla="*/ 2446 h 3045"/>
              <a:gd name="T24" fmla="*/ 3368 w 4924"/>
              <a:gd name="T25" fmla="*/ 2274 h 3045"/>
              <a:gd name="T26" fmla="*/ 3669 w 4924"/>
              <a:gd name="T27" fmla="*/ 1973 h 3045"/>
              <a:gd name="T28" fmla="*/ 3970 w 4924"/>
              <a:gd name="T29" fmla="*/ 2274 h 3045"/>
              <a:gd name="T30" fmla="*/ 3916 w 4924"/>
              <a:gd name="T31" fmla="*/ 2442 h 3045"/>
              <a:gd name="T32" fmla="*/ 3869 w 4924"/>
              <a:gd name="T33" fmla="*/ 2504 h 3045"/>
              <a:gd name="T34" fmla="*/ 4924 w 4924"/>
              <a:gd name="T35" fmla="*/ 2504 h 3045"/>
              <a:gd name="T36" fmla="*/ 4924 w 4924"/>
              <a:gd name="T37" fmla="*/ 619 h 3045"/>
              <a:gd name="T38" fmla="*/ 4312 w 4924"/>
              <a:gd name="T39" fmla="*/ 0 h 3045"/>
              <a:gd name="T40" fmla="*/ 1514 w 4924"/>
              <a:gd name="T41" fmla="*/ 2490 h 3045"/>
              <a:gd name="T42" fmla="*/ 1566 w 4924"/>
              <a:gd name="T43" fmla="*/ 2658 h 3045"/>
              <a:gd name="T44" fmla="*/ 1265 w 4924"/>
              <a:gd name="T45" fmla="*/ 2960 h 3045"/>
              <a:gd name="T46" fmla="*/ 1052 w 4924"/>
              <a:gd name="T47" fmla="*/ 2872 h 3045"/>
              <a:gd name="T48" fmla="*/ 964 w 4924"/>
              <a:gd name="T49" fmla="*/ 2660 h 3045"/>
              <a:gd name="T50" fmla="*/ 1014 w 4924"/>
              <a:gd name="T51" fmla="*/ 2490 h 3045"/>
              <a:gd name="T52" fmla="*/ 1058 w 4924"/>
              <a:gd name="T53" fmla="*/ 2420 h 3045"/>
              <a:gd name="T54" fmla="*/ 88 w 4924"/>
              <a:gd name="T55" fmla="*/ 2420 h 3045"/>
              <a:gd name="T56" fmla="*/ 88 w 4924"/>
              <a:gd name="T57" fmla="*/ 619 h 3045"/>
              <a:gd name="T58" fmla="*/ 609 w 4924"/>
              <a:gd name="T59" fmla="*/ 84 h 3045"/>
              <a:gd name="T60" fmla="*/ 2400 w 4924"/>
              <a:gd name="T61" fmla="*/ 84 h 3045"/>
              <a:gd name="T62" fmla="*/ 2400 w 4924"/>
              <a:gd name="T63" fmla="*/ 911 h 3045"/>
              <a:gd name="T64" fmla="*/ 2244 w 4924"/>
              <a:gd name="T65" fmla="*/ 880 h 3045"/>
              <a:gd name="T66" fmla="*/ 1856 w 4924"/>
              <a:gd name="T67" fmla="*/ 1266 h 3045"/>
              <a:gd name="T68" fmla="*/ 2245 w 4924"/>
              <a:gd name="T69" fmla="*/ 1651 h 3045"/>
              <a:gd name="T70" fmla="*/ 2400 w 4924"/>
              <a:gd name="T71" fmla="*/ 1620 h 3045"/>
              <a:gd name="T72" fmla="*/ 2400 w 4924"/>
              <a:gd name="T73" fmla="*/ 2420 h 3045"/>
              <a:gd name="T74" fmla="*/ 1470 w 4924"/>
              <a:gd name="T75" fmla="*/ 2420 h 3045"/>
              <a:gd name="T76" fmla="*/ 1514 w 4924"/>
              <a:gd name="T77" fmla="*/ 2490 h 3045"/>
              <a:gd name="T78" fmla="*/ 4840 w 4924"/>
              <a:gd name="T79" fmla="*/ 2420 h 3045"/>
              <a:gd name="T80" fmla="*/ 4023 w 4924"/>
              <a:gd name="T81" fmla="*/ 2420 h 3045"/>
              <a:gd name="T82" fmla="*/ 4055 w 4924"/>
              <a:gd name="T83" fmla="*/ 2270 h 3045"/>
              <a:gd name="T84" fmla="*/ 3669 w 4924"/>
              <a:gd name="T85" fmla="*/ 1886 h 3045"/>
              <a:gd name="T86" fmla="*/ 3284 w 4924"/>
              <a:gd name="T87" fmla="*/ 2269 h 3045"/>
              <a:gd name="T88" fmla="*/ 3316 w 4924"/>
              <a:gd name="T89" fmla="*/ 2420 h 3045"/>
              <a:gd name="T90" fmla="*/ 2484 w 4924"/>
              <a:gd name="T91" fmla="*/ 2420 h 3045"/>
              <a:gd name="T92" fmla="*/ 2484 w 4924"/>
              <a:gd name="T93" fmla="*/ 1467 h 3045"/>
              <a:gd name="T94" fmla="*/ 2414 w 4924"/>
              <a:gd name="T95" fmla="*/ 1513 h 3045"/>
              <a:gd name="T96" fmla="*/ 2242 w 4924"/>
              <a:gd name="T97" fmla="*/ 1566 h 3045"/>
              <a:gd name="T98" fmla="*/ 1940 w 4924"/>
              <a:gd name="T99" fmla="*/ 1266 h 3045"/>
              <a:gd name="T100" fmla="*/ 2240 w 4924"/>
              <a:gd name="T101" fmla="*/ 965 h 3045"/>
              <a:gd name="T102" fmla="*/ 2411 w 4924"/>
              <a:gd name="T103" fmla="*/ 1016 h 3045"/>
              <a:gd name="T104" fmla="*/ 2484 w 4924"/>
              <a:gd name="T105" fmla="*/ 1064 h 3045"/>
              <a:gd name="T106" fmla="*/ 2484 w 4924"/>
              <a:gd name="T107" fmla="*/ 84 h 3045"/>
              <a:gd name="T108" fmla="*/ 4312 w 4924"/>
              <a:gd name="T109" fmla="*/ 84 h 3045"/>
              <a:gd name="T110" fmla="*/ 4840 w 4924"/>
              <a:gd name="T111" fmla="*/ 619 h 3045"/>
              <a:gd name="T112" fmla="*/ 4840 w 4924"/>
              <a:gd name="T113" fmla="*/ 2420 h 3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924" h="3045">
                <a:moveTo>
                  <a:pt x="4312" y="0"/>
                </a:moveTo>
                <a:cubicBezTo>
                  <a:pt x="609" y="0"/>
                  <a:pt x="609" y="0"/>
                  <a:pt x="609" y="0"/>
                </a:cubicBezTo>
                <a:cubicBezTo>
                  <a:pt x="271" y="0"/>
                  <a:pt x="0" y="282"/>
                  <a:pt x="0" y="619"/>
                </a:cubicBezTo>
                <a:cubicBezTo>
                  <a:pt x="0" y="2504"/>
                  <a:pt x="0" y="2504"/>
                  <a:pt x="0" y="2504"/>
                </a:cubicBezTo>
                <a:cubicBezTo>
                  <a:pt x="908" y="2504"/>
                  <a:pt x="908" y="2504"/>
                  <a:pt x="908" y="2504"/>
                </a:cubicBezTo>
                <a:cubicBezTo>
                  <a:pt x="889" y="2568"/>
                  <a:pt x="879" y="2605"/>
                  <a:pt x="879" y="2656"/>
                </a:cubicBezTo>
                <a:cubicBezTo>
                  <a:pt x="879" y="2759"/>
                  <a:pt x="919" y="2858"/>
                  <a:pt x="992" y="2931"/>
                </a:cubicBezTo>
                <a:cubicBezTo>
                  <a:pt x="1065" y="3003"/>
                  <a:pt x="1162" y="3045"/>
                  <a:pt x="1265" y="3045"/>
                </a:cubicBezTo>
                <a:cubicBezTo>
                  <a:pt x="1477" y="3045"/>
                  <a:pt x="1650" y="2872"/>
                  <a:pt x="1650" y="2660"/>
                </a:cubicBezTo>
                <a:cubicBezTo>
                  <a:pt x="1650" y="2608"/>
                  <a:pt x="1641" y="2559"/>
                  <a:pt x="1621" y="2513"/>
                </a:cubicBezTo>
                <a:cubicBezTo>
                  <a:pt x="3470" y="2513"/>
                  <a:pt x="3470" y="2513"/>
                  <a:pt x="3470" y="2513"/>
                </a:cubicBezTo>
                <a:cubicBezTo>
                  <a:pt x="3423" y="2446"/>
                  <a:pt x="3423" y="2446"/>
                  <a:pt x="3423" y="2446"/>
                </a:cubicBezTo>
                <a:cubicBezTo>
                  <a:pt x="3387" y="2396"/>
                  <a:pt x="3368" y="2336"/>
                  <a:pt x="3368" y="2274"/>
                </a:cubicBezTo>
                <a:cubicBezTo>
                  <a:pt x="3368" y="2108"/>
                  <a:pt x="3503" y="1973"/>
                  <a:pt x="3669" y="1973"/>
                </a:cubicBezTo>
                <a:cubicBezTo>
                  <a:pt x="3835" y="1973"/>
                  <a:pt x="3970" y="2108"/>
                  <a:pt x="3970" y="2274"/>
                </a:cubicBezTo>
                <a:cubicBezTo>
                  <a:pt x="3970" y="2336"/>
                  <a:pt x="3951" y="2391"/>
                  <a:pt x="3916" y="2442"/>
                </a:cubicBezTo>
                <a:cubicBezTo>
                  <a:pt x="3869" y="2504"/>
                  <a:pt x="3869" y="2504"/>
                  <a:pt x="3869" y="2504"/>
                </a:cubicBezTo>
                <a:cubicBezTo>
                  <a:pt x="4924" y="2504"/>
                  <a:pt x="4924" y="2504"/>
                  <a:pt x="4924" y="2504"/>
                </a:cubicBezTo>
                <a:cubicBezTo>
                  <a:pt x="4924" y="619"/>
                  <a:pt x="4924" y="619"/>
                  <a:pt x="4924" y="619"/>
                </a:cubicBezTo>
                <a:cubicBezTo>
                  <a:pt x="4924" y="282"/>
                  <a:pt x="4650" y="0"/>
                  <a:pt x="4312" y="0"/>
                </a:cubicBezTo>
                <a:close/>
                <a:moveTo>
                  <a:pt x="1514" y="2490"/>
                </a:moveTo>
                <a:cubicBezTo>
                  <a:pt x="1548" y="2541"/>
                  <a:pt x="1566" y="2599"/>
                  <a:pt x="1566" y="2658"/>
                </a:cubicBezTo>
                <a:cubicBezTo>
                  <a:pt x="1566" y="2824"/>
                  <a:pt x="1431" y="2960"/>
                  <a:pt x="1265" y="2960"/>
                </a:cubicBezTo>
                <a:cubicBezTo>
                  <a:pt x="1184" y="2960"/>
                  <a:pt x="1109" y="2929"/>
                  <a:pt x="1052" y="2872"/>
                </a:cubicBezTo>
                <a:cubicBezTo>
                  <a:pt x="995" y="2816"/>
                  <a:pt x="964" y="2740"/>
                  <a:pt x="964" y="2660"/>
                </a:cubicBezTo>
                <a:cubicBezTo>
                  <a:pt x="964" y="2601"/>
                  <a:pt x="981" y="2539"/>
                  <a:pt x="1014" y="2490"/>
                </a:cubicBezTo>
                <a:cubicBezTo>
                  <a:pt x="1058" y="2420"/>
                  <a:pt x="1058" y="2420"/>
                  <a:pt x="1058" y="2420"/>
                </a:cubicBezTo>
                <a:cubicBezTo>
                  <a:pt x="88" y="2420"/>
                  <a:pt x="88" y="2420"/>
                  <a:pt x="88" y="2420"/>
                </a:cubicBezTo>
                <a:cubicBezTo>
                  <a:pt x="88" y="619"/>
                  <a:pt x="88" y="619"/>
                  <a:pt x="88" y="619"/>
                </a:cubicBezTo>
                <a:cubicBezTo>
                  <a:pt x="88" y="328"/>
                  <a:pt x="318" y="84"/>
                  <a:pt x="609" y="84"/>
                </a:cubicBezTo>
                <a:cubicBezTo>
                  <a:pt x="2400" y="84"/>
                  <a:pt x="2400" y="84"/>
                  <a:pt x="2400" y="84"/>
                </a:cubicBezTo>
                <a:cubicBezTo>
                  <a:pt x="2400" y="911"/>
                  <a:pt x="2400" y="911"/>
                  <a:pt x="2400" y="911"/>
                </a:cubicBezTo>
                <a:cubicBezTo>
                  <a:pt x="2336" y="891"/>
                  <a:pt x="2297" y="880"/>
                  <a:pt x="2244" y="880"/>
                </a:cubicBezTo>
                <a:cubicBezTo>
                  <a:pt x="2031" y="880"/>
                  <a:pt x="1856" y="1053"/>
                  <a:pt x="1856" y="1266"/>
                </a:cubicBezTo>
                <a:cubicBezTo>
                  <a:pt x="1856" y="1478"/>
                  <a:pt x="2032" y="1651"/>
                  <a:pt x="2245" y="1651"/>
                </a:cubicBezTo>
                <a:cubicBezTo>
                  <a:pt x="2298" y="1651"/>
                  <a:pt x="2336" y="1641"/>
                  <a:pt x="2400" y="1620"/>
                </a:cubicBezTo>
                <a:cubicBezTo>
                  <a:pt x="2400" y="2420"/>
                  <a:pt x="2400" y="2420"/>
                  <a:pt x="2400" y="2420"/>
                </a:cubicBezTo>
                <a:cubicBezTo>
                  <a:pt x="1470" y="2420"/>
                  <a:pt x="1470" y="2420"/>
                  <a:pt x="1470" y="2420"/>
                </a:cubicBezTo>
                <a:lnTo>
                  <a:pt x="1514" y="2490"/>
                </a:lnTo>
                <a:close/>
                <a:moveTo>
                  <a:pt x="4840" y="2420"/>
                </a:moveTo>
                <a:cubicBezTo>
                  <a:pt x="4023" y="2420"/>
                  <a:pt x="4023" y="2420"/>
                  <a:pt x="4023" y="2420"/>
                </a:cubicBezTo>
                <a:cubicBezTo>
                  <a:pt x="4044" y="2376"/>
                  <a:pt x="4055" y="2324"/>
                  <a:pt x="4055" y="2270"/>
                </a:cubicBezTo>
                <a:cubicBezTo>
                  <a:pt x="4055" y="2057"/>
                  <a:pt x="3882" y="1886"/>
                  <a:pt x="3669" y="1886"/>
                </a:cubicBezTo>
                <a:cubicBezTo>
                  <a:pt x="3457" y="1886"/>
                  <a:pt x="3284" y="2056"/>
                  <a:pt x="3284" y="2269"/>
                </a:cubicBezTo>
                <a:cubicBezTo>
                  <a:pt x="3284" y="2323"/>
                  <a:pt x="3295" y="2376"/>
                  <a:pt x="3316" y="2420"/>
                </a:cubicBezTo>
                <a:cubicBezTo>
                  <a:pt x="2484" y="2420"/>
                  <a:pt x="2484" y="2420"/>
                  <a:pt x="2484" y="2420"/>
                </a:cubicBezTo>
                <a:cubicBezTo>
                  <a:pt x="2484" y="1467"/>
                  <a:pt x="2484" y="1467"/>
                  <a:pt x="2484" y="1467"/>
                </a:cubicBezTo>
                <a:cubicBezTo>
                  <a:pt x="2414" y="1513"/>
                  <a:pt x="2414" y="1513"/>
                  <a:pt x="2414" y="1513"/>
                </a:cubicBezTo>
                <a:cubicBezTo>
                  <a:pt x="2364" y="1548"/>
                  <a:pt x="2303" y="1566"/>
                  <a:pt x="2242" y="1566"/>
                </a:cubicBezTo>
                <a:cubicBezTo>
                  <a:pt x="2076" y="1566"/>
                  <a:pt x="1940" y="1432"/>
                  <a:pt x="1940" y="1266"/>
                </a:cubicBezTo>
                <a:cubicBezTo>
                  <a:pt x="1940" y="1100"/>
                  <a:pt x="2075" y="965"/>
                  <a:pt x="2240" y="965"/>
                </a:cubicBezTo>
                <a:cubicBezTo>
                  <a:pt x="2301" y="965"/>
                  <a:pt x="2362" y="983"/>
                  <a:pt x="2411" y="1016"/>
                </a:cubicBezTo>
                <a:cubicBezTo>
                  <a:pt x="2484" y="1064"/>
                  <a:pt x="2484" y="1064"/>
                  <a:pt x="2484" y="1064"/>
                </a:cubicBezTo>
                <a:cubicBezTo>
                  <a:pt x="2484" y="84"/>
                  <a:pt x="2484" y="84"/>
                  <a:pt x="2484" y="84"/>
                </a:cubicBezTo>
                <a:cubicBezTo>
                  <a:pt x="4312" y="84"/>
                  <a:pt x="4312" y="84"/>
                  <a:pt x="4312" y="84"/>
                </a:cubicBezTo>
                <a:cubicBezTo>
                  <a:pt x="4603" y="84"/>
                  <a:pt x="4840" y="328"/>
                  <a:pt x="4840" y="619"/>
                </a:cubicBezTo>
                <a:lnTo>
                  <a:pt x="4840" y="2420"/>
                </a:lnTo>
                <a:close/>
              </a:path>
            </a:pathLst>
          </a:custGeom>
          <a:solidFill>
            <a:srgbClr val="747474"/>
          </a:solidFill>
          <a:ln>
            <a:solidFill>
              <a:schemeClr val="accent1"/>
            </a:solidFill>
          </a:ln>
          <a:extLst/>
        </p:spPr>
        <p:txBody>
          <a:bodyPr vert="horz" wrap="square" lIns="93260" tIns="46630" rIns="93260" bIns="46630" numCol="1" anchor="t" anchorCtr="0" compatLnSpc="1">
            <a:prstTxWarp prst="textNoShape">
              <a:avLst/>
            </a:prstTxWarp>
          </a:bodyPr>
          <a:lstStyle/>
          <a:p>
            <a:pPr defTabSz="951304">
              <a:defRPr/>
            </a:pPr>
            <a:endParaRPr lang="en-US" sz="1836" kern="0">
              <a:solidFill>
                <a:schemeClr val="accent1"/>
              </a:solidFill>
            </a:endParaRPr>
          </a:p>
        </p:txBody>
      </p:sp>
      <p:sp>
        <p:nvSpPr>
          <p:cNvPr id="152" name="TextBox 151"/>
          <p:cNvSpPr txBox="1"/>
          <p:nvPr/>
        </p:nvSpPr>
        <p:spPr>
          <a:xfrm>
            <a:off x="8282154" y="3822180"/>
            <a:ext cx="2053363" cy="704713"/>
          </a:xfrm>
          <a:prstGeom prst="rect">
            <a:avLst/>
          </a:prstGeom>
          <a:noFill/>
          <a:ln>
            <a:noFill/>
          </a:ln>
        </p:spPr>
        <p:txBody>
          <a:bodyPr wrap="square" lIns="186521" tIns="149217" rIns="186521" bIns="149217" rtlCol="0">
            <a:spAutoFit/>
          </a:bodyPr>
          <a:lstStyle/>
          <a:p>
            <a:pPr algn="ctr" defTabSz="951304">
              <a:lnSpc>
                <a:spcPct val="90000"/>
              </a:lnSpc>
              <a:spcAft>
                <a:spcPts val="612"/>
              </a:spcAft>
              <a:defRPr/>
            </a:pPr>
            <a:r>
              <a:rPr lang="en-US" sz="1428" kern="0" dirty="0">
                <a:solidFill>
                  <a:schemeClr val="accent1"/>
                </a:solidFill>
                <a:latin typeface="Segoe UI Semibold" panose="020B0702040204020203" pitchFamily="34" charset="0"/>
                <a:cs typeface="Segoe UI Semibold" panose="020B0702040204020203" pitchFamily="34" charset="0"/>
              </a:rPr>
              <a:t>What</a:t>
            </a:r>
            <a:r>
              <a:rPr lang="en-US" sz="1428" kern="0" dirty="0">
                <a:solidFill>
                  <a:schemeClr val="accent1"/>
                </a:solidFill>
              </a:rPr>
              <a:t> should </a:t>
            </a:r>
            <a:br>
              <a:rPr lang="en-US" sz="1428" kern="0" dirty="0">
                <a:solidFill>
                  <a:schemeClr val="accent1"/>
                </a:solidFill>
              </a:rPr>
            </a:br>
            <a:r>
              <a:rPr lang="en-US" sz="1428" kern="0" dirty="0">
                <a:solidFill>
                  <a:schemeClr val="accent1"/>
                </a:solidFill>
              </a:rPr>
              <a:t>I do?</a:t>
            </a:r>
          </a:p>
        </p:txBody>
      </p:sp>
      <p:grpSp>
        <p:nvGrpSpPr>
          <p:cNvPr id="153" name="Group 152"/>
          <p:cNvGrpSpPr/>
          <p:nvPr/>
        </p:nvGrpSpPr>
        <p:grpSpPr>
          <a:xfrm>
            <a:off x="6485922" y="2783032"/>
            <a:ext cx="1891103" cy="1899589"/>
            <a:chOff x="6897346" y="2594497"/>
            <a:chExt cx="1854191" cy="1862511"/>
          </a:xfrm>
        </p:grpSpPr>
        <p:sp>
          <p:nvSpPr>
            <p:cNvPr id="154" name="Freeform 9"/>
            <p:cNvSpPr>
              <a:spLocks/>
            </p:cNvSpPr>
            <p:nvPr/>
          </p:nvSpPr>
          <p:spPr bwMode="auto">
            <a:xfrm>
              <a:off x="6967452" y="3488957"/>
              <a:ext cx="1784085" cy="905338"/>
            </a:xfrm>
            <a:custGeom>
              <a:avLst/>
              <a:gdLst>
                <a:gd name="T0" fmla="*/ 353 w 736"/>
                <a:gd name="T1" fmla="*/ 373 h 373"/>
                <a:gd name="T2" fmla="*/ 132 w 736"/>
                <a:gd name="T3" fmla="*/ 300 h 373"/>
                <a:gd name="T4" fmla="*/ 0 w 736"/>
                <a:gd name="T5" fmla="*/ 113 h 373"/>
                <a:gd name="T6" fmla="*/ 4 w 736"/>
                <a:gd name="T7" fmla="*/ 98 h 373"/>
                <a:gd name="T8" fmla="*/ 7 w 736"/>
                <a:gd name="T9" fmla="*/ 111 h 373"/>
                <a:gd name="T10" fmla="*/ 353 w 736"/>
                <a:gd name="T11" fmla="*/ 365 h 373"/>
                <a:gd name="T12" fmla="*/ 700 w 736"/>
                <a:gd name="T13" fmla="*/ 111 h 373"/>
                <a:gd name="T14" fmla="*/ 728 w 736"/>
                <a:gd name="T15" fmla="*/ 2 h 373"/>
                <a:gd name="T16" fmla="*/ 733 w 736"/>
                <a:gd name="T17" fmla="*/ 0 h 373"/>
                <a:gd name="T18" fmla="*/ 736 w 736"/>
                <a:gd name="T19" fmla="*/ 4 h 373"/>
                <a:gd name="T20" fmla="*/ 707 w 736"/>
                <a:gd name="T21" fmla="*/ 113 h 373"/>
                <a:gd name="T22" fmla="*/ 575 w 736"/>
                <a:gd name="T23" fmla="*/ 300 h 373"/>
                <a:gd name="T24" fmla="*/ 353 w 736"/>
                <a:gd name="T25"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6" h="373">
                  <a:moveTo>
                    <a:pt x="353" y="373"/>
                  </a:moveTo>
                  <a:cubicBezTo>
                    <a:pt x="273" y="373"/>
                    <a:pt x="196" y="348"/>
                    <a:pt x="132" y="300"/>
                  </a:cubicBezTo>
                  <a:cubicBezTo>
                    <a:pt x="70" y="253"/>
                    <a:pt x="23" y="187"/>
                    <a:pt x="0" y="113"/>
                  </a:cubicBezTo>
                  <a:cubicBezTo>
                    <a:pt x="4" y="98"/>
                    <a:pt x="4" y="98"/>
                    <a:pt x="4" y="98"/>
                  </a:cubicBezTo>
                  <a:cubicBezTo>
                    <a:pt x="7" y="111"/>
                    <a:pt x="7" y="111"/>
                    <a:pt x="7" y="111"/>
                  </a:cubicBezTo>
                  <a:cubicBezTo>
                    <a:pt x="55" y="263"/>
                    <a:pt x="194" y="365"/>
                    <a:pt x="353" y="365"/>
                  </a:cubicBezTo>
                  <a:cubicBezTo>
                    <a:pt x="513" y="365"/>
                    <a:pt x="652" y="263"/>
                    <a:pt x="700" y="111"/>
                  </a:cubicBezTo>
                  <a:cubicBezTo>
                    <a:pt x="710" y="77"/>
                    <a:pt x="728" y="3"/>
                    <a:pt x="728" y="2"/>
                  </a:cubicBezTo>
                  <a:cubicBezTo>
                    <a:pt x="733" y="0"/>
                    <a:pt x="733" y="0"/>
                    <a:pt x="733" y="0"/>
                  </a:cubicBezTo>
                  <a:cubicBezTo>
                    <a:pt x="736" y="4"/>
                    <a:pt x="736" y="4"/>
                    <a:pt x="736" y="4"/>
                  </a:cubicBezTo>
                  <a:cubicBezTo>
                    <a:pt x="736" y="4"/>
                    <a:pt x="718" y="79"/>
                    <a:pt x="707" y="113"/>
                  </a:cubicBezTo>
                  <a:cubicBezTo>
                    <a:pt x="684" y="187"/>
                    <a:pt x="637" y="253"/>
                    <a:pt x="575" y="300"/>
                  </a:cubicBezTo>
                  <a:cubicBezTo>
                    <a:pt x="511" y="348"/>
                    <a:pt x="434" y="373"/>
                    <a:pt x="353" y="373"/>
                  </a:cubicBezTo>
                  <a:close/>
                </a:path>
              </a:pathLst>
            </a:custGeom>
            <a:solidFill>
              <a:srgbClr val="505050"/>
            </a:solidFill>
            <a:ln w="9525">
              <a:solidFill>
                <a:schemeClr val="accent1"/>
              </a:solidFill>
              <a:round/>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kern="0">
                <a:solidFill>
                  <a:schemeClr val="accent1"/>
                </a:solidFill>
              </a:endParaRPr>
            </a:p>
          </p:txBody>
        </p:sp>
        <p:sp>
          <p:nvSpPr>
            <p:cNvPr id="155" name="Freeform 8"/>
            <p:cNvSpPr>
              <a:spLocks/>
            </p:cNvSpPr>
            <p:nvPr/>
          </p:nvSpPr>
          <p:spPr bwMode="auto">
            <a:xfrm>
              <a:off x="6897346" y="2594497"/>
              <a:ext cx="1784085" cy="904130"/>
            </a:xfrm>
            <a:custGeom>
              <a:avLst/>
              <a:gdLst>
                <a:gd name="T0" fmla="*/ 8 w 736"/>
                <a:gd name="T1" fmla="*/ 372 h 372"/>
                <a:gd name="T2" fmla="*/ 0 w 736"/>
                <a:gd name="T3" fmla="*/ 370 h 372"/>
                <a:gd name="T4" fmla="*/ 29 w 736"/>
                <a:gd name="T5" fmla="*/ 260 h 372"/>
                <a:gd name="T6" fmla="*/ 161 w 736"/>
                <a:gd name="T7" fmla="*/ 74 h 372"/>
                <a:gd name="T8" fmla="*/ 382 w 736"/>
                <a:gd name="T9" fmla="*/ 0 h 372"/>
                <a:gd name="T10" fmla="*/ 604 w 736"/>
                <a:gd name="T11" fmla="*/ 74 h 372"/>
                <a:gd name="T12" fmla="*/ 736 w 736"/>
                <a:gd name="T13" fmla="*/ 261 h 372"/>
                <a:gd name="T14" fmla="*/ 733 w 736"/>
                <a:gd name="T15" fmla="*/ 275 h 372"/>
                <a:gd name="T16" fmla="*/ 729 w 736"/>
                <a:gd name="T17" fmla="*/ 263 h 372"/>
                <a:gd name="T18" fmla="*/ 382 w 736"/>
                <a:gd name="T19" fmla="*/ 8 h 372"/>
                <a:gd name="T20" fmla="*/ 36 w 736"/>
                <a:gd name="T21" fmla="*/ 263 h 372"/>
                <a:gd name="T22" fmla="*/ 8 w 736"/>
                <a:gd name="T23"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6" h="372">
                  <a:moveTo>
                    <a:pt x="8" y="372"/>
                  </a:moveTo>
                  <a:cubicBezTo>
                    <a:pt x="0" y="370"/>
                    <a:pt x="0" y="370"/>
                    <a:pt x="0" y="370"/>
                  </a:cubicBezTo>
                  <a:cubicBezTo>
                    <a:pt x="0" y="369"/>
                    <a:pt x="18" y="295"/>
                    <a:pt x="29" y="260"/>
                  </a:cubicBezTo>
                  <a:cubicBezTo>
                    <a:pt x="52" y="187"/>
                    <a:pt x="99" y="120"/>
                    <a:pt x="161" y="74"/>
                  </a:cubicBezTo>
                  <a:cubicBezTo>
                    <a:pt x="225" y="26"/>
                    <a:pt x="302" y="0"/>
                    <a:pt x="382" y="0"/>
                  </a:cubicBezTo>
                  <a:cubicBezTo>
                    <a:pt x="463" y="0"/>
                    <a:pt x="540" y="26"/>
                    <a:pt x="604" y="74"/>
                  </a:cubicBezTo>
                  <a:cubicBezTo>
                    <a:pt x="666" y="120"/>
                    <a:pt x="713" y="187"/>
                    <a:pt x="736" y="261"/>
                  </a:cubicBezTo>
                  <a:cubicBezTo>
                    <a:pt x="733" y="275"/>
                    <a:pt x="733" y="275"/>
                    <a:pt x="733" y="275"/>
                  </a:cubicBezTo>
                  <a:cubicBezTo>
                    <a:pt x="729" y="263"/>
                    <a:pt x="729" y="263"/>
                    <a:pt x="729" y="263"/>
                  </a:cubicBezTo>
                  <a:cubicBezTo>
                    <a:pt x="681" y="111"/>
                    <a:pt x="542" y="8"/>
                    <a:pt x="382" y="8"/>
                  </a:cubicBezTo>
                  <a:cubicBezTo>
                    <a:pt x="223" y="8"/>
                    <a:pt x="84" y="111"/>
                    <a:pt x="36" y="263"/>
                  </a:cubicBezTo>
                  <a:cubicBezTo>
                    <a:pt x="26" y="297"/>
                    <a:pt x="8" y="371"/>
                    <a:pt x="8" y="372"/>
                  </a:cubicBezTo>
                  <a:close/>
                </a:path>
              </a:pathLst>
            </a:custGeom>
            <a:solidFill>
              <a:srgbClr val="505050"/>
            </a:solidFill>
            <a:ln w="9525">
              <a:solidFill>
                <a:schemeClr val="accent1"/>
              </a:solidFill>
              <a:round/>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kern="0">
                <a:solidFill>
                  <a:schemeClr val="accent1"/>
                </a:solidFill>
              </a:endParaRPr>
            </a:p>
          </p:txBody>
        </p:sp>
        <p:sp>
          <p:nvSpPr>
            <p:cNvPr id="156" name="Freeform 155"/>
            <p:cNvSpPr>
              <a:spLocks/>
            </p:cNvSpPr>
            <p:nvPr/>
          </p:nvSpPr>
          <p:spPr bwMode="auto">
            <a:xfrm flipV="1">
              <a:off x="7731222" y="4313228"/>
              <a:ext cx="75015" cy="143780"/>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5400" cap="flat" cmpd="sng" algn="ctr">
              <a:solidFill>
                <a:schemeClr val="accent1"/>
              </a:solidFill>
              <a:prstDash val="solid"/>
              <a:miter lim="800000"/>
              <a:headEnd type="none"/>
              <a:tailEnd type="none"/>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b="1" kern="0" dirty="0">
                <a:solidFill>
                  <a:schemeClr val="accent1"/>
                </a:solidFill>
                <a:latin typeface="Segoe UI"/>
                <a:ea typeface="Segoe UI" pitchFamily="34" charset="0"/>
                <a:cs typeface="Segoe UI" pitchFamily="34" charset="0"/>
              </a:endParaRPr>
            </a:p>
          </p:txBody>
        </p:sp>
      </p:grpSp>
      <p:sp>
        <p:nvSpPr>
          <p:cNvPr id="157" name="TextBox 156"/>
          <p:cNvSpPr txBox="1"/>
          <p:nvPr/>
        </p:nvSpPr>
        <p:spPr>
          <a:xfrm>
            <a:off x="6356414" y="3822180"/>
            <a:ext cx="2212318" cy="704713"/>
          </a:xfrm>
          <a:prstGeom prst="rect">
            <a:avLst/>
          </a:prstGeom>
          <a:noFill/>
          <a:ln>
            <a:noFill/>
          </a:ln>
        </p:spPr>
        <p:txBody>
          <a:bodyPr wrap="square" lIns="186521" tIns="149217" rIns="186521" bIns="149217" rtlCol="0">
            <a:spAutoFit/>
          </a:bodyPr>
          <a:lstStyle/>
          <a:p>
            <a:pPr algn="ctr" defTabSz="951304">
              <a:lnSpc>
                <a:spcPct val="90000"/>
              </a:lnSpc>
              <a:spcAft>
                <a:spcPts val="612"/>
              </a:spcAft>
              <a:defRPr/>
            </a:pPr>
            <a:r>
              <a:rPr lang="en-US" sz="1428" kern="0" dirty="0">
                <a:solidFill>
                  <a:schemeClr val="accent1"/>
                </a:solidFill>
                <a:latin typeface="Segoe UI Semibold" panose="020B0702040204020203" pitchFamily="34" charset="0"/>
                <a:cs typeface="Segoe UI Semibold" panose="020B0702040204020203" pitchFamily="34" charset="0"/>
              </a:rPr>
              <a:t>What will </a:t>
            </a:r>
            <a:br>
              <a:rPr lang="en-US" sz="1428" kern="0" dirty="0">
                <a:solidFill>
                  <a:schemeClr val="accent1"/>
                </a:solidFill>
                <a:latin typeface="Segoe UI Semibold" panose="020B0702040204020203" pitchFamily="34" charset="0"/>
                <a:cs typeface="Segoe UI Semibold" panose="020B0702040204020203" pitchFamily="34" charset="0"/>
              </a:rPr>
            </a:br>
            <a:r>
              <a:rPr lang="en-US" sz="1428" kern="0" dirty="0">
                <a:solidFill>
                  <a:schemeClr val="accent1"/>
                </a:solidFill>
              </a:rPr>
              <a:t>happen?</a:t>
            </a:r>
          </a:p>
        </p:txBody>
      </p:sp>
      <p:sp>
        <p:nvSpPr>
          <p:cNvPr id="158" name="TextBox 157"/>
          <p:cNvSpPr txBox="1"/>
          <p:nvPr/>
        </p:nvSpPr>
        <p:spPr>
          <a:xfrm>
            <a:off x="4665086" y="3822180"/>
            <a:ext cx="1781354" cy="704713"/>
          </a:xfrm>
          <a:prstGeom prst="rect">
            <a:avLst/>
          </a:prstGeom>
          <a:noFill/>
          <a:ln>
            <a:noFill/>
          </a:ln>
        </p:spPr>
        <p:txBody>
          <a:bodyPr wrap="square" lIns="186521" tIns="149217" rIns="186521" bIns="149217" rtlCol="0">
            <a:spAutoFit/>
          </a:bodyPr>
          <a:lstStyle/>
          <a:p>
            <a:pPr algn="ctr" defTabSz="951304">
              <a:lnSpc>
                <a:spcPct val="90000"/>
              </a:lnSpc>
              <a:spcAft>
                <a:spcPts val="612"/>
              </a:spcAft>
              <a:defRPr/>
            </a:pPr>
            <a:r>
              <a:rPr lang="en-US" sz="1428" kern="0" dirty="0">
                <a:solidFill>
                  <a:schemeClr val="accent1"/>
                </a:solidFill>
                <a:latin typeface="Segoe UI Semibold" panose="020B0702040204020203" pitchFamily="34" charset="0"/>
                <a:cs typeface="Segoe UI Semibold" panose="020B0702040204020203" pitchFamily="34" charset="0"/>
              </a:rPr>
              <a:t>Why did it </a:t>
            </a:r>
            <a:r>
              <a:rPr lang="en-US" sz="1428" kern="0" dirty="0">
                <a:solidFill>
                  <a:schemeClr val="accent1"/>
                </a:solidFill>
              </a:rPr>
              <a:t>happen?</a:t>
            </a:r>
          </a:p>
        </p:txBody>
      </p:sp>
      <p:sp>
        <p:nvSpPr>
          <p:cNvPr id="159" name="TextBox 158"/>
          <p:cNvSpPr txBox="1"/>
          <p:nvPr/>
        </p:nvSpPr>
        <p:spPr>
          <a:xfrm>
            <a:off x="2856830" y="3822180"/>
            <a:ext cx="1682800" cy="704713"/>
          </a:xfrm>
          <a:prstGeom prst="rect">
            <a:avLst/>
          </a:prstGeom>
          <a:noFill/>
          <a:ln>
            <a:noFill/>
          </a:ln>
        </p:spPr>
        <p:txBody>
          <a:bodyPr wrap="square" lIns="186521" tIns="149217" rIns="186521" bIns="149217" rtlCol="0">
            <a:spAutoFit/>
          </a:bodyPr>
          <a:lstStyle/>
          <a:p>
            <a:pPr algn="ctr" defTabSz="951304">
              <a:lnSpc>
                <a:spcPct val="90000"/>
              </a:lnSpc>
              <a:spcAft>
                <a:spcPts val="612"/>
              </a:spcAft>
              <a:defRPr/>
            </a:pPr>
            <a:r>
              <a:rPr lang="en-US" sz="1428" kern="0" dirty="0">
                <a:solidFill>
                  <a:schemeClr val="accent1"/>
                </a:solidFill>
                <a:latin typeface="Segoe UI Semibold" panose="020B0702040204020203" pitchFamily="34" charset="0"/>
                <a:cs typeface="Segoe UI Semibold" panose="020B0702040204020203" pitchFamily="34" charset="0"/>
              </a:rPr>
              <a:t>What</a:t>
            </a:r>
            <a:r>
              <a:rPr lang="en-US" sz="1428" kern="0" dirty="0">
                <a:solidFill>
                  <a:schemeClr val="accent1"/>
                </a:solidFill>
              </a:rPr>
              <a:t> happened?</a:t>
            </a:r>
          </a:p>
        </p:txBody>
      </p:sp>
      <p:grpSp>
        <p:nvGrpSpPr>
          <p:cNvPr id="160" name="Group 159"/>
          <p:cNvGrpSpPr/>
          <p:nvPr/>
        </p:nvGrpSpPr>
        <p:grpSpPr>
          <a:xfrm>
            <a:off x="2835789" y="2783032"/>
            <a:ext cx="1797247" cy="1893915"/>
            <a:chOff x="2912109" y="3202974"/>
            <a:chExt cx="1762167" cy="1856948"/>
          </a:xfrm>
        </p:grpSpPr>
        <p:sp>
          <p:nvSpPr>
            <p:cNvPr id="161" name="Freeform 160"/>
            <p:cNvSpPr>
              <a:spLocks/>
            </p:cNvSpPr>
            <p:nvPr/>
          </p:nvSpPr>
          <p:spPr bwMode="auto">
            <a:xfrm>
              <a:off x="2912109" y="3202974"/>
              <a:ext cx="1762167" cy="1799798"/>
            </a:xfrm>
            <a:custGeom>
              <a:avLst/>
              <a:gdLst>
                <a:gd name="connsiteX0" fmla="*/ 1754896 w 1762167"/>
                <a:gd name="connsiteY0" fmla="*/ 891398 h 1799798"/>
                <a:gd name="connsiteX1" fmla="*/ 1762167 w 1762167"/>
                <a:gd name="connsiteY1" fmla="*/ 903542 h 1799798"/>
                <a:gd name="connsiteX2" fmla="*/ 1691875 w 1762167"/>
                <a:gd name="connsiteY2" fmla="*/ 1168290 h 1799798"/>
                <a:gd name="connsiteX3" fmla="*/ 1371922 w 1762167"/>
                <a:gd name="connsiteY3" fmla="*/ 1622490 h 1799798"/>
                <a:gd name="connsiteX4" fmla="*/ 833821 w 1762167"/>
                <a:gd name="connsiteY4" fmla="*/ 1799798 h 1799798"/>
                <a:gd name="connsiteX5" fmla="*/ 7581 w 1762167"/>
                <a:gd name="connsiteY5" fmla="*/ 1250568 h 1799798"/>
                <a:gd name="connsiteX6" fmla="*/ 0 w 1762167"/>
                <a:gd name="connsiteY6" fmla="*/ 1226151 h 1799798"/>
                <a:gd name="connsiteX7" fmla="*/ 19954 w 1762167"/>
                <a:gd name="connsiteY7" fmla="*/ 1226151 h 1799798"/>
                <a:gd name="connsiteX8" fmla="*/ 25305 w 1762167"/>
                <a:gd name="connsiteY8" fmla="*/ 1243434 h 1799798"/>
                <a:gd name="connsiteX9" fmla="*/ 833821 w 1762167"/>
                <a:gd name="connsiteY9" fmla="*/ 1780367 h 1799798"/>
                <a:gd name="connsiteX10" fmla="*/ 1674907 w 1762167"/>
                <a:gd name="connsiteY10" fmla="*/ 1163432 h 1799798"/>
                <a:gd name="connsiteX11" fmla="*/ 1742776 w 1762167"/>
                <a:gd name="connsiteY11" fmla="*/ 898685 h 1799798"/>
                <a:gd name="connsiteX12" fmla="*/ 1754896 w 1762167"/>
                <a:gd name="connsiteY12" fmla="*/ 891398 h 1799798"/>
                <a:gd name="connsiteX13" fmla="*/ 833821 w 1762167"/>
                <a:gd name="connsiteY13" fmla="*/ 0 h 1799798"/>
                <a:gd name="connsiteX14" fmla="*/ 1371922 w 1762167"/>
                <a:gd name="connsiteY14" fmla="*/ 179737 h 1799798"/>
                <a:gd name="connsiteX15" fmla="*/ 1691875 w 1762167"/>
                <a:gd name="connsiteY15" fmla="*/ 633937 h 1799798"/>
                <a:gd name="connsiteX16" fmla="*/ 1682179 w 1762167"/>
                <a:gd name="connsiteY16" fmla="*/ 667941 h 1799798"/>
                <a:gd name="connsiteX17" fmla="*/ 1674907 w 1762167"/>
                <a:gd name="connsiteY17" fmla="*/ 638795 h 1799798"/>
                <a:gd name="connsiteX18" fmla="*/ 833821 w 1762167"/>
                <a:gd name="connsiteY18" fmla="*/ 19431 h 1799798"/>
                <a:gd name="connsiteX19" fmla="*/ 106183 w 1762167"/>
                <a:gd name="connsiteY19" fmla="*/ 408668 h 1799798"/>
                <a:gd name="connsiteX20" fmla="*/ 37699 w 1762167"/>
                <a:gd name="connsiteY20" fmla="*/ 535467 h 1799798"/>
                <a:gd name="connsiteX21" fmla="*/ 16135 w 1762167"/>
                <a:gd name="connsiteY21" fmla="*/ 535467 h 1799798"/>
                <a:gd name="connsiteX22" fmla="*/ 90371 w 1762167"/>
                <a:gd name="connsiteY22" fmla="*/ 398251 h 1799798"/>
                <a:gd name="connsiteX23" fmla="*/ 833821 w 1762167"/>
                <a:gd name="connsiteY23" fmla="*/ 0 h 179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2167" h="1799798">
                  <a:moveTo>
                    <a:pt x="1754896" y="891398"/>
                  </a:moveTo>
                  <a:cubicBezTo>
                    <a:pt x="1762167" y="903542"/>
                    <a:pt x="1762167" y="903542"/>
                    <a:pt x="1762167" y="903542"/>
                  </a:cubicBezTo>
                  <a:cubicBezTo>
                    <a:pt x="1762167" y="903542"/>
                    <a:pt x="1718537" y="1085708"/>
                    <a:pt x="1691875" y="1168290"/>
                  </a:cubicBezTo>
                  <a:cubicBezTo>
                    <a:pt x="1636125" y="1348027"/>
                    <a:pt x="1522203" y="1508333"/>
                    <a:pt x="1371922" y="1622490"/>
                  </a:cubicBezTo>
                  <a:cubicBezTo>
                    <a:pt x="1216794" y="1739076"/>
                    <a:pt x="1030155" y="1799798"/>
                    <a:pt x="833821" y="1799798"/>
                  </a:cubicBezTo>
                  <a:cubicBezTo>
                    <a:pt x="462967" y="1799798"/>
                    <a:pt x="143924" y="1573002"/>
                    <a:pt x="7581" y="1250568"/>
                  </a:cubicBezTo>
                  <a:lnTo>
                    <a:pt x="0" y="1226151"/>
                  </a:lnTo>
                  <a:lnTo>
                    <a:pt x="19954" y="1226151"/>
                  </a:lnTo>
                  <a:lnTo>
                    <a:pt x="25305" y="1243434"/>
                  </a:lnTo>
                  <a:cubicBezTo>
                    <a:pt x="158467" y="1559036"/>
                    <a:pt x="470239" y="1780367"/>
                    <a:pt x="833821" y="1780367"/>
                  </a:cubicBezTo>
                  <a:cubicBezTo>
                    <a:pt x="1221642" y="1780367"/>
                    <a:pt x="1558561" y="1532622"/>
                    <a:pt x="1674907" y="1163432"/>
                  </a:cubicBezTo>
                  <a:cubicBezTo>
                    <a:pt x="1699146" y="1080851"/>
                    <a:pt x="1742776" y="901114"/>
                    <a:pt x="1742776" y="898685"/>
                  </a:cubicBezTo>
                  <a:cubicBezTo>
                    <a:pt x="1754896" y="891398"/>
                    <a:pt x="1754896" y="891398"/>
                    <a:pt x="1754896" y="891398"/>
                  </a:cubicBezTo>
                  <a:close/>
                  <a:moveTo>
                    <a:pt x="833821" y="0"/>
                  </a:moveTo>
                  <a:cubicBezTo>
                    <a:pt x="1030155" y="0"/>
                    <a:pt x="1216794" y="63151"/>
                    <a:pt x="1371922" y="179737"/>
                  </a:cubicBezTo>
                  <a:cubicBezTo>
                    <a:pt x="1522203" y="291465"/>
                    <a:pt x="1636125" y="454200"/>
                    <a:pt x="1691875" y="633937"/>
                  </a:cubicBezTo>
                  <a:cubicBezTo>
                    <a:pt x="1682179" y="667941"/>
                    <a:pt x="1682179" y="667941"/>
                    <a:pt x="1682179" y="667941"/>
                  </a:cubicBezTo>
                  <a:cubicBezTo>
                    <a:pt x="1674907" y="638795"/>
                    <a:pt x="1674907" y="638795"/>
                    <a:pt x="1674907" y="638795"/>
                  </a:cubicBezTo>
                  <a:cubicBezTo>
                    <a:pt x="1558561" y="269606"/>
                    <a:pt x="1221642" y="19431"/>
                    <a:pt x="833821" y="19431"/>
                  </a:cubicBezTo>
                  <a:cubicBezTo>
                    <a:pt x="530836" y="19431"/>
                    <a:pt x="263830" y="174082"/>
                    <a:pt x="106183" y="408668"/>
                  </a:cubicBezTo>
                  <a:lnTo>
                    <a:pt x="37699" y="535467"/>
                  </a:lnTo>
                  <a:lnTo>
                    <a:pt x="16135" y="535467"/>
                  </a:lnTo>
                  <a:lnTo>
                    <a:pt x="90371" y="398251"/>
                  </a:lnTo>
                  <a:cubicBezTo>
                    <a:pt x="251711" y="158446"/>
                    <a:pt x="524776" y="0"/>
                    <a:pt x="833821" y="0"/>
                  </a:cubicBezTo>
                  <a:close/>
                </a:path>
              </a:pathLst>
            </a:custGeom>
            <a:solidFill>
              <a:srgbClr val="505050"/>
            </a:solidFill>
            <a:ln w="9525">
              <a:solidFill>
                <a:schemeClr val="accent1"/>
              </a:solidFill>
              <a:round/>
              <a:headEnd/>
              <a:tailEnd/>
            </a:ln>
            <a:extLst/>
          </p:spPr>
          <p:txBody>
            <a:bodyPr vert="horz" wrap="square" lIns="93260" tIns="46630" rIns="93260" bIns="46630" numCol="1" anchor="t" anchorCtr="0" compatLnSpc="1">
              <a:prstTxWarp prst="textNoShape">
                <a:avLst/>
              </a:prstTxWarp>
              <a:noAutofit/>
            </a:bodyPr>
            <a:lstStyle/>
            <a:p>
              <a:pPr defTabSz="951304">
                <a:defRPr/>
              </a:pPr>
              <a:endParaRPr lang="en-US" sz="1836" kern="0">
                <a:solidFill>
                  <a:schemeClr val="accent1"/>
                </a:solidFill>
              </a:endParaRPr>
            </a:p>
          </p:txBody>
        </p:sp>
        <p:sp>
          <p:nvSpPr>
            <p:cNvPr id="162" name="Freeform 161"/>
            <p:cNvSpPr>
              <a:spLocks/>
            </p:cNvSpPr>
            <p:nvPr/>
          </p:nvSpPr>
          <p:spPr bwMode="auto">
            <a:xfrm flipV="1">
              <a:off x="3705935" y="4916142"/>
              <a:ext cx="75015" cy="143780"/>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5400" cap="flat" cmpd="sng" algn="ctr">
              <a:solidFill>
                <a:schemeClr val="accent1"/>
              </a:solidFill>
              <a:prstDash val="solid"/>
              <a:miter lim="800000"/>
              <a:headEnd type="none"/>
              <a:tailEnd type="none"/>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b="1" kern="0" dirty="0">
                <a:solidFill>
                  <a:schemeClr val="accent1"/>
                </a:solidFill>
                <a:latin typeface="Segoe UI"/>
                <a:ea typeface="Segoe UI" pitchFamily="34" charset="0"/>
                <a:cs typeface="Segoe UI" pitchFamily="34" charset="0"/>
              </a:endParaRPr>
            </a:p>
          </p:txBody>
        </p:sp>
      </p:grpSp>
      <p:grpSp>
        <p:nvGrpSpPr>
          <p:cNvPr id="163" name="Group 162"/>
          <p:cNvGrpSpPr/>
          <p:nvPr/>
        </p:nvGrpSpPr>
        <p:grpSpPr>
          <a:xfrm>
            <a:off x="8357300" y="2716188"/>
            <a:ext cx="1733147" cy="1902473"/>
            <a:chOff x="8021047" y="3137434"/>
            <a:chExt cx="1699318" cy="1865339"/>
          </a:xfrm>
        </p:grpSpPr>
        <p:grpSp>
          <p:nvGrpSpPr>
            <p:cNvPr id="164" name="Group 163"/>
            <p:cNvGrpSpPr/>
            <p:nvPr/>
          </p:nvGrpSpPr>
          <p:grpSpPr>
            <a:xfrm>
              <a:off x="8021047" y="3202974"/>
              <a:ext cx="1699318" cy="1799799"/>
              <a:chOff x="8732197" y="2594497"/>
              <a:chExt cx="1699318" cy="1799799"/>
            </a:xfrm>
          </p:grpSpPr>
          <p:sp>
            <p:nvSpPr>
              <p:cNvPr id="166" name="Freeform 165"/>
              <p:cNvSpPr>
                <a:spLocks/>
              </p:cNvSpPr>
              <p:nvPr/>
            </p:nvSpPr>
            <p:spPr bwMode="auto">
              <a:xfrm>
                <a:off x="8732197" y="2594497"/>
                <a:ext cx="1699318" cy="903542"/>
              </a:xfrm>
              <a:custGeom>
                <a:avLst/>
                <a:gdLst>
                  <a:gd name="connsiteX0" fmla="*/ 928961 w 1699318"/>
                  <a:gd name="connsiteY0" fmla="*/ 0 h 903542"/>
                  <a:gd name="connsiteX1" fmla="*/ 1464994 w 1699318"/>
                  <a:gd name="connsiteY1" fmla="*/ 179737 h 903542"/>
                  <a:gd name="connsiteX2" fmla="*/ 1661458 w 1699318"/>
                  <a:gd name="connsiteY2" fmla="*/ 381334 h 903542"/>
                  <a:gd name="connsiteX3" fmla="*/ 1699318 w 1699318"/>
                  <a:gd name="connsiteY3" fmla="*/ 445566 h 903542"/>
                  <a:gd name="connsiteX4" fmla="*/ 1677941 w 1699318"/>
                  <a:gd name="connsiteY4" fmla="*/ 445566 h 903542"/>
                  <a:gd name="connsiteX5" fmla="*/ 1642168 w 1699318"/>
                  <a:gd name="connsiteY5" fmla="*/ 386268 h 903542"/>
                  <a:gd name="connsiteX6" fmla="*/ 928961 w 1699318"/>
                  <a:gd name="connsiteY6" fmla="*/ 19431 h 903542"/>
                  <a:gd name="connsiteX7" fmla="*/ 87317 w 1699318"/>
                  <a:gd name="connsiteY7" fmla="*/ 638795 h 903542"/>
                  <a:gd name="connsiteX8" fmla="*/ 19404 w 1699318"/>
                  <a:gd name="connsiteY8" fmla="*/ 903542 h 903542"/>
                  <a:gd name="connsiteX9" fmla="*/ 0 w 1699318"/>
                  <a:gd name="connsiteY9" fmla="*/ 898685 h 903542"/>
                  <a:gd name="connsiteX10" fmla="*/ 70339 w 1699318"/>
                  <a:gd name="connsiteY10" fmla="*/ 631508 h 903542"/>
                  <a:gd name="connsiteX11" fmla="*/ 390503 w 1699318"/>
                  <a:gd name="connsiteY11" fmla="*/ 179737 h 903542"/>
                  <a:gd name="connsiteX12" fmla="*/ 928961 w 1699318"/>
                  <a:gd name="connsiteY12" fmla="*/ 0 h 90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9318" h="903542">
                    <a:moveTo>
                      <a:pt x="928961" y="0"/>
                    </a:moveTo>
                    <a:cubicBezTo>
                      <a:pt x="1123000" y="0"/>
                      <a:pt x="1309763" y="63151"/>
                      <a:pt x="1464994" y="179737"/>
                    </a:cubicBezTo>
                    <a:cubicBezTo>
                      <a:pt x="1541397" y="235601"/>
                      <a:pt x="1607491" y="304217"/>
                      <a:pt x="1661458" y="381334"/>
                    </a:cubicBezTo>
                    <a:lnTo>
                      <a:pt x="1699318" y="445566"/>
                    </a:lnTo>
                    <a:lnTo>
                      <a:pt x="1677941" y="445566"/>
                    </a:lnTo>
                    <a:lnTo>
                      <a:pt x="1642168" y="386268"/>
                    </a:lnTo>
                    <a:cubicBezTo>
                      <a:pt x="1480153" y="160155"/>
                      <a:pt x="1218200" y="19431"/>
                      <a:pt x="928961" y="19431"/>
                    </a:cubicBezTo>
                    <a:cubicBezTo>
                      <a:pt x="540883" y="19431"/>
                      <a:pt x="203741" y="269606"/>
                      <a:pt x="87317" y="638795"/>
                    </a:cubicBezTo>
                    <a:cubicBezTo>
                      <a:pt x="63063" y="721377"/>
                      <a:pt x="19404" y="901114"/>
                      <a:pt x="19404" y="903542"/>
                    </a:cubicBezTo>
                    <a:cubicBezTo>
                      <a:pt x="0" y="898685"/>
                      <a:pt x="0" y="898685"/>
                      <a:pt x="0" y="898685"/>
                    </a:cubicBezTo>
                    <a:cubicBezTo>
                      <a:pt x="0" y="896256"/>
                      <a:pt x="43659" y="716519"/>
                      <a:pt x="70339" y="631508"/>
                    </a:cubicBezTo>
                    <a:cubicBezTo>
                      <a:pt x="126125" y="454200"/>
                      <a:pt x="240123" y="291465"/>
                      <a:pt x="390503" y="179737"/>
                    </a:cubicBezTo>
                    <a:cubicBezTo>
                      <a:pt x="545734" y="63151"/>
                      <a:pt x="732497" y="0"/>
                      <a:pt x="928961" y="0"/>
                    </a:cubicBezTo>
                    <a:close/>
                  </a:path>
                </a:pathLst>
              </a:custGeom>
              <a:solidFill>
                <a:srgbClr val="505050"/>
              </a:solidFill>
              <a:ln w="9525">
                <a:solidFill>
                  <a:schemeClr val="accent1"/>
                </a:solidFill>
                <a:round/>
                <a:headEnd/>
                <a:tailEnd/>
              </a:ln>
              <a:extLst/>
            </p:spPr>
            <p:txBody>
              <a:bodyPr vert="horz" wrap="square" lIns="93260" tIns="46630" rIns="93260" bIns="46630" numCol="1" anchor="t" anchorCtr="0" compatLnSpc="1">
                <a:prstTxWarp prst="textNoShape">
                  <a:avLst/>
                </a:prstTxWarp>
                <a:noAutofit/>
              </a:bodyPr>
              <a:lstStyle/>
              <a:p>
                <a:pPr defTabSz="951304">
                  <a:defRPr/>
                </a:pPr>
                <a:endParaRPr lang="en-US" sz="1836" kern="0">
                  <a:solidFill>
                    <a:schemeClr val="accent1"/>
                  </a:solidFill>
                </a:endParaRPr>
              </a:p>
            </p:txBody>
          </p:sp>
          <p:sp>
            <p:nvSpPr>
              <p:cNvPr id="167" name="Freeform 166"/>
              <p:cNvSpPr>
                <a:spLocks/>
              </p:cNvSpPr>
              <p:nvPr/>
            </p:nvSpPr>
            <p:spPr bwMode="auto">
              <a:xfrm>
                <a:off x="8802536" y="3726355"/>
                <a:ext cx="1626033" cy="667941"/>
              </a:xfrm>
              <a:custGeom>
                <a:avLst/>
                <a:gdLst>
                  <a:gd name="connsiteX0" fmla="*/ 9702 w 1626033"/>
                  <a:gd name="connsiteY0" fmla="*/ 0 h 667941"/>
                  <a:gd name="connsiteX1" fmla="*/ 16978 w 1626033"/>
                  <a:gd name="connsiteY1" fmla="*/ 31575 h 667941"/>
                  <a:gd name="connsiteX2" fmla="*/ 858622 w 1626033"/>
                  <a:gd name="connsiteY2" fmla="*/ 648510 h 667941"/>
                  <a:gd name="connsiteX3" fmla="*/ 1571829 w 1626033"/>
                  <a:gd name="connsiteY3" fmla="*/ 283723 h 667941"/>
                  <a:gd name="connsiteX4" fmla="*/ 1605457 w 1626033"/>
                  <a:gd name="connsiteY4" fmla="*/ 228109 h 667941"/>
                  <a:gd name="connsiteX5" fmla="*/ 1626033 w 1626033"/>
                  <a:gd name="connsiteY5" fmla="*/ 228109 h 667941"/>
                  <a:gd name="connsiteX6" fmla="*/ 1590209 w 1626033"/>
                  <a:gd name="connsiteY6" fmla="*/ 288126 h 667941"/>
                  <a:gd name="connsiteX7" fmla="*/ 1394655 w 1626033"/>
                  <a:gd name="connsiteY7" fmla="*/ 490633 h 667941"/>
                  <a:gd name="connsiteX8" fmla="*/ 858622 w 1626033"/>
                  <a:gd name="connsiteY8" fmla="*/ 667941 h 667941"/>
                  <a:gd name="connsiteX9" fmla="*/ 320164 w 1626033"/>
                  <a:gd name="connsiteY9" fmla="*/ 490633 h 667941"/>
                  <a:gd name="connsiteX10" fmla="*/ 0 w 1626033"/>
                  <a:gd name="connsiteY10" fmla="*/ 36433 h 667941"/>
                  <a:gd name="connsiteX11" fmla="*/ 9702 w 1626033"/>
                  <a:gd name="connsiteY11" fmla="*/ 0 h 66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26033" h="667941">
                    <a:moveTo>
                      <a:pt x="9702" y="0"/>
                    </a:moveTo>
                    <a:cubicBezTo>
                      <a:pt x="16978" y="31575"/>
                      <a:pt x="16978" y="31575"/>
                      <a:pt x="16978" y="31575"/>
                    </a:cubicBezTo>
                    <a:cubicBezTo>
                      <a:pt x="133402" y="400765"/>
                      <a:pt x="470544" y="648510"/>
                      <a:pt x="858622" y="648510"/>
                    </a:cubicBezTo>
                    <a:cubicBezTo>
                      <a:pt x="1147861" y="648510"/>
                      <a:pt x="1409814" y="509154"/>
                      <a:pt x="1571829" y="283723"/>
                    </a:cubicBezTo>
                    <a:lnTo>
                      <a:pt x="1605457" y="228109"/>
                    </a:lnTo>
                    <a:lnTo>
                      <a:pt x="1626033" y="228109"/>
                    </a:lnTo>
                    <a:lnTo>
                      <a:pt x="1590209" y="288126"/>
                    </a:lnTo>
                    <a:cubicBezTo>
                      <a:pt x="1535939" y="364939"/>
                      <a:pt x="1469845" y="433555"/>
                      <a:pt x="1394655" y="490633"/>
                    </a:cubicBezTo>
                    <a:cubicBezTo>
                      <a:pt x="1239424" y="607219"/>
                      <a:pt x="1052661" y="667941"/>
                      <a:pt x="858622" y="667941"/>
                    </a:cubicBezTo>
                    <a:cubicBezTo>
                      <a:pt x="662158" y="667941"/>
                      <a:pt x="475395" y="607219"/>
                      <a:pt x="320164" y="490633"/>
                    </a:cubicBezTo>
                    <a:cubicBezTo>
                      <a:pt x="169784" y="376476"/>
                      <a:pt x="55786" y="216170"/>
                      <a:pt x="0" y="36433"/>
                    </a:cubicBezTo>
                    <a:cubicBezTo>
                      <a:pt x="9702" y="0"/>
                      <a:pt x="9702" y="0"/>
                      <a:pt x="9702" y="0"/>
                    </a:cubicBezTo>
                    <a:close/>
                  </a:path>
                </a:pathLst>
              </a:custGeom>
              <a:solidFill>
                <a:srgbClr val="505050"/>
              </a:solidFill>
              <a:ln w="9525">
                <a:solidFill>
                  <a:schemeClr val="accent1"/>
                </a:solidFill>
                <a:round/>
                <a:headEnd/>
                <a:tailEnd/>
              </a:ln>
              <a:extLst/>
            </p:spPr>
            <p:txBody>
              <a:bodyPr vert="horz" wrap="square" lIns="93260" tIns="46630" rIns="93260" bIns="46630" numCol="1" anchor="t" anchorCtr="0" compatLnSpc="1">
                <a:prstTxWarp prst="textNoShape">
                  <a:avLst/>
                </a:prstTxWarp>
                <a:noAutofit/>
              </a:bodyPr>
              <a:lstStyle/>
              <a:p>
                <a:pPr defTabSz="951304">
                  <a:defRPr/>
                </a:pPr>
                <a:endParaRPr lang="en-US" sz="1836" kern="0">
                  <a:solidFill>
                    <a:schemeClr val="accent1"/>
                  </a:solidFill>
                </a:endParaRPr>
              </a:p>
            </p:txBody>
          </p:sp>
        </p:grpSp>
        <p:sp>
          <p:nvSpPr>
            <p:cNvPr id="165" name="Freeform 164"/>
            <p:cNvSpPr>
              <a:spLocks/>
            </p:cNvSpPr>
            <p:nvPr/>
          </p:nvSpPr>
          <p:spPr bwMode="auto">
            <a:xfrm flipV="1">
              <a:off x="8904402" y="3137434"/>
              <a:ext cx="75015" cy="143780"/>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5400" cap="flat" cmpd="sng" algn="ctr">
              <a:solidFill>
                <a:schemeClr val="accent1"/>
              </a:solidFill>
              <a:prstDash val="solid"/>
              <a:miter lim="800000"/>
              <a:headEnd type="none"/>
              <a:tailEnd type="none"/>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b="1" kern="0" dirty="0">
                <a:solidFill>
                  <a:schemeClr val="accent1"/>
                </a:solidFill>
                <a:latin typeface="Segoe UI"/>
                <a:ea typeface="Segoe UI" pitchFamily="34" charset="0"/>
                <a:cs typeface="Segoe UI" pitchFamily="34" charset="0"/>
              </a:endParaRPr>
            </a:p>
          </p:txBody>
        </p:sp>
      </p:grpSp>
      <p:grpSp>
        <p:nvGrpSpPr>
          <p:cNvPr id="168" name="Group 167"/>
          <p:cNvGrpSpPr/>
          <p:nvPr/>
        </p:nvGrpSpPr>
        <p:grpSpPr>
          <a:xfrm>
            <a:off x="11201122" y="2846066"/>
            <a:ext cx="518687" cy="845227"/>
            <a:chOff x="5386388" y="-390526"/>
            <a:chExt cx="741363" cy="1208089"/>
          </a:xfrm>
          <a:solidFill>
            <a:schemeClr val="accent1"/>
          </a:solidFill>
        </p:grpSpPr>
        <p:sp>
          <p:nvSpPr>
            <p:cNvPr id="169" name="Freeform 22"/>
            <p:cNvSpPr>
              <a:spLocks/>
            </p:cNvSpPr>
            <p:nvPr/>
          </p:nvSpPr>
          <p:spPr bwMode="auto">
            <a:xfrm>
              <a:off x="5386388" y="-390526"/>
              <a:ext cx="741363" cy="873125"/>
            </a:xfrm>
            <a:custGeom>
              <a:avLst/>
              <a:gdLst>
                <a:gd name="T0" fmla="*/ 433 w 1138"/>
                <a:gd name="T1" fmla="*/ 1343 h 1344"/>
                <a:gd name="T2" fmla="*/ 315 w 1138"/>
                <a:gd name="T3" fmla="*/ 1343 h 1344"/>
                <a:gd name="T4" fmla="*/ 300 w 1138"/>
                <a:gd name="T5" fmla="*/ 1327 h 1344"/>
                <a:gd name="T6" fmla="*/ 212 w 1138"/>
                <a:gd name="T7" fmla="*/ 1071 h 1344"/>
                <a:gd name="T8" fmla="*/ 75 w 1138"/>
                <a:gd name="T9" fmla="*/ 822 h 1344"/>
                <a:gd name="T10" fmla="*/ 27 w 1138"/>
                <a:gd name="T11" fmla="*/ 441 h 1344"/>
                <a:gd name="T12" fmla="*/ 293 w 1138"/>
                <a:gd name="T13" fmla="*/ 92 h 1344"/>
                <a:gd name="T14" fmla="*/ 864 w 1138"/>
                <a:gd name="T15" fmla="*/ 97 h 1344"/>
                <a:gd name="T16" fmla="*/ 1132 w 1138"/>
                <a:gd name="T17" fmla="*/ 538 h 1344"/>
                <a:gd name="T18" fmla="*/ 1030 w 1138"/>
                <a:gd name="T19" fmla="*/ 908 h 1344"/>
                <a:gd name="T20" fmla="*/ 969 w 1138"/>
                <a:gd name="T21" fmla="*/ 1014 h 1344"/>
                <a:gd name="T22" fmla="*/ 847 w 1138"/>
                <a:gd name="T23" fmla="*/ 1342 h 1344"/>
                <a:gd name="T24" fmla="*/ 716 w 1138"/>
                <a:gd name="T25" fmla="*/ 1342 h 1344"/>
                <a:gd name="T26" fmla="*/ 749 w 1138"/>
                <a:gd name="T27" fmla="*/ 1154 h 1344"/>
                <a:gd name="T28" fmla="*/ 862 w 1138"/>
                <a:gd name="T29" fmla="*/ 932 h 1344"/>
                <a:gd name="T30" fmla="*/ 985 w 1138"/>
                <a:gd name="T31" fmla="*/ 671 h 1344"/>
                <a:gd name="T32" fmla="*/ 814 w 1138"/>
                <a:gd name="T33" fmla="*/ 225 h 1344"/>
                <a:gd name="T34" fmla="*/ 319 w 1138"/>
                <a:gd name="T35" fmla="*/ 234 h 1344"/>
                <a:gd name="T36" fmla="*/ 153 w 1138"/>
                <a:gd name="T37" fmla="*/ 622 h 1344"/>
                <a:gd name="T38" fmla="*/ 264 w 1138"/>
                <a:gd name="T39" fmla="*/ 893 h 1344"/>
                <a:gd name="T40" fmla="*/ 403 w 1138"/>
                <a:gd name="T41" fmla="*/ 1167 h 1344"/>
                <a:gd name="T42" fmla="*/ 433 w 1138"/>
                <a:gd name="T43" fmla="*/ 1343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8" h="1344">
                  <a:moveTo>
                    <a:pt x="433" y="1343"/>
                  </a:moveTo>
                  <a:cubicBezTo>
                    <a:pt x="391" y="1343"/>
                    <a:pt x="353" y="1344"/>
                    <a:pt x="315" y="1343"/>
                  </a:cubicBezTo>
                  <a:cubicBezTo>
                    <a:pt x="310" y="1342"/>
                    <a:pt x="301" y="1333"/>
                    <a:pt x="300" y="1327"/>
                  </a:cubicBezTo>
                  <a:cubicBezTo>
                    <a:pt x="296" y="1233"/>
                    <a:pt x="256" y="1151"/>
                    <a:pt x="212" y="1071"/>
                  </a:cubicBezTo>
                  <a:cubicBezTo>
                    <a:pt x="166" y="988"/>
                    <a:pt x="117" y="907"/>
                    <a:pt x="75" y="822"/>
                  </a:cubicBezTo>
                  <a:cubicBezTo>
                    <a:pt x="16" y="701"/>
                    <a:pt x="0" y="573"/>
                    <a:pt x="27" y="441"/>
                  </a:cubicBezTo>
                  <a:cubicBezTo>
                    <a:pt x="59" y="281"/>
                    <a:pt x="148" y="163"/>
                    <a:pt x="293" y="92"/>
                  </a:cubicBezTo>
                  <a:cubicBezTo>
                    <a:pt x="483" y="0"/>
                    <a:pt x="676" y="0"/>
                    <a:pt x="864" y="97"/>
                  </a:cubicBezTo>
                  <a:cubicBezTo>
                    <a:pt x="1040" y="189"/>
                    <a:pt x="1123" y="342"/>
                    <a:pt x="1132" y="538"/>
                  </a:cubicBezTo>
                  <a:cubicBezTo>
                    <a:pt x="1138" y="673"/>
                    <a:pt x="1094" y="793"/>
                    <a:pt x="1030" y="908"/>
                  </a:cubicBezTo>
                  <a:cubicBezTo>
                    <a:pt x="1010" y="943"/>
                    <a:pt x="990" y="979"/>
                    <a:pt x="969" y="1014"/>
                  </a:cubicBezTo>
                  <a:cubicBezTo>
                    <a:pt x="909" y="1116"/>
                    <a:pt x="848" y="1217"/>
                    <a:pt x="847" y="1342"/>
                  </a:cubicBezTo>
                  <a:cubicBezTo>
                    <a:pt x="802" y="1342"/>
                    <a:pt x="760" y="1342"/>
                    <a:pt x="716" y="1342"/>
                  </a:cubicBezTo>
                  <a:cubicBezTo>
                    <a:pt x="715" y="1276"/>
                    <a:pt x="724" y="1213"/>
                    <a:pt x="749" y="1154"/>
                  </a:cubicBezTo>
                  <a:cubicBezTo>
                    <a:pt x="783" y="1078"/>
                    <a:pt x="821" y="1004"/>
                    <a:pt x="862" y="932"/>
                  </a:cubicBezTo>
                  <a:cubicBezTo>
                    <a:pt x="909" y="847"/>
                    <a:pt x="961" y="766"/>
                    <a:pt x="985" y="671"/>
                  </a:cubicBezTo>
                  <a:cubicBezTo>
                    <a:pt x="1031" y="489"/>
                    <a:pt x="966" y="311"/>
                    <a:pt x="814" y="225"/>
                  </a:cubicBezTo>
                  <a:cubicBezTo>
                    <a:pt x="649" y="131"/>
                    <a:pt x="480" y="133"/>
                    <a:pt x="319" y="234"/>
                  </a:cubicBezTo>
                  <a:cubicBezTo>
                    <a:pt x="178" y="323"/>
                    <a:pt x="135" y="462"/>
                    <a:pt x="153" y="622"/>
                  </a:cubicBezTo>
                  <a:cubicBezTo>
                    <a:pt x="165" y="722"/>
                    <a:pt x="213" y="808"/>
                    <a:pt x="264" y="893"/>
                  </a:cubicBezTo>
                  <a:cubicBezTo>
                    <a:pt x="316" y="982"/>
                    <a:pt x="371" y="1068"/>
                    <a:pt x="403" y="1167"/>
                  </a:cubicBezTo>
                  <a:cubicBezTo>
                    <a:pt x="421" y="1223"/>
                    <a:pt x="433" y="1280"/>
                    <a:pt x="433" y="1343"/>
                  </a:cubicBezTo>
                  <a:close/>
                </a:path>
              </a:pathLst>
            </a:custGeom>
            <a:grpFill/>
            <a:ln w="9525">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chemeClr val="accent1"/>
                </a:solidFill>
              </a:endParaRPr>
            </a:p>
          </p:txBody>
        </p:sp>
        <p:sp>
          <p:nvSpPr>
            <p:cNvPr id="170" name="Freeform 23"/>
            <p:cNvSpPr>
              <a:spLocks/>
            </p:cNvSpPr>
            <p:nvPr/>
          </p:nvSpPr>
          <p:spPr bwMode="auto">
            <a:xfrm>
              <a:off x="5608638" y="633412"/>
              <a:ext cx="304800" cy="65088"/>
            </a:xfrm>
            <a:custGeom>
              <a:avLst/>
              <a:gdLst>
                <a:gd name="T0" fmla="*/ 234 w 468"/>
                <a:gd name="T1" fmla="*/ 101 h 101"/>
                <a:gd name="T2" fmla="*/ 58 w 468"/>
                <a:gd name="T3" fmla="*/ 100 h 101"/>
                <a:gd name="T4" fmla="*/ 1 w 468"/>
                <a:gd name="T5" fmla="*/ 49 h 101"/>
                <a:gd name="T6" fmla="*/ 59 w 468"/>
                <a:gd name="T7" fmla="*/ 0 h 101"/>
                <a:gd name="T8" fmla="*/ 409 w 468"/>
                <a:gd name="T9" fmla="*/ 0 h 101"/>
                <a:gd name="T10" fmla="*/ 468 w 468"/>
                <a:gd name="T11" fmla="*/ 51 h 101"/>
                <a:gd name="T12" fmla="*/ 409 w 468"/>
                <a:gd name="T13" fmla="*/ 100 h 101"/>
                <a:gd name="T14" fmla="*/ 234 w 46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8" h="101">
                  <a:moveTo>
                    <a:pt x="234" y="101"/>
                  </a:moveTo>
                  <a:cubicBezTo>
                    <a:pt x="175" y="101"/>
                    <a:pt x="117" y="101"/>
                    <a:pt x="58" y="100"/>
                  </a:cubicBezTo>
                  <a:cubicBezTo>
                    <a:pt x="23" y="100"/>
                    <a:pt x="0" y="80"/>
                    <a:pt x="1" y="49"/>
                  </a:cubicBezTo>
                  <a:cubicBezTo>
                    <a:pt x="2" y="19"/>
                    <a:pt x="23" y="0"/>
                    <a:pt x="59" y="0"/>
                  </a:cubicBezTo>
                  <a:cubicBezTo>
                    <a:pt x="176" y="0"/>
                    <a:pt x="292" y="0"/>
                    <a:pt x="409" y="0"/>
                  </a:cubicBezTo>
                  <a:cubicBezTo>
                    <a:pt x="447" y="0"/>
                    <a:pt x="468" y="19"/>
                    <a:pt x="468" y="51"/>
                  </a:cubicBezTo>
                  <a:cubicBezTo>
                    <a:pt x="467" y="83"/>
                    <a:pt x="447" y="100"/>
                    <a:pt x="409" y="100"/>
                  </a:cubicBezTo>
                  <a:cubicBezTo>
                    <a:pt x="351" y="101"/>
                    <a:pt x="292" y="101"/>
                    <a:pt x="234" y="101"/>
                  </a:cubicBezTo>
                  <a:close/>
                </a:path>
              </a:pathLst>
            </a:custGeom>
            <a:grpFill/>
            <a:ln w="9525">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chemeClr val="accent1"/>
                </a:solidFill>
              </a:endParaRPr>
            </a:p>
          </p:txBody>
        </p:sp>
        <p:sp>
          <p:nvSpPr>
            <p:cNvPr id="171" name="Freeform 24"/>
            <p:cNvSpPr>
              <a:spLocks/>
            </p:cNvSpPr>
            <p:nvPr/>
          </p:nvSpPr>
          <p:spPr bwMode="auto">
            <a:xfrm>
              <a:off x="5602288" y="528637"/>
              <a:ext cx="317500" cy="63500"/>
            </a:xfrm>
            <a:custGeom>
              <a:avLst/>
              <a:gdLst>
                <a:gd name="T0" fmla="*/ 243 w 486"/>
                <a:gd name="T1" fmla="*/ 97 h 98"/>
                <a:gd name="T2" fmla="*/ 54 w 486"/>
                <a:gd name="T3" fmla="*/ 97 h 98"/>
                <a:gd name="T4" fmla="*/ 0 w 486"/>
                <a:gd name="T5" fmla="*/ 49 h 98"/>
                <a:gd name="T6" fmla="*/ 53 w 486"/>
                <a:gd name="T7" fmla="*/ 0 h 98"/>
                <a:gd name="T8" fmla="*/ 433 w 486"/>
                <a:gd name="T9" fmla="*/ 0 h 98"/>
                <a:gd name="T10" fmla="*/ 485 w 486"/>
                <a:gd name="T11" fmla="*/ 48 h 98"/>
                <a:gd name="T12" fmla="*/ 434 w 486"/>
                <a:gd name="T13" fmla="*/ 97 h 98"/>
                <a:gd name="T14" fmla="*/ 243 w 486"/>
                <a:gd name="T15" fmla="*/ 97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6" h="98">
                  <a:moveTo>
                    <a:pt x="243" y="97"/>
                  </a:moveTo>
                  <a:cubicBezTo>
                    <a:pt x="180" y="97"/>
                    <a:pt x="117" y="97"/>
                    <a:pt x="54" y="97"/>
                  </a:cubicBezTo>
                  <a:cubicBezTo>
                    <a:pt x="21" y="97"/>
                    <a:pt x="1" y="79"/>
                    <a:pt x="0" y="49"/>
                  </a:cubicBezTo>
                  <a:cubicBezTo>
                    <a:pt x="0" y="19"/>
                    <a:pt x="20" y="0"/>
                    <a:pt x="53" y="0"/>
                  </a:cubicBezTo>
                  <a:cubicBezTo>
                    <a:pt x="180" y="0"/>
                    <a:pt x="307" y="0"/>
                    <a:pt x="433" y="0"/>
                  </a:cubicBezTo>
                  <a:cubicBezTo>
                    <a:pt x="464" y="0"/>
                    <a:pt x="485" y="19"/>
                    <a:pt x="485" y="48"/>
                  </a:cubicBezTo>
                  <a:cubicBezTo>
                    <a:pt x="486" y="76"/>
                    <a:pt x="465" y="97"/>
                    <a:pt x="434" y="97"/>
                  </a:cubicBezTo>
                  <a:cubicBezTo>
                    <a:pt x="371" y="98"/>
                    <a:pt x="307" y="97"/>
                    <a:pt x="243" y="97"/>
                  </a:cubicBezTo>
                  <a:close/>
                </a:path>
              </a:pathLst>
            </a:custGeom>
            <a:grpFill/>
            <a:ln w="9525">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chemeClr val="accent1"/>
                </a:solidFill>
              </a:endParaRPr>
            </a:p>
          </p:txBody>
        </p:sp>
        <p:sp>
          <p:nvSpPr>
            <p:cNvPr id="172" name="Freeform 25"/>
            <p:cNvSpPr>
              <a:spLocks/>
            </p:cNvSpPr>
            <p:nvPr/>
          </p:nvSpPr>
          <p:spPr bwMode="auto">
            <a:xfrm>
              <a:off x="5645150" y="739775"/>
              <a:ext cx="234950" cy="77788"/>
            </a:xfrm>
            <a:custGeom>
              <a:avLst/>
              <a:gdLst>
                <a:gd name="T0" fmla="*/ 0 w 361"/>
                <a:gd name="T1" fmla="*/ 0 h 119"/>
                <a:gd name="T2" fmla="*/ 361 w 361"/>
                <a:gd name="T3" fmla="*/ 0 h 119"/>
                <a:gd name="T4" fmla="*/ 254 w 361"/>
                <a:gd name="T5" fmla="*/ 91 h 119"/>
                <a:gd name="T6" fmla="*/ 214 w 361"/>
                <a:gd name="T7" fmla="*/ 104 h 119"/>
                <a:gd name="T8" fmla="*/ 38 w 361"/>
                <a:gd name="T9" fmla="*/ 39 h 119"/>
                <a:gd name="T10" fmla="*/ 0 w 361"/>
                <a:gd name="T11" fmla="*/ 0 h 119"/>
              </a:gdLst>
              <a:ahLst/>
              <a:cxnLst>
                <a:cxn ang="0">
                  <a:pos x="T0" y="T1"/>
                </a:cxn>
                <a:cxn ang="0">
                  <a:pos x="T2" y="T3"/>
                </a:cxn>
                <a:cxn ang="0">
                  <a:pos x="T4" y="T5"/>
                </a:cxn>
                <a:cxn ang="0">
                  <a:pos x="T6" y="T7"/>
                </a:cxn>
                <a:cxn ang="0">
                  <a:pos x="T8" y="T9"/>
                </a:cxn>
                <a:cxn ang="0">
                  <a:pos x="T10" y="T11"/>
                </a:cxn>
              </a:cxnLst>
              <a:rect l="0" t="0" r="r" b="b"/>
              <a:pathLst>
                <a:path w="361" h="119">
                  <a:moveTo>
                    <a:pt x="0" y="0"/>
                  </a:moveTo>
                  <a:cubicBezTo>
                    <a:pt x="119" y="0"/>
                    <a:pt x="237" y="0"/>
                    <a:pt x="361" y="0"/>
                  </a:cubicBezTo>
                  <a:cubicBezTo>
                    <a:pt x="322" y="33"/>
                    <a:pt x="289" y="63"/>
                    <a:pt x="254" y="91"/>
                  </a:cubicBezTo>
                  <a:cubicBezTo>
                    <a:pt x="244" y="99"/>
                    <a:pt x="228" y="104"/>
                    <a:pt x="214" y="104"/>
                  </a:cubicBezTo>
                  <a:cubicBezTo>
                    <a:pt x="96" y="103"/>
                    <a:pt x="125" y="119"/>
                    <a:pt x="38" y="39"/>
                  </a:cubicBezTo>
                  <a:cubicBezTo>
                    <a:pt x="25" y="27"/>
                    <a:pt x="14" y="14"/>
                    <a:pt x="0" y="0"/>
                  </a:cubicBezTo>
                  <a:close/>
                </a:path>
              </a:pathLst>
            </a:custGeom>
            <a:grpFill/>
            <a:ln w="9525">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chemeClr val="accent1"/>
                </a:solidFill>
              </a:endParaRPr>
            </a:p>
          </p:txBody>
        </p:sp>
      </p:grpSp>
      <p:sp>
        <p:nvSpPr>
          <p:cNvPr id="178" name="Freeform 177"/>
          <p:cNvSpPr>
            <a:spLocks noChangeAspect="1"/>
          </p:cNvSpPr>
          <p:nvPr/>
        </p:nvSpPr>
        <p:spPr bwMode="black">
          <a:xfrm>
            <a:off x="-3307949" y="1434119"/>
            <a:ext cx="5646141" cy="3340465"/>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noFill/>
          <a:ln w="15875">
            <a:solidFill>
              <a:schemeClr val="tx1">
                <a:lumMod val="85000"/>
              </a:schemeClr>
            </a:solidFill>
          </a:ln>
        </p:spPr>
        <p:txBody>
          <a:bodyPr vert="horz" wrap="square" lIns="91405" tIns="45703" rIns="91405" bIns="45703" numCol="1" anchor="t" anchorCtr="0" compatLnSpc="1">
            <a:prstTxWarp prst="textNoShape">
              <a:avLst/>
            </a:prstTxWarp>
          </a:bodyPr>
          <a:lstStyle/>
          <a:p>
            <a:pPr defTabSz="932377">
              <a:defRPr/>
            </a:pPr>
            <a:endParaRPr lang="en-US" sz="1836" kern="0" dirty="0">
              <a:solidFill>
                <a:schemeClr val="accent1"/>
              </a:solidFill>
            </a:endParaRPr>
          </a:p>
        </p:txBody>
      </p:sp>
      <p:pic>
        <p:nvPicPr>
          <p:cNvPr id="179" name="Picture 17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3299910" y="1434117"/>
            <a:ext cx="5646141" cy="3340465"/>
          </a:xfrm>
          <a:custGeom>
            <a:avLst/>
            <a:gdLst>
              <a:gd name="connsiteX0" fmla="*/ 7199010 w 10762017"/>
              <a:gd name="connsiteY0" fmla="*/ 0 h 6367209"/>
              <a:gd name="connsiteX1" fmla="*/ 9042102 w 10762017"/>
              <a:gd name="connsiteY1" fmla="*/ 1936655 h 6367209"/>
              <a:gd name="connsiteX2" fmla="*/ 8978232 w 10762017"/>
              <a:gd name="connsiteY2" fmla="*/ 2521305 h 6367209"/>
              <a:gd name="connsiteX3" fmla="*/ 10762017 w 10762017"/>
              <a:gd name="connsiteY3" fmla="*/ 4435122 h 6367209"/>
              <a:gd name="connsiteX4" fmla="*/ 8859617 w 10762017"/>
              <a:gd name="connsiteY4" fmla="*/ 6367209 h 6367209"/>
              <a:gd name="connsiteX5" fmla="*/ 1897838 w 10762017"/>
              <a:gd name="connsiteY5" fmla="*/ 6367209 h 6367209"/>
              <a:gd name="connsiteX6" fmla="*/ 0 w 10762017"/>
              <a:gd name="connsiteY6" fmla="*/ 4435122 h 6367209"/>
              <a:gd name="connsiteX7" fmla="*/ 1897838 w 10762017"/>
              <a:gd name="connsiteY7" fmla="*/ 2521305 h 6367209"/>
              <a:gd name="connsiteX8" fmla="*/ 2358611 w 10762017"/>
              <a:gd name="connsiteY8" fmla="*/ 2580684 h 6367209"/>
              <a:gd name="connsiteX9" fmla="*/ 4219952 w 10762017"/>
              <a:gd name="connsiteY9" fmla="*/ 1009436 h 6367209"/>
              <a:gd name="connsiteX10" fmla="*/ 5360479 w 10762017"/>
              <a:gd name="connsiteY10" fmla="*/ 1393113 h 6367209"/>
              <a:gd name="connsiteX11" fmla="*/ 7199010 w 10762017"/>
              <a:gd name="connsiteY11" fmla="*/ 0 h 636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62017" h="6367209">
                <a:moveTo>
                  <a:pt x="7199010" y="0"/>
                </a:moveTo>
                <a:cubicBezTo>
                  <a:pt x="8220922" y="0"/>
                  <a:pt x="9042102" y="867841"/>
                  <a:pt x="9042102" y="1936655"/>
                </a:cubicBezTo>
                <a:cubicBezTo>
                  <a:pt x="9042102" y="2137629"/>
                  <a:pt x="9019291" y="2338602"/>
                  <a:pt x="8978232" y="2521305"/>
                </a:cubicBezTo>
                <a:cubicBezTo>
                  <a:pt x="9981896" y="2580684"/>
                  <a:pt x="10762017" y="3425686"/>
                  <a:pt x="10762017" y="4435122"/>
                </a:cubicBezTo>
                <a:cubicBezTo>
                  <a:pt x="10762017" y="5503936"/>
                  <a:pt x="9899778" y="6367209"/>
                  <a:pt x="8859617" y="6367209"/>
                </a:cubicBezTo>
                <a:cubicBezTo>
                  <a:pt x="1897838" y="6367209"/>
                  <a:pt x="1897838" y="6367209"/>
                  <a:pt x="1897838" y="6367209"/>
                </a:cubicBezTo>
                <a:cubicBezTo>
                  <a:pt x="880487" y="6367209"/>
                  <a:pt x="0" y="5481098"/>
                  <a:pt x="0" y="4435122"/>
                </a:cubicBezTo>
                <a:cubicBezTo>
                  <a:pt x="0" y="3384578"/>
                  <a:pt x="880487" y="2521305"/>
                  <a:pt x="1897838" y="2521305"/>
                </a:cubicBezTo>
                <a:cubicBezTo>
                  <a:pt x="2057512" y="2521305"/>
                  <a:pt x="2221748" y="2539576"/>
                  <a:pt x="2358611" y="2580684"/>
                </a:cubicBezTo>
                <a:cubicBezTo>
                  <a:pt x="2518285" y="1653465"/>
                  <a:pt x="3280157" y="1009436"/>
                  <a:pt x="4219952" y="1009436"/>
                </a:cubicBezTo>
                <a:cubicBezTo>
                  <a:pt x="4657914" y="1009436"/>
                  <a:pt x="5041132" y="1128193"/>
                  <a:pt x="5360479" y="1393113"/>
                </a:cubicBezTo>
                <a:cubicBezTo>
                  <a:pt x="5597709" y="584651"/>
                  <a:pt x="6359581" y="0"/>
                  <a:pt x="7199010" y="0"/>
                </a:cubicBezTo>
                <a:close/>
              </a:path>
            </a:pathLst>
          </a:custGeom>
          <a:solidFill>
            <a:schemeClr val="accent1"/>
          </a:solidFill>
          <a:ln>
            <a:solidFill>
              <a:schemeClr val="tx1">
                <a:lumMod val="85000"/>
              </a:schemeClr>
            </a:solidFill>
          </a:ln>
        </p:spPr>
      </p:pic>
      <p:sp>
        <p:nvSpPr>
          <p:cNvPr id="180" name="Freeform 179"/>
          <p:cNvSpPr>
            <a:spLocks noChangeAspect="1"/>
          </p:cNvSpPr>
          <p:nvPr/>
        </p:nvSpPr>
        <p:spPr bwMode="black">
          <a:xfrm>
            <a:off x="-3307950" y="1434118"/>
            <a:ext cx="5553564" cy="3340465"/>
          </a:xfrm>
          <a:custGeom>
            <a:avLst/>
            <a:gdLst>
              <a:gd name="connsiteX0" fmla="*/ 3703139 w 5445165"/>
              <a:gd name="connsiteY0" fmla="*/ 0 h 3275263"/>
              <a:gd name="connsiteX1" fmla="*/ 4651218 w 5445165"/>
              <a:gd name="connsiteY1" fmla="*/ 996206 h 3275263"/>
              <a:gd name="connsiteX2" fmla="*/ 4618364 w 5445165"/>
              <a:gd name="connsiteY2" fmla="*/ 1296948 h 3275263"/>
              <a:gd name="connsiteX3" fmla="*/ 5381738 w 5445165"/>
              <a:gd name="connsiteY3" fmla="*/ 1749785 h 3275263"/>
              <a:gd name="connsiteX4" fmla="*/ 5397105 w 5445165"/>
              <a:gd name="connsiteY4" fmla="*/ 1776664 h 3275263"/>
              <a:gd name="connsiteX5" fmla="*/ 5064139 w 5445165"/>
              <a:gd name="connsiteY5" fmla="*/ 1776664 h 3275263"/>
              <a:gd name="connsiteX6" fmla="*/ 5064139 w 5445165"/>
              <a:gd name="connsiteY6" fmla="*/ 2696062 h 3275263"/>
              <a:gd name="connsiteX7" fmla="*/ 5445165 w 5445165"/>
              <a:gd name="connsiteY7" fmla="*/ 2696062 h 3275263"/>
              <a:gd name="connsiteX8" fmla="*/ 5416736 w 5445165"/>
              <a:gd name="connsiteY8" fmla="*/ 2755536 h 3275263"/>
              <a:gd name="connsiteX9" fmla="*/ 4557349 w 5445165"/>
              <a:gd name="connsiteY9" fmla="*/ 3275263 h 3275263"/>
              <a:gd name="connsiteX10" fmla="*/ 976239 w 5445165"/>
              <a:gd name="connsiteY10" fmla="*/ 3275263 h 3275263"/>
              <a:gd name="connsiteX11" fmla="*/ 0 w 5445165"/>
              <a:gd name="connsiteY11" fmla="*/ 2281406 h 3275263"/>
              <a:gd name="connsiteX12" fmla="*/ 976239 w 5445165"/>
              <a:gd name="connsiteY12" fmla="*/ 1296948 h 3275263"/>
              <a:gd name="connsiteX13" fmla="*/ 1213259 w 5445165"/>
              <a:gd name="connsiteY13" fmla="*/ 1327492 h 3275263"/>
              <a:gd name="connsiteX14" fmla="*/ 2170725 w 5445165"/>
              <a:gd name="connsiteY14" fmla="*/ 519249 h 3275263"/>
              <a:gd name="connsiteX15" fmla="*/ 2757407 w 5445165"/>
              <a:gd name="connsiteY15" fmla="*/ 716611 h 3275263"/>
              <a:gd name="connsiteX16" fmla="*/ 3703139 w 5445165"/>
              <a:gd name="connsiteY16" fmla="*/ 0 h 3275263"/>
              <a:gd name="connsiteX0" fmla="*/ 3703139 w 5445165"/>
              <a:gd name="connsiteY0" fmla="*/ 0 h 3275263"/>
              <a:gd name="connsiteX1" fmla="*/ 4651218 w 5445165"/>
              <a:gd name="connsiteY1" fmla="*/ 996206 h 3275263"/>
              <a:gd name="connsiteX2" fmla="*/ 4618364 w 5445165"/>
              <a:gd name="connsiteY2" fmla="*/ 1296948 h 3275263"/>
              <a:gd name="connsiteX3" fmla="*/ 5381738 w 5445165"/>
              <a:gd name="connsiteY3" fmla="*/ 1749785 h 3275263"/>
              <a:gd name="connsiteX4" fmla="*/ 5397105 w 5445165"/>
              <a:gd name="connsiteY4" fmla="*/ 1776664 h 3275263"/>
              <a:gd name="connsiteX5" fmla="*/ 5064139 w 5445165"/>
              <a:gd name="connsiteY5" fmla="*/ 2696062 h 3275263"/>
              <a:gd name="connsiteX6" fmla="*/ 5445165 w 5445165"/>
              <a:gd name="connsiteY6" fmla="*/ 2696062 h 3275263"/>
              <a:gd name="connsiteX7" fmla="*/ 5416736 w 5445165"/>
              <a:gd name="connsiteY7" fmla="*/ 2755536 h 3275263"/>
              <a:gd name="connsiteX8" fmla="*/ 4557349 w 5445165"/>
              <a:gd name="connsiteY8" fmla="*/ 3275263 h 3275263"/>
              <a:gd name="connsiteX9" fmla="*/ 976239 w 5445165"/>
              <a:gd name="connsiteY9" fmla="*/ 3275263 h 3275263"/>
              <a:gd name="connsiteX10" fmla="*/ 0 w 5445165"/>
              <a:gd name="connsiteY10" fmla="*/ 2281406 h 3275263"/>
              <a:gd name="connsiteX11" fmla="*/ 976239 w 5445165"/>
              <a:gd name="connsiteY11" fmla="*/ 1296948 h 3275263"/>
              <a:gd name="connsiteX12" fmla="*/ 1213259 w 5445165"/>
              <a:gd name="connsiteY12" fmla="*/ 1327492 h 3275263"/>
              <a:gd name="connsiteX13" fmla="*/ 2170725 w 5445165"/>
              <a:gd name="connsiteY13" fmla="*/ 519249 h 3275263"/>
              <a:gd name="connsiteX14" fmla="*/ 2757407 w 5445165"/>
              <a:gd name="connsiteY14" fmla="*/ 716611 h 3275263"/>
              <a:gd name="connsiteX15" fmla="*/ 3703139 w 5445165"/>
              <a:gd name="connsiteY15" fmla="*/ 0 h 3275263"/>
              <a:gd name="connsiteX0" fmla="*/ 5064139 w 5445165"/>
              <a:gd name="connsiteY0" fmla="*/ 2696062 h 3275263"/>
              <a:gd name="connsiteX1" fmla="*/ 5445165 w 5445165"/>
              <a:gd name="connsiteY1" fmla="*/ 2696062 h 3275263"/>
              <a:gd name="connsiteX2" fmla="*/ 5416736 w 5445165"/>
              <a:gd name="connsiteY2" fmla="*/ 2755536 h 3275263"/>
              <a:gd name="connsiteX3" fmla="*/ 4557349 w 5445165"/>
              <a:gd name="connsiteY3" fmla="*/ 3275263 h 3275263"/>
              <a:gd name="connsiteX4" fmla="*/ 976239 w 5445165"/>
              <a:gd name="connsiteY4" fmla="*/ 3275263 h 3275263"/>
              <a:gd name="connsiteX5" fmla="*/ 0 w 5445165"/>
              <a:gd name="connsiteY5" fmla="*/ 2281406 h 3275263"/>
              <a:gd name="connsiteX6" fmla="*/ 976239 w 5445165"/>
              <a:gd name="connsiteY6" fmla="*/ 1296948 h 3275263"/>
              <a:gd name="connsiteX7" fmla="*/ 1213259 w 5445165"/>
              <a:gd name="connsiteY7" fmla="*/ 1327492 h 3275263"/>
              <a:gd name="connsiteX8" fmla="*/ 2170725 w 5445165"/>
              <a:gd name="connsiteY8" fmla="*/ 519249 h 3275263"/>
              <a:gd name="connsiteX9" fmla="*/ 2757407 w 5445165"/>
              <a:gd name="connsiteY9" fmla="*/ 716611 h 3275263"/>
              <a:gd name="connsiteX10" fmla="*/ 3703139 w 5445165"/>
              <a:gd name="connsiteY10" fmla="*/ 0 h 3275263"/>
              <a:gd name="connsiteX11" fmla="*/ 4651218 w 5445165"/>
              <a:gd name="connsiteY11" fmla="*/ 996206 h 3275263"/>
              <a:gd name="connsiteX12" fmla="*/ 4618364 w 5445165"/>
              <a:gd name="connsiteY12" fmla="*/ 1296948 h 3275263"/>
              <a:gd name="connsiteX13" fmla="*/ 5381738 w 5445165"/>
              <a:gd name="connsiteY13" fmla="*/ 1749785 h 3275263"/>
              <a:gd name="connsiteX14" fmla="*/ 5397105 w 5445165"/>
              <a:gd name="connsiteY14" fmla="*/ 1776664 h 3275263"/>
              <a:gd name="connsiteX15" fmla="*/ 5155579 w 5445165"/>
              <a:gd name="connsiteY15" fmla="*/ 2787502 h 3275263"/>
              <a:gd name="connsiteX0" fmla="*/ 5064139 w 5445165"/>
              <a:gd name="connsiteY0" fmla="*/ 2696062 h 3275263"/>
              <a:gd name="connsiteX1" fmla="*/ 5445165 w 5445165"/>
              <a:gd name="connsiteY1" fmla="*/ 2696062 h 3275263"/>
              <a:gd name="connsiteX2" fmla="*/ 5416736 w 5445165"/>
              <a:gd name="connsiteY2" fmla="*/ 2755536 h 3275263"/>
              <a:gd name="connsiteX3" fmla="*/ 4557349 w 5445165"/>
              <a:gd name="connsiteY3" fmla="*/ 3275263 h 3275263"/>
              <a:gd name="connsiteX4" fmla="*/ 976239 w 5445165"/>
              <a:gd name="connsiteY4" fmla="*/ 3275263 h 3275263"/>
              <a:gd name="connsiteX5" fmla="*/ 0 w 5445165"/>
              <a:gd name="connsiteY5" fmla="*/ 2281406 h 3275263"/>
              <a:gd name="connsiteX6" fmla="*/ 976239 w 5445165"/>
              <a:gd name="connsiteY6" fmla="*/ 1296948 h 3275263"/>
              <a:gd name="connsiteX7" fmla="*/ 1213259 w 5445165"/>
              <a:gd name="connsiteY7" fmla="*/ 1327492 h 3275263"/>
              <a:gd name="connsiteX8" fmla="*/ 2170725 w 5445165"/>
              <a:gd name="connsiteY8" fmla="*/ 519249 h 3275263"/>
              <a:gd name="connsiteX9" fmla="*/ 2757407 w 5445165"/>
              <a:gd name="connsiteY9" fmla="*/ 716611 h 3275263"/>
              <a:gd name="connsiteX10" fmla="*/ 3703139 w 5445165"/>
              <a:gd name="connsiteY10" fmla="*/ 0 h 3275263"/>
              <a:gd name="connsiteX11" fmla="*/ 4651218 w 5445165"/>
              <a:gd name="connsiteY11" fmla="*/ 996206 h 3275263"/>
              <a:gd name="connsiteX12" fmla="*/ 4618364 w 5445165"/>
              <a:gd name="connsiteY12" fmla="*/ 1296948 h 3275263"/>
              <a:gd name="connsiteX13" fmla="*/ 5381738 w 5445165"/>
              <a:gd name="connsiteY13" fmla="*/ 1749785 h 3275263"/>
              <a:gd name="connsiteX14" fmla="*/ 5397105 w 5445165"/>
              <a:gd name="connsiteY14" fmla="*/ 1776664 h 3275263"/>
              <a:gd name="connsiteX0" fmla="*/ 5445165 w 5445165"/>
              <a:gd name="connsiteY0" fmla="*/ 2696062 h 3275263"/>
              <a:gd name="connsiteX1" fmla="*/ 5416736 w 5445165"/>
              <a:gd name="connsiteY1" fmla="*/ 2755536 h 3275263"/>
              <a:gd name="connsiteX2" fmla="*/ 4557349 w 5445165"/>
              <a:gd name="connsiteY2" fmla="*/ 3275263 h 3275263"/>
              <a:gd name="connsiteX3" fmla="*/ 976239 w 5445165"/>
              <a:gd name="connsiteY3" fmla="*/ 3275263 h 3275263"/>
              <a:gd name="connsiteX4" fmla="*/ 0 w 5445165"/>
              <a:gd name="connsiteY4" fmla="*/ 2281406 h 3275263"/>
              <a:gd name="connsiteX5" fmla="*/ 976239 w 5445165"/>
              <a:gd name="connsiteY5" fmla="*/ 1296948 h 3275263"/>
              <a:gd name="connsiteX6" fmla="*/ 1213259 w 5445165"/>
              <a:gd name="connsiteY6" fmla="*/ 1327492 h 3275263"/>
              <a:gd name="connsiteX7" fmla="*/ 2170725 w 5445165"/>
              <a:gd name="connsiteY7" fmla="*/ 519249 h 3275263"/>
              <a:gd name="connsiteX8" fmla="*/ 2757407 w 5445165"/>
              <a:gd name="connsiteY8" fmla="*/ 716611 h 3275263"/>
              <a:gd name="connsiteX9" fmla="*/ 3703139 w 5445165"/>
              <a:gd name="connsiteY9" fmla="*/ 0 h 3275263"/>
              <a:gd name="connsiteX10" fmla="*/ 4651218 w 5445165"/>
              <a:gd name="connsiteY10" fmla="*/ 996206 h 3275263"/>
              <a:gd name="connsiteX11" fmla="*/ 4618364 w 5445165"/>
              <a:gd name="connsiteY11" fmla="*/ 1296948 h 3275263"/>
              <a:gd name="connsiteX12" fmla="*/ 5381738 w 5445165"/>
              <a:gd name="connsiteY12" fmla="*/ 1749785 h 3275263"/>
              <a:gd name="connsiteX13" fmla="*/ 5397105 w 5445165"/>
              <a:gd name="connsiteY13" fmla="*/ 1776664 h 3275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45165" h="3275263">
                <a:moveTo>
                  <a:pt x="5445165" y="2696062"/>
                </a:moveTo>
                <a:lnTo>
                  <a:pt x="5416736" y="2755536"/>
                </a:lnTo>
                <a:cubicBezTo>
                  <a:pt x="5249790" y="3065374"/>
                  <a:pt x="4925199" y="3275263"/>
                  <a:pt x="4557349" y="3275263"/>
                </a:cubicBezTo>
                <a:lnTo>
                  <a:pt x="976239" y="3275263"/>
                </a:lnTo>
                <a:cubicBezTo>
                  <a:pt x="452919" y="3275263"/>
                  <a:pt x="0" y="2819452"/>
                  <a:pt x="0" y="2281406"/>
                </a:cubicBezTo>
                <a:cubicBezTo>
                  <a:pt x="0" y="1741012"/>
                  <a:pt x="452919" y="1296948"/>
                  <a:pt x="976239" y="1296948"/>
                </a:cubicBezTo>
                <a:cubicBezTo>
                  <a:pt x="1058375" y="1296948"/>
                  <a:pt x="1142857" y="1306346"/>
                  <a:pt x="1213259" y="1327492"/>
                </a:cubicBezTo>
                <a:cubicBezTo>
                  <a:pt x="1295395" y="850535"/>
                  <a:pt x="1687298" y="519249"/>
                  <a:pt x="2170725" y="519249"/>
                </a:cubicBezTo>
                <a:cubicBezTo>
                  <a:pt x="2396011" y="519249"/>
                  <a:pt x="2593136" y="580337"/>
                  <a:pt x="2757407" y="716611"/>
                </a:cubicBezTo>
                <a:cubicBezTo>
                  <a:pt x="2879437" y="300742"/>
                  <a:pt x="3271341" y="0"/>
                  <a:pt x="3703139" y="0"/>
                </a:cubicBezTo>
                <a:cubicBezTo>
                  <a:pt x="4228807" y="0"/>
                  <a:pt x="4651218" y="446413"/>
                  <a:pt x="4651218" y="996206"/>
                </a:cubicBezTo>
                <a:cubicBezTo>
                  <a:pt x="4651218" y="1099586"/>
                  <a:pt x="4639485" y="1202966"/>
                  <a:pt x="4618364" y="1296948"/>
                </a:cubicBezTo>
                <a:cubicBezTo>
                  <a:pt x="4941039" y="1316038"/>
                  <a:pt x="5218797" y="1492988"/>
                  <a:pt x="5381738" y="1749785"/>
                </a:cubicBezTo>
                <a:lnTo>
                  <a:pt x="5397105" y="1776664"/>
                </a:lnTo>
              </a:path>
            </a:pathLst>
          </a:custGeom>
          <a:noFill/>
          <a:ln w="15875">
            <a:solidFill>
              <a:schemeClr val="accent1"/>
            </a:solidFill>
          </a:ln>
        </p:spPr>
        <p:txBody>
          <a:bodyPr vert="horz" wrap="square" lIns="91405" tIns="45703" rIns="91405" bIns="45703" numCol="1" anchor="t" anchorCtr="0" compatLnSpc="1">
            <a:prstTxWarp prst="textNoShape">
              <a:avLst/>
            </a:prstTxWarp>
            <a:noAutofit/>
          </a:bodyPr>
          <a:lstStyle/>
          <a:p>
            <a:pPr defTabSz="932377">
              <a:defRPr/>
            </a:pPr>
            <a:endParaRPr lang="en-US" sz="1836" kern="0" dirty="0">
              <a:solidFill>
                <a:schemeClr val="accent1"/>
              </a:solidFill>
            </a:endParaRPr>
          </a:p>
        </p:txBody>
      </p:sp>
      <p:grpSp>
        <p:nvGrpSpPr>
          <p:cNvPr id="175" name="Group 174"/>
          <p:cNvGrpSpPr/>
          <p:nvPr/>
        </p:nvGrpSpPr>
        <p:grpSpPr>
          <a:xfrm>
            <a:off x="2230634" y="3292648"/>
            <a:ext cx="725151" cy="837795"/>
            <a:chOff x="2410020" y="3665627"/>
            <a:chExt cx="710997" cy="821442"/>
          </a:xfrm>
        </p:grpSpPr>
        <p:sp>
          <p:nvSpPr>
            <p:cNvPr id="176" name="Freeform 175"/>
            <p:cNvSpPr>
              <a:spLocks noChangeAspect="1"/>
            </p:cNvSpPr>
            <p:nvPr/>
          </p:nvSpPr>
          <p:spPr bwMode="black">
            <a:xfrm>
              <a:off x="2410020" y="3665627"/>
              <a:ext cx="108828" cy="821442"/>
            </a:xfrm>
            <a:custGeom>
              <a:avLst/>
              <a:gdLst>
                <a:gd name="connsiteX0" fmla="*/ 0 w 207586"/>
                <a:gd name="connsiteY0" fmla="*/ 0 h 821531"/>
                <a:gd name="connsiteX1" fmla="*/ 207586 w 207586"/>
                <a:gd name="connsiteY1" fmla="*/ 0 h 821531"/>
                <a:gd name="connsiteX2" fmla="*/ 207586 w 207586"/>
                <a:gd name="connsiteY2" fmla="*/ 821531 h 821531"/>
                <a:gd name="connsiteX3" fmla="*/ 44462 w 207586"/>
                <a:gd name="connsiteY3" fmla="*/ 821531 h 821531"/>
                <a:gd name="connsiteX4" fmla="*/ 68506 w 207586"/>
                <a:gd name="connsiteY4" fmla="*/ 755375 h 821531"/>
                <a:gd name="connsiteX5" fmla="*/ 112964 w 207586"/>
                <a:gd name="connsiteY5" fmla="*/ 459498 h 821531"/>
                <a:gd name="connsiteX6" fmla="*/ 4136 w 207586"/>
                <a:gd name="connsiteY6" fmla="*/ 7234 h 821531"/>
                <a:gd name="connsiteX7" fmla="*/ 0 w 207586"/>
                <a:gd name="connsiteY7" fmla="*/ 0 h 821531"/>
                <a:gd name="connsiteX0" fmla="*/ 0 w 207586"/>
                <a:gd name="connsiteY0" fmla="*/ 0 h 821531"/>
                <a:gd name="connsiteX1" fmla="*/ 207586 w 207586"/>
                <a:gd name="connsiteY1" fmla="*/ 821531 h 821531"/>
                <a:gd name="connsiteX2" fmla="*/ 44462 w 207586"/>
                <a:gd name="connsiteY2" fmla="*/ 821531 h 821531"/>
                <a:gd name="connsiteX3" fmla="*/ 68506 w 207586"/>
                <a:gd name="connsiteY3" fmla="*/ 755375 h 821531"/>
                <a:gd name="connsiteX4" fmla="*/ 112964 w 207586"/>
                <a:gd name="connsiteY4" fmla="*/ 459498 h 821531"/>
                <a:gd name="connsiteX5" fmla="*/ 4136 w 207586"/>
                <a:gd name="connsiteY5" fmla="*/ 7234 h 821531"/>
                <a:gd name="connsiteX6" fmla="*/ 0 w 207586"/>
                <a:gd name="connsiteY6" fmla="*/ 0 h 821531"/>
                <a:gd name="connsiteX0" fmla="*/ 0 w 207586"/>
                <a:gd name="connsiteY0" fmla="*/ 0 h 821531"/>
                <a:gd name="connsiteX1" fmla="*/ 207586 w 207586"/>
                <a:gd name="connsiteY1" fmla="*/ 821531 h 821531"/>
                <a:gd name="connsiteX2" fmla="*/ 44462 w 207586"/>
                <a:gd name="connsiteY2" fmla="*/ 821531 h 821531"/>
                <a:gd name="connsiteX3" fmla="*/ 68506 w 207586"/>
                <a:gd name="connsiteY3" fmla="*/ 755375 h 821531"/>
                <a:gd name="connsiteX4" fmla="*/ 112964 w 207586"/>
                <a:gd name="connsiteY4" fmla="*/ 459498 h 821531"/>
                <a:gd name="connsiteX5" fmla="*/ 4136 w 207586"/>
                <a:gd name="connsiteY5" fmla="*/ 7234 h 821531"/>
                <a:gd name="connsiteX6" fmla="*/ 91440 w 207586"/>
                <a:gd name="connsiteY6" fmla="*/ 91440 h 821531"/>
                <a:gd name="connsiteX0" fmla="*/ 0 w 112964"/>
                <a:gd name="connsiteY0" fmla="*/ 0 h 821531"/>
                <a:gd name="connsiteX1" fmla="*/ 44462 w 112964"/>
                <a:gd name="connsiteY1" fmla="*/ 821531 h 821531"/>
                <a:gd name="connsiteX2" fmla="*/ 68506 w 112964"/>
                <a:gd name="connsiteY2" fmla="*/ 755375 h 821531"/>
                <a:gd name="connsiteX3" fmla="*/ 112964 w 112964"/>
                <a:gd name="connsiteY3" fmla="*/ 459498 h 821531"/>
                <a:gd name="connsiteX4" fmla="*/ 4136 w 112964"/>
                <a:gd name="connsiteY4" fmla="*/ 7234 h 821531"/>
                <a:gd name="connsiteX5" fmla="*/ 91440 w 112964"/>
                <a:gd name="connsiteY5" fmla="*/ 91440 h 821531"/>
                <a:gd name="connsiteX0" fmla="*/ 0 w 112964"/>
                <a:gd name="connsiteY0" fmla="*/ 0 h 821531"/>
                <a:gd name="connsiteX1" fmla="*/ 44462 w 112964"/>
                <a:gd name="connsiteY1" fmla="*/ 821531 h 821531"/>
                <a:gd name="connsiteX2" fmla="*/ 68506 w 112964"/>
                <a:gd name="connsiteY2" fmla="*/ 755375 h 821531"/>
                <a:gd name="connsiteX3" fmla="*/ 112964 w 112964"/>
                <a:gd name="connsiteY3" fmla="*/ 459498 h 821531"/>
                <a:gd name="connsiteX4" fmla="*/ 4136 w 112964"/>
                <a:gd name="connsiteY4" fmla="*/ 7234 h 821531"/>
                <a:gd name="connsiteX0" fmla="*/ 255576 w 368540"/>
                <a:gd name="connsiteY0" fmla="*/ 0 h 783431"/>
                <a:gd name="connsiteX1" fmla="*/ 0 w 368540"/>
                <a:gd name="connsiteY1" fmla="*/ 783431 h 783431"/>
                <a:gd name="connsiteX2" fmla="*/ 324082 w 368540"/>
                <a:gd name="connsiteY2" fmla="*/ 755375 h 783431"/>
                <a:gd name="connsiteX3" fmla="*/ 368540 w 368540"/>
                <a:gd name="connsiteY3" fmla="*/ 459498 h 783431"/>
                <a:gd name="connsiteX4" fmla="*/ 259712 w 368540"/>
                <a:gd name="connsiteY4" fmla="*/ 7234 h 783431"/>
                <a:gd name="connsiteX0" fmla="*/ 0 w 368540"/>
                <a:gd name="connsiteY0" fmla="*/ 776197 h 776197"/>
                <a:gd name="connsiteX1" fmla="*/ 324082 w 368540"/>
                <a:gd name="connsiteY1" fmla="*/ 748141 h 776197"/>
                <a:gd name="connsiteX2" fmla="*/ 368540 w 368540"/>
                <a:gd name="connsiteY2" fmla="*/ 452264 h 776197"/>
                <a:gd name="connsiteX3" fmla="*/ 259712 w 368540"/>
                <a:gd name="connsiteY3" fmla="*/ 0 h 776197"/>
                <a:gd name="connsiteX0" fmla="*/ 64370 w 108828"/>
                <a:gd name="connsiteY0" fmla="*/ 748141 h 748141"/>
                <a:gd name="connsiteX1" fmla="*/ 108828 w 108828"/>
                <a:gd name="connsiteY1" fmla="*/ 452264 h 748141"/>
                <a:gd name="connsiteX2" fmla="*/ 0 w 108828"/>
                <a:gd name="connsiteY2" fmla="*/ 0 h 748141"/>
                <a:gd name="connsiteX0" fmla="*/ 40557 w 108828"/>
                <a:gd name="connsiteY0" fmla="*/ 772783 h 772783"/>
                <a:gd name="connsiteX1" fmla="*/ 108828 w 108828"/>
                <a:gd name="connsiteY1" fmla="*/ 452264 h 772783"/>
                <a:gd name="connsiteX2" fmla="*/ 0 w 108828"/>
                <a:gd name="connsiteY2" fmla="*/ 0 h 772783"/>
                <a:gd name="connsiteX0" fmla="*/ 40557 w 108828"/>
                <a:gd name="connsiteY0" fmla="*/ 772783 h 772783"/>
                <a:gd name="connsiteX1" fmla="*/ 108828 w 108828"/>
                <a:gd name="connsiteY1" fmla="*/ 452264 h 772783"/>
                <a:gd name="connsiteX2" fmla="*/ 0 w 108828"/>
                <a:gd name="connsiteY2" fmla="*/ 0 h 772783"/>
                <a:gd name="connsiteX0" fmla="*/ 40557 w 108828"/>
                <a:gd name="connsiteY0" fmla="*/ 772783 h 772783"/>
                <a:gd name="connsiteX1" fmla="*/ 108828 w 108828"/>
                <a:gd name="connsiteY1" fmla="*/ 452264 h 772783"/>
                <a:gd name="connsiteX2" fmla="*/ 0 w 108828"/>
                <a:gd name="connsiteY2" fmla="*/ 0 h 772783"/>
              </a:gdLst>
              <a:ahLst/>
              <a:cxnLst>
                <a:cxn ang="0">
                  <a:pos x="connsiteX0" y="connsiteY0"/>
                </a:cxn>
                <a:cxn ang="0">
                  <a:pos x="connsiteX1" y="connsiteY1"/>
                </a:cxn>
                <a:cxn ang="0">
                  <a:pos x="connsiteX2" y="connsiteY2"/>
                </a:cxn>
              </a:cxnLst>
              <a:rect l="l" t="t" r="r" b="b"/>
              <a:pathLst>
                <a:path w="108828" h="772783">
                  <a:moveTo>
                    <a:pt x="40557" y="772783"/>
                  </a:moveTo>
                  <a:cubicBezTo>
                    <a:pt x="86091" y="683842"/>
                    <a:pt x="108828" y="555350"/>
                    <a:pt x="108828" y="452264"/>
                  </a:cubicBezTo>
                  <a:cubicBezTo>
                    <a:pt x="108828" y="289999"/>
                    <a:pt x="69640" y="135994"/>
                    <a:pt x="0" y="0"/>
                  </a:cubicBezTo>
                </a:path>
              </a:pathLst>
            </a:custGeom>
            <a:noFill/>
            <a:ln w="15875">
              <a:solidFill>
                <a:schemeClr val="accent1"/>
              </a:solidFill>
            </a:ln>
          </p:spPr>
          <p:txBody>
            <a:bodyPr vert="horz" wrap="square" lIns="91405" tIns="45703" rIns="91405" bIns="45703" numCol="1" anchor="t" anchorCtr="0" compatLnSpc="1">
              <a:prstTxWarp prst="textNoShape">
                <a:avLst/>
              </a:prstTxWarp>
              <a:noAutofit/>
            </a:bodyPr>
            <a:lstStyle/>
            <a:p>
              <a:pPr defTabSz="932377">
                <a:defRPr/>
              </a:pPr>
              <a:endParaRPr lang="en-US" sz="1836" kern="0" dirty="0">
                <a:solidFill>
                  <a:schemeClr val="accent1"/>
                </a:solidFill>
              </a:endParaRPr>
            </a:p>
          </p:txBody>
        </p:sp>
        <p:sp>
          <p:nvSpPr>
            <p:cNvPr id="177" name="Freeform 176"/>
            <p:cNvSpPr>
              <a:spLocks/>
            </p:cNvSpPr>
            <p:nvPr/>
          </p:nvSpPr>
          <p:spPr bwMode="auto">
            <a:xfrm>
              <a:off x="2516358" y="3752208"/>
              <a:ext cx="604659" cy="648281"/>
            </a:xfrm>
            <a:custGeom>
              <a:avLst/>
              <a:gdLst>
                <a:gd name="connsiteX0" fmla="*/ 280681 w 604659"/>
                <a:gd name="connsiteY0" fmla="*/ 0 h 648281"/>
                <a:gd name="connsiteX1" fmla="*/ 604659 w 604659"/>
                <a:gd name="connsiteY1" fmla="*/ 324141 h 648281"/>
                <a:gd name="connsiteX2" fmla="*/ 592003 w 604659"/>
                <a:gd name="connsiteY2" fmla="*/ 336936 h 648281"/>
                <a:gd name="connsiteX3" fmla="*/ 592003 w 604659"/>
                <a:gd name="connsiteY3" fmla="*/ 338724 h 648281"/>
                <a:gd name="connsiteX4" fmla="*/ 590077 w 604659"/>
                <a:gd name="connsiteY4" fmla="*/ 338724 h 648281"/>
                <a:gd name="connsiteX5" fmla="*/ 280681 w 604659"/>
                <a:gd name="connsiteY5" fmla="*/ 648281 h 648281"/>
                <a:gd name="connsiteX6" fmla="*/ 268300 w 604659"/>
                <a:gd name="connsiteY6" fmla="*/ 635899 h 648281"/>
                <a:gd name="connsiteX7" fmla="*/ 565314 w 604659"/>
                <a:gd name="connsiteY7" fmla="*/ 338724 h 648281"/>
                <a:gd name="connsiteX8" fmla="*/ 1048 w 604659"/>
                <a:gd name="connsiteY8" fmla="*/ 338724 h 648281"/>
                <a:gd name="connsiteX9" fmla="*/ 0 w 604659"/>
                <a:gd name="connsiteY9" fmla="*/ 338724 h 648281"/>
                <a:gd name="connsiteX10" fmla="*/ 0 w 604659"/>
                <a:gd name="connsiteY10" fmla="*/ 308537 h 648281"/>
                <a:gd name="connsiteX11" fmla="*/ 979 w 604659"/>
                <a:gd name="connsiteY11" fmla="*/ 321114 h 648281"/>
                <a:gd name="connsiteX12" fmla="*/ 76435 w 604659"/>
                <a:gd name="connsiteY12" fmla="*/ 321114 h 648281"/>
                <a:gd name="connsiteX13" fmla="*/ 577007 w 604659"/>
                <a:gd name="connsiteY13" fmla="*/ 321114 h 648281"/>
                <a:gd name="connsiteX14" fmla="*/ 268300 w 604659"/>
                <a:gd name="connsiteY14" fmla="*/ 12383 h 648281"/>
                <a:gd name="connsiteX15" fmla="*/ 280681 w 604659"/>
                <a:gd name="connsiteY15" fmla="*/ 0 h 64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648281">
                  <a:moveTo>
                    <a:pt x="280681" y="0"/>
                  </a:moveTo>
                  <a:cubicBezTo>
                    <a:pt x="604659" y="324141"/>
                    <a:pt x="604659" y="324141"/>
                    <a:pt x="604659" y="324141"/>
                  </a:cubicBezTo>
                  <a:cubicBezTo>
                    <a:pt x="592003" y="336936"/>
                    <a:pt x="592003" y="336936"/>
                    <a:pt x="592003" y="336936"/>
                  </a:cubicBezTo>
                  <a:lnTo>
                    <a:pt x="592003" y="338724"/>
                  </a:lnTo>
                  <a:cubicBezTo>
                    <a:pt x="590077" y="338724"/>
                    <a:pt x="590077" y="338724"/>
                    <a:pt x="590077" y="338724"/>
                  </a:cubicBezTo>
                  <a:cubicBezTo>
                    <a:pt x="280681" y="648281"/>
                    <a:pt x="280681" y="648281"/>
                    <a:pt x="280681" y="648281"/>
                  </a:cubicBezTo>
                  <a:cubicBezTo>
                    <a:pt x="268300" y="635899"/>
                    <a:pt x="268300" y="635899"/>
                    <a:pt x="268300" y="635899"/>
                  </a:cubicBezTo>
                  <a:cubicBezTo>
                    <a:pt x="565314" y="338724"/>
                    <a:pt x="565314" y="338724"/>
                    <a:pt x="565314" y="338724"/>
                  </a:cubicBezTo>
                  <a:cubicBezTo>
                    <a:pt x="193015" y="338724"/>
                    <a:pt x="53402" y="338724"/>
                    <a:pt x="1048" y="338724"/>
                  </a:cubicBezTo>
                  <a:lnTo>
                    <a:pt x="0" y="338724"/>
                  </a:lnTo>
                  <a:lnTo>
                    <a:pt x="0" y="308537"/>
                  </a:lnTo>
                  <a:lnTo>
                    <a:pt x="979" y="321114"/>
                  </a:lnTo>
                  <a:lnTo>
                    <a:pt x="76435" y="321114"/>
                  </a:lnTo>
                  <a:cubicBezTo>
                    <a:pt x="577007" y="321114"/>
                    <a:pt x="577007" y="321114"/>
                    <a:pt x="577007" y="321114"/>
                  </a:cubicBezTo>
                  <a:cubicBezTo>
                    <a:pt x="268300" y="12383"/>
                    <a:pt x="268300" y="12383"/>
                    <a:pt x="268300" y="12383"/>
                  </a:cubicBezTo>
                  <a:cubicBezTo>
                    <a:pt x="280681" y="0"/>
                    <a:pt x="280681" y="0"/>
                    <a:pt x="280681" y="0"/>
                  </a:cubicBezTo>
                  <a:close/>
                </a:path>
              </a:pathLst>
            </a:custGeom>
            <a:solidFill>
              <a:srgbClr val="505050"/>
            </a:solidFill>
            <a:ln>
              <a:solidFill>
                <a:schemeClr val="accent1"/>
              </a:solidFill>
            </a:ln>
            <a:extLst/>
          </p:spPr>
          <p:txBody>
            <a:bodyPr vert="horz" wrap="square" lIns="93260" tIns="46630" rIns="93260" bIns="46630" numCol="1" anchor="t" anchorCtr="0" compatLnSpc="1">
              <a:prstTxWarp prst="textNoShape">
                <a:avLst/>
              </a:prstTxWarp>
              <a:noAutofit/>
            </a:bodyPr>
            <a:lstStyle/>
            <a:p>
              <a:pPr defTabSz="951304">
                <a:defRPr/>
              </a:pPr>
              <a:endParaRPr lang="en-US" sz="1836" kern="0">
                <a:solidFill>
                  <a:schemeClr val="accent1"/>
                </a:solidFill>
              </a:endParaRPr>
            </a:p>
          </p:txBody>
        </p:sp>
      </p:grpSp>
      <p:sp>
        <p:nvSpPr>
          <p:cNvPr id="181" name="Rectangle 180"/>
          <p:cNvSpPr/>
          <p:nvPr/>
        </p:nvSpPr>
        <p:spPr>
          <a:xfrm>
            <a:off x="4851027" y="5019727"/>
            <a:ext cx="1445592" cy="670445"/>
          </a:xfrm>
          <a:prstGeom prst="rect">
            <a:avLst/>
          </a:prstGeom>
          <a:ln>
            <a:noFill/>
          </a:ln>
        </p:spPr>
        <p:txBody>
          <a:bodyPr wrap="none">
            <a:spAutoFit/>
          </a:bodyPr>
          <a:lstStyle/>
          <a:p>
            <a:pPr algn="ctr" defTabSz="951304">
              <a:defRPr/>
            </a:pPr>
            <a:r>
              <a:rPr lang="en-US" sz="1836" kern="0" dirty="0">
                <a:solidFill>
                  <a:schemeClr val="accent1"/>
                </a:solidFill>
              </a:rPr>
              <a:t>Interactive</a:t>
            </a:r>
          </a:p>
          <a:p>
            <a:pPr algn="ctr" defTabSz="951304">
              <a:defRPr/>
            </a:pPr>
            <a:r>
              <a:rPr lang="en-US" sz="1836" kern="0" dirty="0">
                <a:solidFill>
                  <a:schemeClr val="accent1"/>
                </a:solidFill>
              </a:rPr>
              <a:t>Dashboards</a:t>
            </a:r>
          </a:p>
        </p:txBody>
      </p:sp>
      <p:sp>
        <p:nvSpPr>
          <p:cNvPr id="182" name="Rectangle 181"/>
          <p:cNvSpPr/>
          <p:nvPr/>
        </p:nvSpPr>
        <p:spPr>
          <a:xfrm>
            <a:off x="8280182" y="5018959"/>
            <a:ext cx="2168224" cy="670445"/>
          </a:xfrm>
          <a:prstGeom prst="rect">
            <a:avLst/>
          </a:prstGeom>
          <a:ln>
            <a:noFill/>
          </a:ln>
        </p:spPr>
        <p:txBody>
          <a:bodyPr wrap="none">
            <a:spAutoFit/>
          </a:bodyPr>
          <a:lstStyle/>
          <a:p>
            <a:pPr algn="ctr" defTabSz="951304">
              <a:defRPr/>
            </a:pPr>
            <a:r>
              <a:rPr lang="en-US" sz="1836" kern="0" dirty="0">
                <a:solidFill>
                  <a:schemeClr val="accent1"/>
                </a:solidFill>
              </a:rPr>
              <a:t>Recommendations</a:t>
            </a:r>
          </a:p>
          <a:p>
            <a:pPr algn="ctr" defTabSz="951304">
              <a:defRPr/>
            </a:pPr>
            <a:r>
              <a:rPr lang="en-US" sz="1836" kern="0" dirty="0">
                <a:solidFill>
                  <a:schemeClr val="accent1"/>
                </a:solidFill>
              </a:rPr>
              <a:t>&amp; Automation</a:t>
            </a:r>
          </a:p>
        </p:txBody>
      </p:sp>
      <p:sp>
        <p:nvSpPr>
          <p:cNvPr id="183" name="Rectangle 182"/>
          <p:cNvSpPr/>
          <p:nvPr/>
        </p:nvSpPr>
        <p:spPr>
          <a:xfrm>
            <a:off x="6906345" y="5019726"/>
            <a:ext cx="1223243" cy="670445"/>
          </a:xfrm>
          <a:prstGeom prst="rect">
            <a:avLst/>
          </a:prstGeom>
          <a:ln>
            <a:noFill/>
          </a:ln>
        </p:spPr>
        <p:txBody>
          <a:bodyPr wrap="none">
            <a:spAutoFit/>
          </a:bodyPr>
          <a:lstStyle/>
          <a:p>
            <a:pPr algn="ctr" defTabSz="951304">
              <a:defRPr/>
            </a:pPr>
            <a:r>
              <a:rPr lang="en-US" sz="1836" kern="0" dirty="0">
                <a:solidFill>
                  <a:schemeClr val="accent1"/>
                </a:solidFill>
              </a:rPr>
              <a:t>Predictive</a:t>
            </a:r>
          </a:p>
          <a:p>
            <a:pPr algn="ctr" defTabSz="951304">
              <a:defRPr/>
            </a:pPr>
            <a:r>
              <a:rPr lang="en-US" sz="1836" kern="0" dirty="0">
                <a:solidFill>
                  <a:schemeClr val="accent1"/>
                </a:solidFill>
              </a:rPr>
              <a:t>Models</a:t>
            </a:r>
          </a:p>
        </p:txBody>
      </p:sp>
      <p:sp>
        <p:nvSpPr>
          <p:cNvPr id="184" name="Rectangle 183"/>
          <p:cNvSpPr/>
          <p:nvPr/>
        </p:nvSpPr>
        <p:spPr>
          <a:xfrm>
            <a:off x="3231513" y="5160984"/>
            <a:ext cx="1005799" cy="382308"/>
          </a:xfrm>
          <a:prstGeom prst="rect">
            <a:avLst/>
          </a:prstGeom>
          <a:ln>
            <a:noFill/>
          </a:ln>
        </p:spPr>
        <p:txBody>
          <a:bodyPr wrap="none">
            <a:spAutoFit/>
          </a:bodyPr>
          <a:lstStyle/>
          <a:p>
            <a:pPr algn="ctr" defTabSz="951304">
              <a:defRPr/>
            </a:pPr>
            <a:r>
              <a:rPr lang="en-US" sz="1836" kern="0" dirty="0">
                <a:solidFill>
                  <a:schemeClr val="accent1"/>
                </a:solidFill>
              </a:rPr>
              <a:t>Reports</a:t>
            </a:r>
          </a:p>
        </p:txBody>
      </p:sp>
      <p:sp>
        <p:nvSpPr>
          <p:cNvPr id="186" name="TextBox 185"/>
          <p:cNvSpPr txBox="1"/>
          <p:nvPr/>
        </p:nvSpPr>
        <p:spPr>
          <a:xfrm>
            <a:off x="10898246" y="3874203"/>
            <a:ext cx="2324004" cy="704779"/>
          </a:xfrm>
          <a:prstGeom prst="rect">
            <a:avLst/>
          </a:prstGeom>
          <a:noFill/>
        </p:spPr>
        <p:txBody>
          <a:bodyPr wrap="square" lIns="186521" tIns="149217" rIns="186521" bIns="149217" rtlCol="0">
            <a:spAutoFit/>
          </a:bodyPr>
          <a:lstStyle/>
          <a:p>
            <a:pPr defTabSz="951304">
              <a:lnSpc>
                <a:spcPct val="90000"/>
              </a:lnSpc>
              <a:spcAft>
                <a:spcPts val="612"/>
              </a:spcAft>
              <a:defRPr/>
            </a:pPr>
            <a:r>
              <a:rPr lang="en-US" sz="2856" kern="0" spc="-51" dirty="0">
                <a:solidFill>
                  <a:schemeClr val="accent1"/>
                </a:solidFill>
                <a:latin typeface="Segoe UI Light"/>
              </a:rPr>
              <a:t>Insight</a:t>
            </a:r>
          </a:p>
        </p:txBody>
      </p:sp>
    </p:spTree>
    <p:extLst>
      <p:ext uri="{BB962C8B-B14F-4D97-AF65-F5344CB8AC3E}">
        <p14:creationId xmlns:p14="http://schemas.microsoft.com/office/powerpoint/2010/main" val="136642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Opportunities exist across functional areas</a:t>
            </a:r>
          </a:p>
        </p:txBody>
      </p:sp>
      <p:sp>
        <p:nvSpPr>
          <p:cNvPr id="3" name="Rectangle 2"/>
          <p:cNvSpPr/>
          <p:nvPr/>
        </p:nvSpPr>
        <p:spPr bwMode="auto">
          <a:xfrm>
            <a:off x="9158004" y="2645999"/>
            <a:ext cx="2847243" cy="687064"/>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39343" tIns="47565" rIns="0" bIns="47565" numCol="1" rtlCol="0" anchor="ctr" anchorCtr="0" compatLnSpc="1">
            <a:prstTxWarp prst="textNoShape">
              <a:avLst/>
            </a:prstTxWarp>
          </a:bodyPr>
          <a:lstStyle/>
          <a:p>
            <a:pPr defTabSz="951028" fontAlgn="base">
              <a:lnSpc>
                <a:spcPct val="90000"/>
              </a:lnSpc>
              <a:spcBef>
                <a:spcPct val="0"/>
              </a:spcBef>
              <a:spcAft>
                <a:spcPct val="0"/>
              </a:spcAft>
              <a:defRPr/>
            </a:pPr>
            <a:r>
              <a:rPr lang="en-US" sz="1428" kern="0" dirty="0">
                <a:gradFill>
                  <a:gsLst>
                    <a:gs pos="1250">
                      <a:srgbClr val="505050"/>
                    </a:gs>
                    <a:gs pos="100000">
                      <a:srgbClr val="505050"/>
                    </a:gs>
                  </a:gsLst>
                  <a:lin ang="5400000" scaled="0"/>
                </a:gradFill>
                <a:cs typeface="Segoe UI" pitchFamily="34" charset="0"/>
              </a:rPr>
              <a:t>Pay for performance </a:t>
            </a:r>
          </a:p>
        </p:txBody>
      </p:sp>
      <p:sp>
        <p:nvSpPr>
          <p:cNvPr id="4" name="Rectangle 3"/>
          <p:cNvSpPr/>
          <p:nvPr/>
        </p:nvSpPr>
        <p:spPr bwMode="auto">
          <a:xfrm>
            <a:off x="9158004" y="3399133"/>
            <a:ext cx="2847243" cy="687064"/>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39343" tIns="47565" rIns="0" bIns="47565" numCol="1" rtlCol="0" anchor="ctr" anchorCtr="0" compatLnSpc="1">
            <a:prstTxWarp prst="textNoShape">
              <a:avLst/>
            </a:prstTxWarp>
          </a:bodyPr>
          <a:lstStyle/>
          <a:p>
            <a:pPr defTabSz="951028" fontAlgn="base">
              <a:lnSpc>
                <a:spcPct val="90000"/>
              </a:lnSpc>
              <a:spcBef>
                <a:spcPct val="0"/>
              </a:spcBef>
              <a:spcAft>
                <a:spcPct val="0"/>
              </a:spcAft>
              <a:defRPr/>
            </a:pPr>
            <a:r>
              <a:rPr lang="en-US" sz="1428" kern="0" dirty="0">
                <a:gradFill>
                  <a:gsLst>
                    <a:gs pos="1250">
                      <a:srgbClr val="505050"/>
                    </a:gs>
                    <a:gs pos="100000">
                      <a:srgbClr val="505050"/>
                    </a:gs>
                  </a:gsLst>
                  <a:lin ang="5400000" scaled="0"/>
                </a:gradFill>
                <a:cs typeface="Segoe UI" pitchFamily="34" charset="0"/>
              </a:rPr>
              <a:t>Operational efficiency</a:t>
            </a:r>
          </a:p>
        </p:txBody>
      </p:sp>
      <p:sp>
        <p:nvSpPr>
          <p:cNvPr id="5" name="Rectangle 4"/>
          <p:cNvSpPr/>
          <p:nvPr/>
        </p:nvSpPr>
        <p:spPr bwMode="auto">
          <a:xfrm>
            <a:off x="9158004" y="4152267"/>
            <a:ext cx="2847243" cy="687064"/>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39343" tIns="47565" rIns="0" bIns="47565" numCol="1" rtlCol="0" anchor="ctr" anchorCtr="0" compatLnSpc="1">
            <a:prstTxWarp prst="textNoShape">
              <a:avLst/>
            </a:prstTxWarp>
          </a:bodyPr>
          <a:lstStyle/>
          <a:p>
            <a:pPr defTabSz="951028" fontAlgn="base">
              <a:lnSpc>
                <a:spcPct val="90000"/>
              </a:lnSpc>
              <a:spcBef>
                <a:spcPct val="0"/>
              </a:spcBef>
              <a:spcAft>
                <a:spcPct val="0"/>
              </a:spcAft>
              <a:defRPr/>
            </a:pPr>
            <a:r>
              <a:rPr lang="en-US" sz="1428" kern="0" dirty="0">
                <a:gradFill>
                  <a:gsLst>
                    <a:gs pos="1250">
                      <a:srgbClr val="505050"/>
                    </a:gs>
                    <a:gs pos="100000">
                      <a:srgbClr val="505050"/>
                    </a:gs>
                  </a:gsLst>
                  <a:lin ang="5400000" scaled="0"/>
                </a:gradFill>
                <a:cs typeface="Segoe UI" pitchFamily="34" charset="0"/>
              </a:rPr>
              <a:t>Smart buildings</a:t>
            </a:r>
          </a:p>
        </p:txBody>
      </p:sp>
      <p:sp>
        <p:nvSpPr>
          <p:cNvPr id="6" name="Rectangle 5"/>
          <p:cNvSpPr/>
          <p:nvPr/>
        </p:nvSpPr>
        <p:spPr bwMode="auto">
          <a:xfrm>
            <a:off x="9155065" y="4905402"/>
            <a:ext cx="2847243" cy="687064"/>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39343" tIns="47565" rIns="0" bIns="47565" numCol="1" rtlCol="0" anchor="ctr" anchorCtr="0" compatLnSpc="1">
            <a:prstTxWarp prst="textNoShape">
              <a:avLst/>
            </a:prstTxWarp>
          </a:bodyPr>
          <a:lstStyle/>
          <a:p>
            <a:pPr defTabSz="951028" fontAlgn="base">
              <a:lnSpc>
                <a:spcPct val="90000"/>
              </a:lnSpc>
              <a:spcBef>
                <a:spcPct val="0"/>
              </a:spcBef>
              <a:spcAft>
                <a:spcPct val="0"/>
              </a:spcAft>
              <a:defRPr/>
            </a:pPr>
            <a:r>
              <a:rPr lang="en-US" sz="1428" kern="0" dirty="0">
                <a:gradFill>
                  <a:gsLst>
                    <a:gs pos="1250">
                      <a:srgbClr val="505050"/>
                    </a:gs>
                    <a:gs pos="100000">
                      <a:srgbClr val="505050"/>
                    </a:gs>
                  </a:gsLst>
                  <a:lin ang="5400000" scaled="0"/>
                </a:gradFill>
                <a:cs typeface="Segoe UI" pitchFamily="34" charset="0"/>
              </a:rPr>
              <a:t>Predictive maintenance</a:t>
            </a:r>
          </a:p>
        </p:txBody>
      </p:sp>
      <p:sp>
        <p:nvSpPr>
          <p:cNvPr id="7" name="Rectangle 6"/>
          <p:cNvSpPr/>
          <p:nvPr/>
        </p:nvSpPr>
        <p:spPr bwMode="auto">
          <a:xfrm>
            <a:off x="9155066" y="5606727"/>
            <a:ext cx="2844439" cy="687064"/>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39343" tIns="47565" rIns="0" bIns="47565" numCol="1" rtlCol="0" anchor="ctr" anchorCtr="0" compatLnSpc="1">
            <a:prstTxWarp prst="textNoShape">
              <a:avLst/>
            </a:prstTxWarp>
          </a:bodyPr>
          <a:lstStyle/>
          <a:p>
            <a:pPr defTabSz="951028" fontAlgn="base">
              <a:lnSpc>
                <a:spcPct val="90000"/>
              </a:lnSpc>
              <a:spcBef>
                <a:spcPct val="0"/>
              </a:spcBef>
              <a:spcAft>
                <a:spcPct val="0"/>
              </a:spcAft>
              <a:defRPr/>
            </a:pPr>
            <a:r>
              <a:rPr lang="en-US" sz="1428" kern="0" dirty="0">
                <a:gradFill>
                  <a:gsLst>
                    <a:gs pos="1250">
                      <a:srgbClr val="505050"/>
                    </a:gs>
                    <a:gs pos="100000">
                      <a:srgbClr val="505050"/>
                    </a:gs>
                  </a:gsLst>
                  <a:lin ang="5400000" scaled="0"/>
                </a:gradFill>
                <a:cs typeface="Segoe UI" pitchFamily="34" charset="0"/>
              </a:rPr>
              <a:t>Supply chain </a:t>
            </a:r>
            <a:br>
              <a:rPr lang="en-US" sz="1428" kern="0" dirty="0">
                <a:gradFill>
                  <a:gsLst>
                    <a:gs pos="1250">
                      <a:srgbClr val="505050"/>
                    </a:gs>
                    <a:gs pos="100000">
                      <a:srgbClr val="505050"/>
                    </a:gs>
                  </a:gsLst>
                  <a:lin ang="5400000" scaled="0"/>
                </a:gradFill>
                <a:cs typeface="Segoe UI" pitchFamily="34" charset="0"/>
              </a:rPr>
            </a:br>
            <a:r>
              <a:rPr lang="en-US" sz="1428" kern="0" dirty="0">
                <a:gradFill>
                  <a:gsLst>
                    <a:gs pos="1250">
                      <a:srgbClr val="505050"/>
                    </a:gs>
                    <a:gs pos="100000">
                      <a:srgbClr val="505050"/>
                    </a:gs>
                  </a:gsLst>
                  <a:lin ang="5400000" scaled="0"/>
                </a:gradFill>
                <a:cs typeface="Segoe UI" pitchFamily="34" charset="0"/>
              </a:rPr>
              <a:t>management</a:t>
            </a:r>
          </a:p>
        </p:txBody>
      </p:sp>
      <p:sp>
        <p:nvSpPr>
          <p:cNvPr id="8" name="Rectangle 7"/>
          <p:cNvSpPr/>
          <p:nvPr/>
        </p:nvSpPr>
        <p:spPr bwMode="auto">
          <a:xfrm>
            <a:off x="6248258" y="2646000"/>
            <a:ext cx="2847243" cy="687064"/>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39343" tIns="47565" rIns="0" bIns="47565" numCol="1" rtlCol="0" anchor="ctr" anchorCtr="0" compatLnSpc="1">
            <a:prstTxWarp prst="textNoShape">
              <a:avLst/>
            </a:prstTxWarp>
          </a:bodyPr>
          <a:lstStyle/>
          <a:p>
            <a:pPr defTabSz="951028" fontAlgn="base">
              <a:lnSpc>
                <a:spcPct val="90000"/>
              </a:lnSpc>
              <a:spcBef>
                <a:spcPct val="0"/>
              </a:spcBef>
              <a:spcAft>
                <a:spcPct val="0"/>
              </a:spcAft>
              <a:defRPr/>
            </a:pPr>
            <a:r>
              <a:rPr lang="en-US" sz="1428" kern="0" dirty="0">
                <a:gradFill>
                  <a:gsLst>
                    <a:gs pos="1250">
                      <a:srgbClr val="505050"/>
                    </a:gs>
                    <a:gs pos="100000">
                      <a:srgbClr val="505050"/>
                    </a:gs>
                  </a:gsLst>
                  <a:lin ang="5400000" scaled="0"/>
                </a:gradFill>
                <a:cs typeface="Segoe UI" pitchFamily="34" charset="0"/>
              </a:rPr>
              <a:t>Lifetime customer </a:t>
            </a:r>
            <a:br>
              <a:rPr lang="en-US" sz="1428" kern="0" dirty="0">
                <a:gradFill>
                  <a:gsLst>
                    <a:gs pos="1250">
                      <a:srgbClr val="505050"/>
                    </a:gs>
                    <a:gs pos="100000">
                      <a:srgbClr val="505050"/>
                    </a:gs>
                  </a:gsLst>
                  <a:lin ang="5400000" scaled="0"/>
                </a:gradFill>
                <a:cs typeface="Segoe UI" pitchFamily="34" charset="0"/>
              </a:rPr>
            </a:br>
            <a:r>
              <a:rPr lang="en-US" sz="1428" kern="0" dirty="0">
                <a:gradFill>
                  <a:gsLst>
                    <a:gs pos="1250">
                      <a:srgbClr val="505050"/>
                    </a:gs>
                    <a:gs pos="100000">
                      <a:srgbClr val="505050"/>
                    </a:gs>
                  </a:gsLst>
                  <a:lin ang="5400000" scaled="0"/>
                </a:gradFill>
                <a:cs typeface="Segoe UI" pitchFamily="34" charset="0"/>
              </a:rPr>
              <a:t>value </a:t>
            </a:r>
          </a:p>
        </p:txBody>
      </p:sp>
      <p:sp>
        <p:nvSpPr>
          <p:cNvPr id="9" name="Rectangle 8"/>
          <p:cNvSpPr/>
          <p:nvPr/>
        </p:nvSpPr>
        <p:spPr bwMode="auto">
          <a:xfrm>
            <a:off x="6248258" y="3399133"/>
            <a:ext cx="2847243" cy="687064"/>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39343" tIns="47565" rIns="0" bIns="47565" numCol="1" rtlCol="0" anchor="ctr" anchorCtr="0" compatLnSpc="1">
            <a:prstTxWarp prst="textNoShape">
              <a:avLst/>
            </a:prstTxWarp>
          </a:bodyPr>
          <a:lstStyle/>
          <a:p>
            <a:pPr defTabSz="951028" fontAlgn="base">
              <a:lnSpc>
                <a:spcPct val="90000"/>
              </a:lnSpc>
              <a:spcBef>
                <a:spcPct val="0"/>
              </a:spcBef>
              <a:spcAft>
                <a:spcPct val="0"/>
              </a:spcAft>
              <a:defRPr/>
            </a:pPr>
            <a:r>
              <a:rPr lang="en-US" sz="1428" kern="0" dirty="0">
                <a:gradFill>
                  <a:gsLst>
                    <a:gs pos="1250">
                      <a:srgbClr val="505050"/>
                    </a:gs>
                    <a:gs pos="100000">
                      <a:srgbClr val="505050"/>
                    </a:gs>
                  </a:gsLst>
                  <a:lin ang="5400000" scaled="0"/>
                </a:gradFill>
                <a:cs typeface="Segoe UI" pitchFamily="34" charset="0"/>
              </a:rPr>
              <a:t>Personalized offers</a:t>
            </a:r>
          </a:p>
        </p:txBody>
      </p:sp>
      <p:sp>
        <p:nvSpPr>
          <p:cNvPr id="10" name="Rectangle 9"/>
          <p:cNvSpPr/>
          <p:nvPr/>
        </p:nvSpPr>
        <p:spPr bwMode="auto">
          <a:xfrm>
            <a:off x="6248258" y="4152267"/>
            <a:ext cx="2847243" cy="687064"/>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39343" tIns="47565" rIns="0" bIns="47565" numCol="1" rtlCol="0" anchor="ctr" anchorCtr="0" compatLnSpc="1">
            <a:prstTxWarp prst="textNoShape">
              <a:avLst/>
            </a:prstTxWarp>
          </a:bodyPr>
          <a:lstStyle/>
          <a:p>
            <a:pPr defTabSz="951028" fontAlgn="base">
              <a:lnSpc>
                <a:spcPct val="90000"/>
              </a:lnSpc>
              <a:spcBef>
                <a:spcPct val="0"/>
              </a:spcBef>
              <a:spcAft>
                <a:spcPct val="0"/>
              </a:spcAft>
              <a:defRPr/>
            </a:pPr>
            <a:r>
              <a:rPr lang="en-US" sz="1428" kern="0" dirty="0">
                <a:gradFill>
                  <a:gsLst>
                    <a:gs pos="1250">
                      <a:srgbClr val="505050"/>
                    </a:gs>
                    <a:gs pos="100000">
                      <a:srgbClr val="505050"/>
                    </a:gs>
                  </a:gsLst>
                  <a:lin ang="5400000" scaled="0"/>
                </a:gradFill>
                <a:cs typeface="Segoe UI" pitchFamily="34" charset="0"/>
              </a:rPr>
              <a:t>Product </a:t>
            </a:r>
            <a:br>
              <a:rPr lang="en-US" sz="1428" kern="0" dirty="0">
                <a:gradFill>
                  <a:gsLst>
                    <a:gs pos="1250">
                      <a:srgbClr val="505050"/>
                    </a:gs>
                    <a:gs pos="100000">
                      <a:srgbClr val="505050"/>
                    </a:gs>
                  </a:gsLst>
                  <a:lin ang="5400000" scaled="0"/>
                </a:gradFill>
                <a:cs typeface="Segoe UI" pitchFamily="34" charset="0"/>
              </a:rPr>
            </a:br>
            <a:r>
              <a:rPr lang="en-US" sz="1428" kern="0" dirty="0">
                <a:gradFill>
                  <a:gsLst>
                    <a:gs pos="1250">
                      <a:srgbClr val="505050"/>
                    </a:gs>
                    <a:gs pos="100000">
                      <a:srgbClr val="505050"/>
                    </a:gs>
                  </a:gsLst>
                  <a:lin ang="5400000" scaled="0"/>
                </a:gradFill>
                <a:cs typeface="Segoe UI" pitchFamily="34" charset="0"/>
              </a:rPr>
              <a:t>recommendation</a:t>
            </a:r>
          </a:p>
        </p:txBody>
      </p:sp>
      <p:sp>
        <p:nvSpPr>
          <p:cNvPr id="11" name="Rectangle 10"/>
          <p:cNvSpPr/>
          <p:nvPr/>
        </p:nvSpPr>
        <p:spPr bwMode="auto">
          <a:xfrm>
            <a:off x="3332219" y="2645999"/>
            <a:ext cx="2847243" cy="687064"/>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39343" tIns="47565" rIns="0" bIns="47565" numCol="1" rtlCol="0" anchor="ctr" anchorCtr="0" compatLnSpc="1">
            <a:prstTxWarp prst="textNoShape">
              <a:avLst/>
            </a:prstTxWarp>
          </a:bodyPr>
          <a:lstStyle/>
          <a:p>
            <a:pPr defTabSz="951028" fontAlgn="base">
              <a:lnSpc>
                <a:spcPct val="90000"/>
              </a:lnSpc>
              <a:spcBef>
                <a:spcPct val="0"/>
              </a:spcBef>
              <a:spcAft>
                <a:spcPct val="0"/>
              </a:spcAft>
              <a:defRPr/>
            </a:pPr>
            <a:r>
              <a:rPr lang="en-US" sz="1428" kern="0" dirty="0">
                <a:gradFill>
                  <a:gsLst>
                    <a:gs pos="1250">
                      <a:srgbClr val="505050"/>
                    </a:gs>
                    <a:gs pos="100000">
                      <a:srgbClr val="505050"/>
                    </a:gs>
                  </a:gsLst>
                  <a:lin ang="5400000" scaled="0"/>
                </a:gradFill>
                <a:cs typeface="Segoe UI" pitchFamily="34" charset="0"/>
              </a:rPr>
              <a:t>Fraud detection</a:t>
            </a:r>
          </a:p>
        </p:txBody>
      </p:sp>
      <p:sp>
        <p:nvSpPr>
          <p:cNvPr id="12" name="Rectangle 11"/>
          <p:cNvSpPr/>
          <p:nvPr/>
        </p:nvSpPr>
        <p:spPr bwMode="auto">
          <a:xfrm>
            <a:off x="3332219" y="3404556"/>
            <a:ext cx="2847243" cy="687064"/>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39343" tIns="47565" rIns="0" bIns="47565" numCol="1" rtlCol="0" anchor="ctr" anchorCtr="0" compatLnSpc="1">
            <a:prstTxWarp prst="textNoShape">
              <a:avLst/>
            </a:prstTxWarp>
          </a:bodyPr>
          <a:lstStyle/>
          <a:p>
            <a:pPr defTabSz="951028" fontAlgn="base">
              <a:lnSpc>
                <a:spcPct val="90000"/>
              </a:lnSpc>
              <a:spcBef>
                <a:spcPct val="0"/>
              </a:spcBef>
              <a:spcAft>
                <a:spcPct val="0"/>
              </a:spcAft>
              <a:defRPr/>
            </a:pPr>
            <a:r>
              <a:rPr lang="en-US" sz="1428" kern="0" dirty="0">
                <a:gradFill>
                  <a:gsLst>
                    <a:gs pos="1250">
                      <a:srgbClr val="505050"/>
                    </a:gs>
                    <a:gs pos="100000">
                      <a:srgbClr val="505050"/>
                    </a:gs>
                  </a:gsLst>
                  <a:lin ang="5400000" scaled="0"/>
                </a:gradFill>
                <a:cs typeface="Segoe UI" pitchFamily="34" charset="0"/>
              </a:rPr>
              <a:t>Credit risk management</a:t>
            </a:r>
          </a:p>
        </p:txBody>
      </p:sp>
      <p:sp>
        <p:nvSpPr>
          <p:cNvPr id="13" name="Rectangle 12"/>
          <p:cNvSpPr/>
          <p:nvPr/>
        </p:nvSpPr>
        <p:spPr bwMode="auto">
          <a:xfrm>
            <a:off x="416180" y="2645999"/>
            <a:ext cx="2847243" cy="687064"/>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39343" tIns="47565" rIns="0" bIns="47565" numCol="1" rtlCol="0" anchor="ctr" anchorCtr="0" compatLnSpc="1">
            <a:prstTxWarp prst="textNoShape">
              <a:avLst/>
            </a:prstTxWarp>
          </a:bodyPr>
          <a:lstStyle/>
          <a:p>
            <a:pPr defTabSz="951028" fontAlgn="base">
              <a:lnSpc>
                <a:spcPct val="90000"/>
              </a:lnSpc>
              <a:spcBef>
                <a:spcPct val="0"/>
              </a:spcBef>
              <a:spcAft>
                <a:spcPct val="0"/>
              </a:spcAft>
              <a:defRPr/>
            </a:pPr>
            <a:r>
              <a:rPr lang="en-US" sz="1428" kern="0" dirty="0">
                <a:gradFill>
                  <a:gsLst>
                    <a:gs pos="1250">
                      <a:srgbClr val="505050"/>
                    </a:gs>
                    <a:gs pos="100000">
                      <a:srgbClr val="505050"/>
                    </a:gs>
                  </a:gsLst>
                  <a:lin ang="5400000" scaled="0"/>
                </a:gradFill>
                <a:cs typeface="Segoe UI" pitchFamily="34" charset="0"/>
              </a:rPr>
              <a:t>Customer Acquisition </a:t>
            </a:r>
          </a:p>
        </p:txBody>
      </p:sp>
      <p:sp>
        <p:nvSpPr>
          <p:cNvPr id="14" name="Rectangle 13"/>
          <p:cNvSpPr/>
          <p:nvPr/>
        </p:nvSpPr>
        <p:spPr bwMode="auto">
          <a:xfrm>
            <a:off x="416180" y="3404556"/>
            <a:ext cx="2847243" cy="687064"/>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39343" tIns="47565" rIns="0" bIns="47565" numCol="1" rtlCol="0" anchor="ctr" anchorCtr="0" compatLnSpc="1">
            <a:prstTxWarp prst="textNoShape">
              <a:avLst/>
            </a:prstTxWarp>
          </a:bodyPr>
          <a:lstStyle/>
          <a:p>
            <a:pPr defTabSz="951028" fontAlgn="base">
              <a:lnSpc>
                <a:spcPct val="90000"/>
              </a:lnSpc>
              <a:spcBef>
                <a:spcPct val="0"/>
              </a:spcBef>
              <a:spcAft>
                <a:spcPct val="0"/>
              </a:spcAft>
              <a:defRPr/>
            </a:pPr>
            <a:r>
              <a:rPr lang="en-US" sz="1428" kern="0" dirty="0">
                <a:gradFill>
                  <a:gsLst>
                    <a:gs pos="1250">
                      <a:srgbClr val="505050"/>
                    </a:gs>
                    <a:gs pos="100000">
                      <a:srgbClr val="505050"/>
                    </a:gs>
                  </a:gsLst>
                  <a:lin ang="5400000" scaled="0"/>
                </a:gradFill>
                <a:cs typeface="Segoe UI" pitchFamily="34" charset="0"/>
              </a:rPr>
              <a:t>Cross-sell and upsell </a:t>
            </a:r>
          </a:p>
        </p:txBody>
      </p:sp>
      <p:sp>
        <p:nvSpPr>
          <p:cNvPr id="15" name="Rectangle 14"/>
          <p:cNvSpPr/>
          <p:nvPr/>
        </p:nvSpPr>
        <p:spPr bwMode="auto">
          <a:xfrm>
            <a:off x="416180" y="4163114"/>
            <a:ext cx="2847243" cy="687064"/>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39343" tIns="47565" rIns="0" bIns="47565" numCol="1" rtlCol="0" anchor="ctr" anchorCtr="0" compatLnSpc="1">
            <a:prstTxWarp prst="textNoShape">
              <a:avLst/>
            </a:prstTxWarp>
          </a:bodyPr>
          <a:lstStyle/>
          <a:p>
            <a:pPr defTabSz="951028" fontAlgn="base">
              <a:lnSpc>
                <a:spcPct val="90000"/>
              </a:lnSpc>
              <a:spcBef>
                <a:spcPct val="0"/>
              </a:spcBef>
              <a:spcAft>
                <a:spcPct val="0"/>
              </a:spcAft>
              <a:defRPr/>
            </a:pPr>
            <a:r>
              <a:rPr lang="en-US" sz="1428" kern="0" dirty="0">
                <a:gradFill>
                  <a:gsLst>
                    <a:gs pos="1250">
                      <a:srgbClr val="505050"/>
                    </a:gs>
                    <a:gs pos="100000">
                      <a:srgbClr val="505050"/>
                    </a:gs>
                  </a:gsLst>
                  <a:lin ang="5400000" scaled="0"/>
                </a:gradFill>
                <a:cs typeface="Segoe UI" pitchFamily="34" charset="0"/>
              </a:rPr>
              <a:t>Loyalty programs </a:t>
            </a:r>
          </a:p>
        </p:txBody>
      </p:sp>
      <p:sp>
        <p:nvSpPr>
          <p:cNvPr id="16" name="Rectangle 15"/>
          <p:cNvSpPr/>
          <p:nvPr/>
        </p:nvSpPr>
        <p:spPr bwMode="auto">
          <a:xfrm>
            <a:off x="416180" y="4921671"/>
            <a:ext cx="2847243" cy="687064"/>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39343" tIns="47565" rIns="0" bIns="47565" numCol="1" rtlCol="0" anchor="ctr" anchorCtr="0" compatLnSpc="1">
            <a:prstTxWarp prst="textNoShape">
              <a:avLst/>
            </a:prstTxWarp>
          </a:bodyPr>
          <a:lstStyle/>
          <a:p>
            <a:pPr defTabSz="951028" fontAlgn="base">
              <a:lnSpc>
                <a:spcPct val="90000"/>
              </a:lnSpc>
              <a:spcBef>
                <a:spcPct val="0"/>
              </a:spcBef>
              <a:spcAft>
                <a:spcPct val="0"/>
              </a:spcAft>
              <a:defRPr/>
            </a:pPr>
            <a:r>
              <a:rPr lang="en-US" sz="1428" kern="0" dirty="0">
                <a:gradFill>
                  <a:gsLst>
                    <a:gs pos="1250">
                      <a:srgbClr val="505050"/>
                    </a:gs>
                    <a:gs pos="100000">
                      <a:srgbClr val="505050"/>
                    </a:gs>
                  </a:gsLst>
                  <a:lin ang="5400000" scaled="0"/>
                </a:gradFill>
                <a:cs typeface="Segoe UI" pitchFamily="34" charset="0"/>
              </a:rPr>
              <a:t>Marketing mix optimization</a:t>
            </a:r>
          </a:p>
        </p:txBody>
      </p:sp>
      <p:grpSp>
        <p:nvGrpSpPr>
          <p:cNvPr id="17" name="Group 16"/>
          <p:cNvGrpSpPr/>
          <p:nvPr/>
        </p:nvGrpSpPr>
        <p:grpSpPr>
          <a:xfrm>
            <a:off x="3511265" y="2850811"/>
            <a:ext cx="408891" cy="277437"/>
            <a:chOff x="1819275" y="3757613"/>
            <a:chExt cx="982663" cy="666750"/>
          </a:xfrm>
          <a:solidFill>
            <a:schemeClr val="accent1"/>
          </a:solidFill>
        </p:grpSpPr>
        <p:sp>
          <p:nvSpPr>
            <p:cNvPr id="18" name="Freeform 24"/>
            <p:cNvSpPr>
              <a:spLocks noEditPoints="1"/>
            </p:cNvSpPr>
            <p:nvPr/>
          </p:nvSpPr>
          <p:spPr bwMode="auto">
            <a:xfrm>
              <a:off x="1819275" y="3757613"/>
              <a:ext cx="982663" cy="666750"/>
            </a:xfrm>
            <a:custGeom>
              <a:avLst/>
              <a:gdLst>
                <a:gd name="T0" fmla="*/ 231 w 262"/>
                <a:gd name="T1" fmla="*/ 51 h 178"/>
                <a:gd name="T2" fmla="*/ 196 w 262"/>
                <a:gd name="T3" fmla="*/ 35 h 178"/>
                <a:gd name="T4" fmla="*/ 183 w 262"/>
                <a:gd name="T5" fmla="*/ 15 h 178"/>
                <a:gd name="T6" fmla="*/ 163 w 262"/>
                <a:gd name="T7" fmla="*/ 0 h 178"/>
                <a:gd name="T8" fmla="*/ 141 w 262"/>
                <a:gd name="T9" fmla="*/ 29 h 178"/>
                <a:gd name="T10" fmla="*/ 141 w 262"/>
                <a:gd name="T11" fmla="*/ 30 h 178"/>
                <a:gd name="T12" fmla="*/ 121 w 262"/>
                <a:gd name="T13" fmla="*/ 30 h 178"/>
                <a:gd name="T14" fmla="*/ 121 w 262"/>
                <a:gd name="T15" fmla="*/ 29 h 178"/>
                <a:gd name="T16" fmla="*/ 99 w 262"/>
                <a:gd name="T17" fmla="*/ 0 h 178"/>
                <a:gd name="T18" fmla="*/ 79 w 262"/>
                <a:gd name="T19" fmla="*/ 15 h 178"/>
                <a:gd name="T20" fmla="*/ 66 w 262"/>
                <a:gd name="T21" fmla="*/ 35 h 178"/>
                <a:gd name="T22" fmla="*/ 31 w 262"/>
                <a:gd name="T23" fmla="*/ 51 h 178"/>
                <a:gd name="T24" fmla="*/ 0 w 262"/>
                <a:gd name="T25" fmla="*/ 119 h 178"/>
                <a:gd name="T26" fmla="*/ 60 w 262"/>
                <a:gd name="T27" fmla="*/ 178 h 178"/>
                <a:gd name="T28" fmla="*/ 118 w 262"/>
                <a:gd name="T29" fmla="*/ 134 h 178"/>
                <a:gd name="T30" fmla="*/ 144 w 262"/>
                <a:gd name="T31" fmla="*/ 134 h 178"/>
                <a:gd name="T32" fmla="*/ 202 w 262"/>
                <a:gd name="T33" fmla="*/ 178 h 178"/>
                <a:gd name="T34" fmla="*/ 262 w 262"/>
                <a:gd name="T35" fmla="*/ 119 h 178"/>
                <a:gd name="T36" fmla="*/ 231 w 262"/>
                <a:gd name="T37" fmla="*/ 51 h 178"/>
                <a:gd name="T38" fmla="*/ 60 w 262"/>
                <a:gd name="T39" fmla="*/ 160 h 178"/>
                <a:gd name="T40" fmla="*/ 18 w 262"/>
                <a:gd name="T41" fmla="*/ 119 h 178"/>
                <a:gd name="T42" fmla="*/ 60 w 262"/>
                <a:gd name="T43" fmla="*/ 77 h 178"/>
                <a:gd name="T44" fmla="*/ 102 w 262"/>
                <a:gd name="T45" fmla="*/ 119 h 178"/>
                <a:gd name="T46" fmla="*/ 60 w 262"/>
                <a:gd name="T47" fmla="*/ 160 h 178"/>
                <a:gd name="T48" fmla="*/ 202 w 262"/>
                <a:gd name="T49" fmla="*/ 160 h 178"/>
                <a:gd name="T50" fmla="*/ 160 w 262"/>
                <a:gd name="T51" fmla="*/ 119 h 178"/>
                <a:gd name="T52" fmla="*/ 202 w 262"/>
                <a:gd name="T53" fmla="*/ 77 h 178"/>
                <a:gd name="T54" fmla="*/ 244 w 262"/>
                <a:gd name="T55" fmla="*/ 119 h 178"/>
                <a:gd name="T56" fmla="*/ 202 w 262"/>
                <a:gd name="T57" fmla="*/ 16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2" h="178">
                  <a:moveTo>
                    <a:pt x="231" y="51"/>
                  </a:moveTo>
                  <a:cubicBezTo>
                    <a:pt x="220" y="41"/>
                    <a:pt x="209" y="35"/>
                    <a:pt x="196" y="35"/>
                  </a:cubicBezTo>
                  <a:cubicBezTo>
                    <a:pt x="183" y="15"/>
                    <a:pt x="183" y="15"/>
                    <a:pt x="183" y="15"/>
                  </a:cubicBezTo>
                  <a:cubicBezTo>
                    <a:pt x="177" y="8"/>
                    <a:pt x="174" y="0"/>
                    <a:pt x="163" y="0"/>
                  </a:cubicBezTo>
                  <a:cubicBezTo>
                    <a:pt x="140" y="0"/>
                    <a:pt x="141" y="29"/>
                    <a:pt x="141" y="29"/>
                  </a:cubicBezTo>
                  <a:cubicBezTo>
                    <a:pt x="141" y="29"/>
                    <a:pt x="141" y="30"/>
                    <a:pt x="141" y="30"/>
                  </a:cubicBezTo>
                  <a:cubicBezTo>
                    <a:pt x="121" y="30"/>
                    <a:pt x="121" y="30"/>
                    <a:pt x="121" y="30"/>
                  </a:cubicBezTo>
                  <a:cubicBezTo>
                    <a:pt x="121" y="30"/>
                    <a:pt x="121" y="29"/>
                    <a:pt x="121" y="29"/>
                  </a:cubicBezTo>
                  <a:cubicBezTo>
                    <a:pt x="121" y="29"/>
                    <a:pt x="122" y="0"/>
                    <a:pt x="99" y="0"/>
                  </a:cubicBezTo>
                  <a:cubicBezTo>
                    <a:pt x="88" y="0"/>
                    <a:pt x="85" y="8"/>
                    <a:pt x="79" y="15"/>
                  </a:cubicBezTo>
                  <a:cubicBezTo>
                    <a:pt x="66" y="35"/>
                    <a:pt x="66" y="35"/>
                    <a:pt x="66" y="35"/>
                  </a:cubicBezTo>
                  <a:cubicBezTo>
                    <a:pt x="53" y="35"/>
                    <a:pt x="42" y="41"/>
                    <a:pt x="31" y="51"/>
                  </a:cubicBezTo>
                  <a:cubicBezTo>
                    <a:pt x="31" y="51"/>
                    <a:pt x="0" y="84"/>
                    <a:pt x="0" y="119"/>
                  </a:cubicBezTo>
                  <a:cubicBezTo>
                    <a:pt x="0" y="151"/>
                    <a:pt x="27" y="178"/>
                    <a:pt x="60" y="178"/>
                  </a:cubicBezTo>
                  <a:cubicBezTo>
                    <a:pt x="88" y="178"/>
                    <a:pt x="112" y="159"/>
                    <a:pt x="118" y="134"/>
                  </a:cubicBezTo>
                  <a:cubicBezTo>
                    <a:pt x="144" y="134"/>
                    <a:pt x="144" y="134"/>
                    <a:pt x="144" y="134"/>
                  </a:cubicBezTo>
                  <a:cubicBezTo>
                    <a:pt x="150" y="159"/>
                    <a:pt x="174" y="178"/>
                    <a:pt x="202" y="178"/>
                  </a:cubicBezTo>
                  <a:cubicBezTo>
                    <a:pt x="235" y="178"/>
                    <a:pt x="262" y="151"/>
                    <a:pt x="262" y="119"/>
                  </a:cubicBezTo>
                  <a:cubicBezTo>
                    <a:pt x="262" y="84"/>
                    <a:pt x="231" y="51"/>
                    <a:pt x="231" y="51"/>
                  </a:cubicBezTo>
                  <a:close/>
                  <a:moveTo>
                    <a:pt x="60" y="160"/>
                  </a:moveTo>
                  <a:cubicBezTo>
                    <a:pt x="37" y="160"/>
                    <a:pt x="18" y="141"/>
                    <a:pt x="18" y="119"/>
                  </a:cubicBezTo>
                  <a:cubicBezTo>
                    <a:pt x="18" y="96"/>
                    <a:pt x="37" y="77"/>
                    <a:pt x="60" y="77"/>
                  </a:cubicBezTo>
                  <a:cubicBezTo>
                    <a:pt x="83" y="77"/>
                    <a:pt x="102" y="96"/>
                    <a:pt x="102" y="119"/>
                  </a:cubicBezTo>
                  <a:cubicBezTo>
                    <a:pt x="102" y="141"/>
                    <a:pt x="83" y="160"/>
                    <a:pt x="60" y="160"/>
                  </a:cubicBezTo>
                  <a:close/>
                  <a:moveTo>
                    <a:pt x="202" y="160"/>
                  </a:moveTo>
                  <a:cubicBezTo>
                    <a:pt x="179" y="160"/>
                    <a:pt x="160" y="141"/>
                    <a:pt x="160" y="119"/>
                  </a:cubicBezTo>
                  <a:cubicBezTo>
                    <a:pt x="160" y="96"/>
                    <a:pt x="179" y="77"/>
                    <a:pt x="202" y="77"/>
                  </a:cubicBezTo>
                  <a:cubicBezTo>
                    <a:pt x="225" y="77"/>
                    <a:pt x="244" y="96"/>
                    <a:pt x="244" y="119"/>
                  </a:cubicBezTo>
                  <a:cubicBezTo>
                    <a:pt x="244" y="141"/>
                    <a:pt x="225" y="160"/>
                    <a:pt x="202" y="160"/>
                  </a:cubicBez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gradFill>
                  <a:gsLst>
                    <a:gs pos="1250">
                      <a:srgbClr val="FFFFFF"/>
                    </a:gs>
                    <a:gs pos="100000">
                      <a:srgbClr val="FFFFFF"/>
                    </a:gs>
                  </a:gsLst>
                  <a:lin ang="5400000" scaled="0"/>
                </a:gradFill>
              </a:endParaRPr>
            </a:p>
          </p:txBody>
        </p:sp>
        <p:sp>
          <p:nvSpPr>
            <p:cNvPr id="19" name="Oval 25"/>
            <p:cNvSpPr>
              <a:spLocks noChangeArrowheads="1"/>
            </p:cNvSpPr>
            <p:nvPr/>
          </p:nvSpPr>
          <p:spPr bwMode="auto">
            <a:xfrm>
              <a:off x="2257425" y="3986213"/>
              <a:ext cx="104775" cy="104775"/>
            </a:xfrm>
            <a:prstGeom prst="ellipse">
              <a:avLst/>
            </a:prstGeom>
            <a:grp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gradFill>
                  <a:gsLst>
                    <a:gs pos="1250">
                      <a:srgbClr val="FFFFFF"/>
                    </a:gs>
                    <a:gs pos="100000">
                      <a:srgbClr val="FFFFFF"/>
                    </a:gs>
                  </a:gsLst>
                  <a:lin ang="5400000" scaled="0"/>
                </a:gradFill>
              </a:endParaRPr>
            </a:p>
          </p:txBody>
        </p:sp>
      </p:grpSp>
      <p:grpSp>
        <p:nvGrpSpPr>
          <p:cNvPr id="20" name="Group 15"/>
          <p:cNvGrpSpPr>
            <a:grpSpLocks noChangeAspect="1"/>
          </p:cNvGrpSpPr>
          <p:nvPr/>
        </p:nvGrpSpPr>
        <p:grpSpPr bwMode="auto">
          <a:xfrm>
            <a:off x="6420392" y="4324215"/>
            <a:ext cx="438442" cy="410918"/>
            <a:chOff x="1441" y="-65"/>
            <a:chExt cx="4795" cy="4494"/>
          </a:xfrm>
          <a:solidFill>
            <a:schemeClr val="accent1"/>
          </a:solidFill>
        </p:grpSpPr>
        <p:sp>
          <p:nvSpPr>
            <p:cNvPr id="21" name="Freeform 16"/>
            <p:cNvSpPr>
              <a:spLocks/>
            </p:cNvSpPr>
            <p:nvPr/>
          </p:nvSpPr>
          <p:spPr bwMode="auto">
            <a:xfrm>
              <a:off x="1599" y="37"/>
              <a:ext cx="2204" cy="1018"/>
            </a:xfrm>
            <a:custGeom>
              <a:avLst/>
              <a:gdLst>
                <a:gd name="T0" fmla="*/ 906 w 933"/>
                <a:gd name="T1" fmla="*/ 137 h 431"/>
                <a:gd name="T2" fmla="*/ 899 w 933"/>
                <a:gd name="T3" fmla="*/ 192 h 431"/>
                <a:gd name="T4" fmla="*/ 287 w 933"/>
                <a:gd name="T5" fmla="*/ 419 h 431"/>
                <a:gd name="T6" fmla="*/ 188 w 933"/>
                <a:gd name="T7" fmla="*/ 398 h 431"/>
                <a:gd name="T8" fmla="*/ 23 w 933"/>
                <a:gd name="T9" fmla="*/ 237 h 431"/>
                <a:gd name="T10" fmla="*/ 38 w 933"/>
                <a:gd name="T11" fmla="*/ 179 h 431"/>
                <a:gd name="T12" fmla="*/ 638 w 933"/>
                <a:gd name="T13" fmla="*/ 9 h 431"/>
                <a:gd name="T14" fmla="*/ 745 w 933"/>
                <a:gd name="T15" fmla="*/ 27 h 431"/>
                <a:gd name="T16" fmla="*/ 906 w 933"/>
                <a:gd name="T17" fmla="*/ 137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431">
                  <a:moveTo>
                    <a:pt x="906" y="137"/>
                  </a:moveTo>
                  <a:cubicBezTo>
                    <a:pt x="933" y="156"/>
                    <a:pt x="930" y="180"/>
                    <a:pt x="899" y="192"/>
                  </a:cubicBezTo>
                  <a:cubicBezTo>
                    <a:pt x="287" y="419"/>
                    <a:pt x="287" y="419"/>
                    <a:pt x="287" y="419"/>
                  </a:cubicBezTo>
                  <a:cubicBezTo>
                    <a:pt x="256" y="431"/>
                    <a:pt x="212" y="422"/>
                    <a:pt x="188" y="398"/>
                  </a:cubicBezTo>
                  <a:cubicBezTo>
                    <a:pt x="23" y="237"/>
                    <a:pt x="23" y="237"/>
                    <a:pt x="23" y="237"/>
                  </a:cubicBezTo>
                  <a:cubicBezTo>
                    <a:pt x="0" y="214"/>
                    <a:pt x="6" y="188"/>
                    <a:pt x="38" y="179"/>
                  </a:cubicBezTo>
                  <a:cubicBezTo>
                    <a:pt x="638" y="9"/>
                    <a:pt x="638" y="9"/>
                    <a:pt x="638" y="9"/>
                  </a:cubicBezTo>
                  <a:cubicBezTo>
                    <a:pt x="669" y="0"/>
                    <a:pt x="718" y="8"/>
                    <a:pt x="745" y="27"/>
                  </a:cubicBezTo>
                  <a:lnTo>
                    <a:pt x="906" y="137"/>
                  </a:ln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gradFill>
                  <a:gsLst>
                    <a:gs pos="1250">
                      <a:srgbClr val="FFFFFF"/>
                    </a:gs>
                    <a:gs pos="100000">
                      <a:srgbClr val="FFFFFF"/>
                    </a:gs>
                  </a:gsLst>
                  <a:lin ang="5400000" scaled="0"/>
                </a:gradFill>
              </a:endParaRPr>
            </a:p>
          </p:txBody>
        </p:sp>
        <p:sp>
          <p:nvSpPr>
            <p:cNvPr id="22" name="Freeform 17"/>
            <p:cNvSpPr>
              <a:spLocks/>
            </p:cNvSpPr>
            <p:nvPr/>
          </p:nvSpPr>
          <p:spPr bwMode="auto">
            <a:xfrm>
              <a:off x="3973" y="-65"/>
              <a:ext cx="2171" cy="1120"/>
            </a:xfrm>
            <a:custGeom>
              <a:avLst/>
              <a:gdLst>
                <a:gd name="T0" fmla="*/ 743 w 919"/>
                <a:gd name="T1" fmla="*/ 437 h 474"/>
                <a:gd name="T2" fmla="*/ 649 w 919"/>
                <a:gd name="T3" fmla="*/ 462 h 474"/>
                <a:gd name="T4" fmla="*/ 39 w 919"/>
                <a:gd name="T5" fmla="*/ 235 h 474"/>
                <a:gd name="T6" fmla="*/ 21 w 919"/>
                <a:gd name="T7" fmla="*/ 168 h 474"/>
                <a:gd name="T8" fmla="*/ 128 w 919"/>
                <a:gd name="T9" fmla="*/ 39 h 474"/>
                <a:gd name="T10" fmla="*/ 224 w 919"/>
                <a:gd name="T11" fmla="*/ 9 h 474"/>
                <a:gd name="T12" fmla="*/ 878 w 919"/>
                <a:gd name="T13" fmla="*/ 183 h 474"/>
                <a:gd name="T14" fmla="*/ 898 w 919"/>
                <a:gd name="T15" fmla="*/ 245 h 474"/>
                <a:gd name="T16" fmla="*/ 743 w 919"/>
                <a:gd name="T17" fmla="*/ 43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9" h="474">
                  <a:moveTo>
                    <a:pt x="743" y="437"/>
                  </a:moveTo>
                  <a:cubicBezTo>
                    <a:pt x="722" y="462"/>
                    <a:pt x="680" y="474"/>
                    <a:pt x="649" y="462"/>
                  </a:cubicBezTo>
                  <a:cubicBezTo>
                    <a:pt x="39" y="235"/>
                    <a:pt x="39" y="235"/>
                    <a:pt x="39" y="235"/>
                  </a:cubicBezTo>
                  <a:cubicBezTo>
                    <a:pt x="8" y="223"/>
                    <a:pt x="0" y="193"/>
                    <a:pt x="21" y="168"/>
                  </a:cubicBezTo>
                  <a:cubicBezTo>
                    <a:pt x="128" y="39"/>
                    <a:pt x="128" y="39"/>
                    <a:pt x="128" y="39"/>
                  </a:cubicBezTo>
                  <a:cubicBezTo>
                    <a:pt x="149" y="14"/>
                    <a:pt x="193" y="0"/>
                    <a:pt x="224" y="9"/>
                  </a:cubicBezTo>
                  <a:cubicBezTo>
                    <a:pt x="878" y="183"/>
                    <a:pt x="878" y="183"/>
                    <a:pt x="878" y="183"/>
                  </a:cubicBezTo>
                  <a:cubicBezTo>
                    <a:pt x="910" y="192"/>
                    <a:pt x="919" y="220"/>
                    <a:pt x="898" y="245"/>
                  </a:cubicBezTo>
                  <a:lnTo>
                    <a:pt x="743" y="437"/>
                  </a:ln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gradFill>
                  <a:gsLst>
                    <a:gs pos="1250">
                      <a:srgbClr val="FFFFFF"/>
                    </a:gs>
                    <a:gs pos="100000">
                      <a:srgbClr val="FFFFFF"/>
                    </a:gs>
                  </a:gsLst>
                  <a:lin ang="5400000" scaled="0"/>
                </a:gradFill>
              </a:endParaRPr>
            </a:p>
          </p:txBody>
        </p:sp>
        <p:sp>
          <p:nvSpPr>
            <p:cNvPr id="23" name="Freeform 18"/>
            <p:cNvSpPr>
              <a:spLocks/>
            </p:cNvSpPr>
            <p:nvPr/>
          </p:nvSpPr>
          <p:spPr bwMode="auto">
            <a:xfrm>
              <a:off x="3983" y="1142"/>
              <a:ext cx="2253" cy="1385"/>
            </a:xfrm>
            <a:custGeom>
              <a:avLst/>
              <a:gdLst>
                <a:gd name="T0" fmla="*/ 291 w 954"/>
                <a:gd name="T1" fmla="*/ 562 h 586"/>
                <a:gd name="T2" fmla="*/ 393 w 954"/>
                <a:gd name="T3" fmla="*/ 571 h 586"/>
                <a:gd name="T4" fmla="*/ 919 w 954"/>
                <a:gd name="T5" fmla="*/ 304 h 586"/>
                <a:gd name="T6" fmla="*/ 931 w 954"/>
                <a:gd name="T7" fmla="*/ 233 h 586"/>
                <a:gd name="T8" fmla="*/ 743 w 954"/>
                <a:gd name="T9" fmla="*/ 32 h 586"/>
                <a:gd name="T10" fmla="*/ 647 w 954"/>
                <a:gd name="T11" fmla="*/ 13 h 586"/>
                <a:gd name="T12" fmla="*/ 33 w 954"/>
                <a:gd name="T13" fmla="*/ 296 h 586"/>
                <a:gd name="T14" fmla="*/ 26 w 954"/>
                <a:gd name="T15" fmla="*/ 357 h 586"/>
                <a:gd name="T16" fmla="*/ 291 w 954"/>
                <a:gd name="T17" fmla="*/ 56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4" h="586">
                  <a:moveTo>
                    <a:pt x="291" y="562"/>
                  </a:moveTo>
                  <a:cubicBezTo>
                    <a:pt x="318" y="582"/>
                    <a:pt x="363" y="586"/>
                    <a:pt x="393" y="571"/>
                  </a:cubicBezTo>
                  <a:cubicBezTo>
                    <a:pt x="919" y="304"/>
                    <a:pt x="919" y="304"/>
                    <a:pt x="919" y="304"/>
                  </a:cubicBezTo>
                  <a:cubicBezTo>
                    <a:pt x="948" y="289"/>
                    <a:pt x="954" y="257"/>
                    <a:pt x="931" y="233"/>
                  </a:cubicBezTo>
                  <a:cubicBezTo>
                    <a:pt x="743" y="32"/>
                    <a:pt x="743" y="32"/>
                    <a:pt x="743" y="32"/>
                  </a:cubicBezTo>
                  <a:cubicBezTo>
                    <a:pt x="720" y="8"/>
                    <a:pt x="677" y="0"/>
                    <a:pt x="647" y="13"/>
                  </a:cubicBezTo>
                  <a:cubicBezTo>
                    <a:pt x="33" y="296"/>
                    <a:pt x="33" y="296"/>
                    <a:pt x="33" y="296"/>
                  </a:cubicBezTo>
                  <a:cubicBezTo>
                    <a:pt x="3" y="309"/>
                    <a:pt x="0" y="337"/>
                    <a:pt x="26" y="357"/>
                  </a:cubicBezTo>
                  <a:lnTo>
                    <a:pt x="291" y="562"/>
                  </a:ln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gradFill>
                  <a:gsLst>
                    <a:gs pos="1250">
                      <a:srgbClr val="FFFFFF"/>
                    </a:gs>
                    <a:gs pos="100000">
                      <a:srgbClr val="FFFFFF"/>
                    </a:gs>
                  </a:gsLst>
                  <a:lin ang="5400000" scaled="0"/>
                </a:gradFill>
              </a:endParaRPr>
            </a:p>
          </p:txBody>
        </p:sp>
        <p:sp>
          <p:nvSpPr>
            <p:cNvPr id="24" name="Freeform 19"/>
            <p:cNvSpPr>
              <a:spLocks/>
            </p:cNvSpPr>
            <p:nvPr/>
          </p:nvSpPr>
          <p:spPr bwMode="auto">
            <a:xfrm>
              <a:off x="1441" y="1142"/>
              <a:ext cx="2369" cy="1503"/>
            </a:xfrm>
            <a:custGeom>
              <a:avLst/>
              <a:gdLst>
                <a:gd name="T0" fmla="*/ 704 w 1003"/>
                <a:gd name="T1" fmla="*/ 609 h 636"/>
                <a:gd name="T2" fmla="*/ 607 w 1003"/>
                <a:gd name="T3" fmla="*/ 619 h 636"/>
                <a:gd name="T4" fmla="*/ 31 w 1003"/>
                <a:gd name="T5" fmla="*/ 291 h 636"/>
                <a:gd name="T6" fmla="*/ 25 w 1003"/>
                <a:gd name="T7" fmla="*/ 222 h 636"/>
                <a:gd name="T8" fmla="*/ 252 w 1003"/>
                <a:gd name="T9" fmla="*/ 27 h 636"/>
                <a:gd name="T10" fmla="*/ 353 w 1003"/>
                <a:gd name="T11" fmla="*/ 13 h 636"/>
                <a:gd name="T12" fmla="*/ 968 w 1003"/>
                <a:gd name="T13" fmla="*/ 296 h 636"/>
                <a:gd name="T14" fmla="*/ 978 w 1003"/>
                <a:gd name="T15" fmla="*/ 361 h 636"/>
                <a:gd name="T16" fmla="*/ 704 w 1003"/>
                <a:gd name="T17" fmla="*/ 609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3" h="636">
                  <a:moveTo>
                    <a:pt x="704" y="609"/>
                  </a:moveTo>
                  <a:cubicBezTo>
                    <a:pt x="679" y="631"/>
                    <a:pt x="636" y="636"/>
                    <a:pt x="607" y="619"/>
                  </a:cubicBezTo>
                  <a:cubicBezTo>
                    <a:pt x="31" y="291"/>
                    <a:pt x="31" y="291"/>
                    <a:pt x="31" y="291"/>
                  </a:cubicBezTo>
                  <a:cubicBezTo>
                    <a:pt x="2" y="274"/>
                    <a:pt x="0" y="243"/>
                    <a:pt x="25" y="222"/>
                  </a:cubicBezTo>
                  <a:cubicBezTo>
                    <a:pt x="252" y="27"/>
                    <a:pt x="252" y="27"/>
                    <a:pt x="252" y="27"/>
                  </a:cubicBezTo>
                  <a:cubicBezTo>
                    <a:pt x="278" y="6"/>
                    <a:pt x="323" y="0"/>
                    <a:pt x="353" y="13"/>
                  </a:cubicBezTo>
                  <a:cubicBezTo>
                    <a:pt x="968" y="296"/>
                    <a:pt x="968" y="296"/>
                    <a:pt x="968" y="296"/>
                  </a:cubicBezTo>
                  <a:cubicBezTo>
                    <a:pt x="998" y="309"/>
                    <a:pt x="1003" y="339"/>
                    <a:pt x="978" y="361"/>
                  </a:cubicBezTo>
                  <a:lnTo>
                    <a:pt x="704" y="609"/>
                  </a:ln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gradFill>
                  <a:gsLst>
                    <a:gs pos="1250">
                      <a:srgbClr val="FFFFFF"/>
                    </a:gs>
                    <a:gs pos="100000">
                      <a:srgbClr val="FFFFFF"/>
                    </a:gs>
                  </a:gsLst>
                  <a:lin ang="5400000" scaled="0"/>
                </a:gradFill>
              </a:endParaRPr>
            </a:p>
          </p:txBody>
        </p:sp>
        <p:sp>
          <p:nvSpPr>
            <p:cNvPr id="25" name="Freeform 20"/>
            <p:cNvSpPr>
              <a:spLocks/>
            </p:cNvSpPr>
            <p:nvPr/>
          </p:nvSpPr>
          <p:spPr bwMode="auto">
            <a:xfrm>
              <a:off x="2137" y="2286"/>
              <a:ext cx="1644" cy="2143"/>
            </a:xfrm>
            <a:custGeom>
              <a:avLst/>
              <a:gdLst>
                <a:gd name="T0" fmla="*/ 696 w 696"/>
                <a:gd name="T1" fmla="*/ 42 h 907"/>
                <a:gd name="T2" fmla="*/ 651 w 696"/>
                <a:gd name="T3" fmla="*/ 23 h 907"/>
                <a:gd name="T4" fmla="*/ 417 w 696"/>
                <a:gd name="T5" fmla="*/ 234 h 907"/>
                <a:gd name="T6" fmla="*/ 320 w 696"/>
                <a:gd name="T7" fmla="*/ 245 h 907"/>
                <a:gd name="T8" fmla="*/ 52 w 696"/>
                <a:gd name="T9" fmla="*/ 92 h 907"/>
                <a:gd name="T10" fmla="*/ 0 w 696"/>
                <a:gd name="T11" fmla="*/ 122 h 907"/>
                <a:gd name="T12" fmla="*/ 0 w 696"/>
                <a:gd name="T13" fmla="*/ 530 h 907"/>
                <a:gd name="T14" fmla="*/ 54 w 696"/>
                <a:gd name="T15" fmla="*/ 615 h 907"/>
                <a:gd name="T16" fmla="*/ 642 w 696"/>
                <a:gd name="T17" fmla="*/ 893 h 907"/>
                <a:gd name="T18" fmla="*/ 696 w 696"/>
                <a:gd name="T19" fmla="*/ 859 h 907"/>
                <a:gd name="T20" fmla="*/ 696 w 696"/>
                <a:gd name="T21" fmla="*/ 42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907">
                  <a:moveTo>
                    <a:pt x="696" y="42"/>
                  </a:moveTo>
                  <a:cubicBezTo>
                    <a:pt x="696" y="9"/>
                    <a:pt x="676" y="0"/>
                    <a:pt x="651" y="23"/>
                  </a:cubicBezTo>
                  <a:cubicBezTo>
                    <a:pt x="417" y="234"/>
                    <a:pt x="417" y="234"/>
                    <a:pt x="417" y="234"/>
                  </a:cubicBezTo>
                  <a:cubicBezTo>
                    <a:pt x="393" y="256"/>
                    <a:pt x="349" y="261"/>
                    <a:pt x="320" y="245"/>
                  </a:cubicBezTo>
                  <a:cubicBezTo>
                    <a:pt x="52" y="92"/>
                    <a:pt x="52" y="92"/>
                    <a:pt x="52" y="92"/>
                  </a:cubicBezTo>
                  <a:cubicBezTo>
                    <a:pt x="23" y="75"/>
                    <a:pt x="0" y="89"/>
                    <a:pt x="0" y="122"/>
                  </a:cubicBezTo>
                  <a:cubicBezTo>
                    <a:pt x="0" y="530"/>
                    <a:pt x="0" y="530"/>
                    <a:pt x="0" y="530"/>
                  </a:cubicBezTo>
                  <a:cubicBezTo>
                    <a:pt x="0" y="563"/>
                    <a:pt x="24" y="601"/>
                    <a:pt x="54" y="615"/>
                  </a:cubicBezTo>
                  <a:cubicBezTo>
                    <a:pt x="642" y="893"/>
                    <a:pt x="642" y="893"/>
                    <a:pt x="642" y="893"/>
                  </a:cubicBezTo>
                  <a:cubicBezTo>
                    <a:pt x="672" y="907"/>
                    <a:pt x="696" y="892"/>
                    <a:pt x="696" y="859"/>
                  </a:cubicBezTo>
                  <a:lnTo>
                    <a:pt x="696" y="42"/>
                  </a:ln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gradFill>
                  <a:gsLst>
                    <a:gs pos="1250">
                      <a:srgbClr val="FFFFFF"/>
                    </a:gs>
                    <a:gs pos="100000">
                      <a:srgbClr val="FFFFFF"/>
                    </a:gs>
                  </a:gsLst>
                  <a:lin ang="5400000" scaled="0"/>
                </a:gradFill>
              </a:endParaRPr>
            </a:p>
          </p:txBody>
        </p:sp>
        <p:sp>
          <p:nvSpPr>
            <p:cNvPr id="26" name="Freeform 21"/>
            <p:cNvSpPr>
              <a:spLocks/>
            </p:cNvSpPr>
            <p:nvPr/>
          </p:nvSpPr>
          <p:spPr bwMode="auto">
            <a:xfrm>
              <a:off x="3999" y="2256"/>
              <a:ext cx="1635" cy="2168"/>
            </a:xfrm>
            <a:custGeom>
              <a:avLst/>
              <a:gdLst>
                <a:gd name="T0" fmla="*/ 378 w 692"/>
                <a:gd name="T1" fmla="*/ 207 h 918"/>
                <a:gd name="T2" fmla="*/ 277 w 692"/>
                <a:gd name="T3" fmla="*/ 197 h 918"/>
                <a:gd name="T4" fmla="*/ 48 w 692"/>
                <a:gd name="T5" fmla="*/ 20 h 918"/>
                <a:gd name="T6" fmla="*/ 0 w 692"/>
                <a:gd name="T7" fmla="*/ 43 h 918"/>
                <a:gd name="T8" fmla="*/ 0 w 692"/>
                <a:gd name="T9" fmla="*/ 870 h 918"/>
                <a:gd name="T10" fmla="*/ 54 w 692"/>
                <a:gd name="T11" fmla="*/ 904 h 918"/>
                <a:gd name="T12" fmla="*/ 638 w 692"/>
                <a:gd name="T13" fmla="*/ 628 h 918"/>
                <a:gd name="T14" fmla="*/ 692 w 692"/>
                <a:gd name="T15" fmla="*/ 543 h 918"/>
                <a:gd name="T16" fmla="*/ 692 w 692"/>
                <a:gd name="T17" fmla="*/ 108 h 918"/>
                <a:gd name="T18" fmla="*/ 638 w 692"/>
                <a:gd name="T19" fmla="*/ 75 h 918"/>
                <a:gd name="T20" fmla="*/ 378 w 692"/>
                <a:gd name="T21" fmla="*/ 207 h 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2" h="918">
                  <a:moveTo>
                    <a:pt x="378" y="207"/>
                  </a:moveTo>
                  <a:cubicBezTo>
                    <a:pt x="349" y="222"/>
                    <a:pt x="304" y="217"/>
                    <a:pt x="277" y="197"/>
                  </a:cubicBezTo>
                  <a:cubicBezTo>
                    <a:pt x="48" y="20"/>
                    <a:pt x="48" y="20"/>
                    <a:pt x="48" y="20"/>
                  </a:cubicBezTo>
                  <a:cubicBezTo>
                    <a:pt x="21" y="0"/>
                    <a:pt x="0" y="10"/>
                    <a:pt x="0" y="43"/>
                  </a:cubicBezTo>
                  <a:cubicBezTo>
                    <a:pt x="0" y="870"/>
                    <a:pt x="0" y="870"/>
                    <a:pt x="0" y="870"/>
                  </a:cubicBezTo>
                  <a:cubicBezTo>
                    <a:pt x="0" y="903"/>
                    <a:pt x="24" y="918"/>
                    <a:pt x="54" y="904"/>
                  </a:cubicBezTo>
                  <a:cubicBezTo>
                    <a:pt x="638" y="628"/>
                    <a:pt x="638" y="628"/>
                    <a:pt x="638" y="628"/>
                  </a:cubicBezTo>
                  <a:cubicBezTo>
                    <a:pt x="668" y="614"/>
                    <a:pt x="692" y="576"/>
                    <a:pt x="692" y="543"/>
                  </a:cubicBezTo>
                  <a:cubicBezTo>
                    <a:pt x="692" y="108"/>
                    <a:pt x="692" y="108"/>
                    <a:pt x="692" y="108"/>
                  </a:cubicBezTo>
                  <a:cubicBezTo>
                    <a:pt x="692" y="75"/>
                    <a:pt x="668" y="60"/>
                    <a:pt x="638" y="75"/>
                  </a:cubicBezTo>
                  <a:lnTo>
                    <a:pt x="378" y="207"/>
                  </a:ln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gradFill>
                  <a:gsLst>
                    <a:gs pos="1250">
                      <a:srgbClr val="FFFFFF"/>
                    </a:gs>
                    <a:gs pos="100000">
                      <a:srgbClr val="FFFFFF"/>
                    </a:gs>
                  </a:gsLst>
                  <a:lin ang="5400000" scaled="0"/>
                </a:gradFill>
              </a:endParaRPr>
            </a:p>
          </p:txBody>
        </p:sp>
      </p:grpSp>
      <p:sp>
        <p:nvSpPr>
          <p:cNvPr id="27" name="Freeform 35"/>
          <p:cNvSpPr>
            <a:spLocks noEditPoints="1"/>
          </p:cNvSpPr>
          <p:nvPr/>
        </p:nvSpPr>
        <p:spPr bwMode="black">
          <a:xfrm>
            <a:off x="6420392" y="2783664"/>
            <a:ext cx="406614" cy="411736"/>
          </a:xfrm>
          <a:custGeom>
            <a:avLst/>
            <a:gdLst>
              <a:gd name="T0" fmla="*/ 189 w 296"/>
              <a:gd name="T1" fmla="*/ 136 h 300"/>
              <a:gd name="T2" fmla="*/ 202 w 296"/>
              <a:gd name="T3" fmla="*/ 132 h 300"/>
              <a:gd name="T4" fmla="*/ 206 w 296"/>
              <a:gd name="T5" fmla="*/ 128 h 300"/>
              <a:gd name="T6" fmla="*/ 210 w 296"/>
              <a:gd name="T7" fmla="*/ 116 h 300"/>
              <a:gd name="T8" fmla="*/ 214 w 296"/>
              <a:gd name="T9" fmla="*/ 120 h 300"/>
              <a:gd name="T10" fmla="*/ 227 w 296"/>
              <a:gd name="T11" fmla="*/ 99 h 300"/>
              <a:gd name="T12" fmla="*/ 185 w 296"/>
              <a:gd name="T13" fmla="*/ 205 h 300"/>
              <a:gd name="T14" fmla="*/ 189 w 296"/>
              <a:gd name="T15" fmla="*/ 210 h 300"/>
              <a:gd name="T16" fmla="*/ 202 w 296"/>
              <a:gd name="T17" fmla="*/ 214 h 300"/>
              <a:gd name="T18" fmla="*/ 197 w 296"/>
              <a:gd name="T19" fmla="*/ 218 h 300"/>
              <a:gd name="T20" fmla="*/ 218 w 296"/>
              <a:gd name="T21" fmla="*/ 230 h 300"/>
              <a:gd name="T22" fmla="*/ 222 w 296"/>
              <a:gd name="T23" fmla="*/ 243 h 300"/>
              <a:gd name="T24" fmla="*/ 227 w 296"/>
              <a:gd name="T25" fmla="*/ 247 h 300"/>
              <a:gd name="T26" fmla="*/ 111 w 296"/>
              <a:gd name="T27" fmla="*/ 205 h 300"/>
              <a:gd name="T28" fmla="*/ 107 w 296"/>
              <a:gd name="T29" fmla="*/ 201 h 300"/>
              <a:gd name="T30" fmla="*/ 94 w 296"/>
              <a:gd name="T31" fmla="*/ 222 h 300"/>
              <a:gd name="T32" fmla="*/ 82 w 296"/>
              <a:gd name="T33" fmla="*/ 226 h 300"/>
              <a:gd name="T34" fmla="*/ 77 w 296"/>
              <a:gd name="T35" fmla="*/ 230 h 300"/>
              <a:gd name="T36" fmla="*/ 73 w 296"/>
              <a:gd name="T37" fmla="*/ 243 h 300"/>
              <a:gd name="T38" fmla="*/ 69 w 296"/>
              <a:gd name="T39" fmla="*/ 239 h 300"/>
              <a:gd name="T40" fmla="*/ 102 w 296"/>
              <a:gd name="T41" fmla="*/ 141 h 300"/>
              <a:gd name="T42" fmla="*/ 98 w 296"/>
              <a:gd name="T43" fmla="*/ 128 h 300"/>
              <a:gd name="T44" fmla="*/ 94 w 296"/>
              <a:gd name="T45" fmla="*/ 124 h 300"/>
              <a:gd name="T46" fmla="*/ 82 w 296"/>
              <a:gd name="T47" fmla="*/ 120 h 300"/>
              <a:gd name="T48" fmla="*/ 86 w 296"/>
              <a:gd name="T49" fmla="*/ 116 h 300"/>
              <a:gd name="T50" fmla="*/ 65 w 296"/>
              <a:gd name="T51" fmla="*/ 103 h 300"/>
              <a:gd name="T52" fmla="*/ 72 w 296"/>
              <a:gd name="T53" fmla="*/ 64 h 300"/>
              <a:gd name="T54" fmla="*/ 5 w 296"/>
              <a:gd name="T55" fmla="*/ 89 h 300"/>
              <a:gd name="T56" fmla="*/ 23 w 296"/>
              <a:gd name="T57" fmla="*/ 48 h 300"/>
              <a:gd name="T58" fmla="*/ 72 w 296"/>
              <a:gd name="T59" fmla="*/ 64 h 300"/>
              <a:gd name="T60" fmla="*/ 36 w 296"/>
              <a:gd name="T61" fmla="*/ 0 h 300"/>
              <a:gd name="T62" fmla="*/ 296 w 296"/>
              <a:gd name="T63" fmla="*/ 64 h 300"/>
              <a:gd name="T64" fmla="*/ 229 w 296"/>
              <a:gd name="T65" fmla="*/ 89 h 300"/>
              <a:gd name="T66" fmla="*/ 247 w 296"/>
              <a:gd name="T67" fmla="*/ 48 h 300"/>
              <a:gd name="T68" fmla="*/ 296 w 296"/>
              <a:gd name="T69" fmla="*/ 64 h 300"/>
              <a:gd name="T70" fmla="*/ 260 w 296"/>
              <a:gd name="T71" fmla="*/ 0 h 300"/>
              <a:gd name="T72" fmla="*/ 296 w 296"/>
              <a:gd name="T73" fmla="*/ 275 h 300"/>
              <a:gd name="T74" fmla="*/ 229 w 296"/>
              <a:gd name="T75" fmla="*/ 300 h 300"/>
              <a:gd name="T76" fmla="*/ 247 w 296"/>
              <a:gd name="T77" fmla="*/ 259 h 300"/>
              <a:gd name="T78" fmla="*/ 296 w 296"/>
              <a:gd name="T79" fmla="*/ 275 h 300"/>
              <a:gd name="T80" fmla="*/ 260 w 296"/>
              <a:gd name="T81" fmla="*/ 211 h 300"/>
              <a:gd name="T82" fmla="*/ 72 w 296"/>
              <a:gd name="T83" fmla="*/ 275 h 300"/>
              <a:gd name="T84" fmla="*/ 5 w 296"/>
              <a:gd name="T85" fmla="*/ 300 h 300"/>
              <a:gd name="T86" fmla="*/ 23 w 296"/>
              <a:gd name="T87" fmla="*/ 259 h 300"/>
              <a:gd name="T88" fmla="*/ 72 w 296"/>
              <a:gd name="T89" fmla="*/ 275 h 300"/>
              <a:gd name="T90" fmla="*/ 36 w 296"/>
              <a:gd name="T91" fmla="*/ 211 h 300"/>
              <a:gd name="T92" fmla="*/ 125 w 296"/>
              <a:gd name="T93" fmla="*/ 116 h 300"/>
              <a:gd name="T94" fmla="*/ 147 w 296"/>
              <a:gd name="T95" fmla="*/ 145 h 300"/>
              <a:gd name="T96" fmla="*/ 150 w 296"/>
              <a:gd name="T97" fmla="*/ 176 h 300"/>
              <a:gd name="T98" fmla="*/ 190 w 296"/>
              <a:gd name="T99" fmla="*/ 164 h 300"/>
              <a:gd name="T100" fmla="*/ 110 w 296"/>
              <a:gd name="T101" fmla="*/ 194 h 300"/>
              <a:gd name="T102" fmla="*/ 131 w 296"/>
              <a:gd name="T103" fmla="*/ 145 h 300"/>
              <a:gd name="T104" fmla="*/ 145 w 296"/>
              <a:gd name="T105" fmla="*/ 156 h 300"/>
              <a:gd name="T106" fmla="*/ 144 w 296"/>
              <a:gd name="T107" fmla="*/ 150 h 300"/>
              <a:gd name="T108" fmla="*/ 147 w 296"/>
              <a:gd name="T109" fmla="*/ 150 h 300"/>
              <a:gd name="T110" fmla="*/ 149 w 296"/>
              <a:gd name="T111" fmla="*/ 15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 h="300">
                <a:moveTo>
                  <a:pt x="189" y="145"/>
                </a:moveTo>
                <a:cubicBezTo>
                  <a:pt x="185" y="141"/>
                  <a:pt x="185" y="141"/>
                  <a:pt x="185" y="141"/>
                </a:cubicBezTo>
                <a:cubicBezTo>
                  <a:pt x="189" y="136"/>
                  <a:pt x="189" y="136"/>
                  <a:pt x="189" y="136"/>
                </a:cubicBezTo>
                <a:cubicBezTo>
                  <a:pt x="193" y="141"/>
                  <a:pt x="193" y="141"/>
                  <a:pt x="193" y="141"/>
                </a:cubicBezTo>
                <a:cubicBezTo>
                  <a:pt x="189" y="145"/>
                  <a:pt x="189" y="145"/>
                  <a:pt x="189" y="145"/>
                </a:cubicBezTo>
                <a:close/>
                <a:moveTo>
                  <a:pt x="202" y="132"/>
                </a:moveTo>
                <a:cubicBezTo>
                  <a:pt x="197" y="128"/>
                  <a:pt x="197" y="128"/>
                  <a:pt x="197" y="128"/>
                </a:cubicBezTo>
                <a:cubicBezTo>
                  <a:pt x="202" y="124"/>
                  <a:pt x="202" y="124"/>
                  <a:pt x="202" y="124"/>
                </a:cubicBezTo>
                <a:cubicBezTo>
                  <a:pt x="206" y="128"/>
                  <a:pt x="206" y="128"/>
                  <a:pt x="206" y="128"/>
                </a:cubicBezTo>
                <a:cubicBezTo>
                  <a:pt x="202" y="132"/>
                  <a:pt x="202" y="132"/>
                  <a:pt x="202" y="132"/>
                </a:cubicBezTo>
                <a:close/>
                <a:moveTo>
                  <a:pt x="214" y="120"/>
                </a:moveTo>
                <a:cubicBezTo>
                  <a:pt x="210" y="116"/>
                  <a:pt x="210" y="116"/>
                  <a:pt x="210" y="116"/>
                </a:cubicBezTo>
                <a:cubicBezTo>
                  <a:pt x="214" y="111"/>
                  <a:pt x="214" y="111"/>
                  <a:pt x="214" y="111"/>
                </a:cubicBezTo>
                <a:cubicBezTo>
                  <a:pt x="218" y="116"/>
                  <a:pt x="218" y="116"/>
                  <a:pt x="218" y="116"/>
                </a:cubicBezTo>
                <a:cubicBezTo>
                  <a:pt x="214" y="120"/>
                  <a:pt x="214" y="120"/>
                  <a:pt x="214" y="120"/>
                </a:cubicBezTo>
                <a:close/>
                <a:moveTo>
                  <a:pt x="227" y="107"/>
                </a:moveTo>
                <a:cubicBezTo>
                  <a:pt x="222" y="103"/>
                  <a:pt x="222" y="103"/>
                  <a:pt x="222" y="103"/>
                </a:cubicBezTo>
                <a:cubicBezTo>
                  <a:pt x="227" y="99"/>
                  <a:pt x="227" y="99"/>
                  <a:pt x="227" y="99"/>
                </a:cubicBezTo>
                <a:cubicBezTo>
                  <a:pt x="231" y="103"/>
                  <a:pt x="231" y="103"/>
                  <a:pt x="231" y="103"/>
                </a:cubicBezTo>
                <a:cubicBezTo>
                  <a:pt x="227" y="107"/>
                  <a:pt x="227" y="107"/>
                  <a:pt x="227" y="107"/>
                </a:cubicBezTo>
                <a:close/>
                <a:moveTo>
                  <a:pt x="185" y="205"/>
                </a:moveTo>
                <a:cubicBezTo>
                  <a:pt x="189" y="201"/>
                  <a:pt x="189" y="201"/>
                  <a:pt x="189" y="201"/>
                </a:cubicBezTo>
                <a:cubicBezTo>
                  <a:pt x="193" y="205"/>
                  <a:pt x="193" y="205"/>
                  <a:pt x="193" y="205"/>
                </a:cubicBezTo>
                <a:cubicBezTo>
                  <a:pt x="189" y="210"/>
                  <a:pt x="189" y="210"/>
                  <a:pt x="189" y="210"/>
                </a:cubicBezTo>
                <a:cubicBezTo>
                  <a:pt x="185" y="205"/>
                  <a:pt x="185" y="205"/>
                  <a:pt x="185" y="205"/>
                </a:cubicBezTo>
                <a:close/>
                <a:moveTo>
                  <a:pt x="197" y="218"/>
                </a:moveTo>
                <a:cubicBezTo>
                  <a:pt x="202" y="214"/>
                  <a:pt x="202" y="214"/>
                  <a:pt x="202" y="214"/>
                </a:cubicBezTo>
                <a:cubicBezTo>
                  <a:pt x="206" y="218"/>
                  <a:pt x="206" y="218"/>
                  <a:pt x="206" y="218"/>
                </a:cubicBezTo>
                <a:cubicBezTo>
                  <a:pt x="202" y="222"/>
                  <a:pt x="202" y="222"/>
                  <a:pt x="202" y="222"/>
                </a:cubicBezTo>
                <a:cubicBezTo>
                  <a:pt x="197" y="218"/>
                  <a:pt x="197" y="218"/>
                  <a:pt x="197" y="218"/>
                </a:cubicBezTo>
                <a:close/>
                <a:moveTo>
                  <a:pt x="210" y="230"/>
                </a:moveTo>
                <a:cubicBezTo>
                  <a:pt x="214" y="226"/>
                  <a:pt x="214" y="226"/>
                  <a:pt x="214" y="226"/>
                </a:cubicBezTo>
                <a:cubicBezTo>
                  <a:pt x="218" y="230"/>
                  <a:pt x="218" y="230"/>
                  <a:pt x="218" y="230"/>
                </a:cubicBezTo>
                <a:cubicBezTo>
                  <a:pt x="214" y="235"/>
                  <a:pt x="214" y="235"/>
                  <a:pt x="214" y="235"/>
                </a:cubicBezTo>
                <a:cubicBezTo>
                  <a:pt x="210" y="230"/>
                  <a:pt x="210" y="230"/>
                  <a:pt x="210" y="230"/>
                </a:cubicBezTo>
                <a:close/>
                <a:moveTo>
                  <a:pt x="222" y="243"/>
                </a:moveTo>
                <a:cubicBezTo>
                  <a:pt x="227" y="239"/>
                  <a:pt x="227" y="239"/>
                  <a:pt x="227" y="239"/>
                </a:cubicBezTo>
                <a:cubicBezTo>
                  <a:pt x="231" y="243"/>
                  <a:pt x="231" y="243"/>
                  <a:pt x="231" y="243"/>
                </a:cubicBezTo>
                <a:cubicBezTo>
                  <a:pt x="227" y="247"/>
                  <a:pt x="227" y="247"/>
                  <a:pt x="227" y="247"/>
                </a:cubicBezTo>
                <a:cubicBezTo>
                  <a:pt x="222" y="243"/>
                  <a:pt x="222" y="243"/>
                  <a:pt x="222" y="243"/>
                </a:cubicBezTo>
                <a:close/>
                <a:moveTo>
                  <a:pt x="107" y="201"/>
                </a:moveTo>
                <a:cubicBezTo>
                  <a:pt x="111" y="205"/>
                  <a:pt x="111" y="205"/>
                  <a:pt x="111" y="205"/>
                </a:cubicBezTo>
                <a:cubicBezTo>
                  <a:pt x="107" y="210"/>
                  <a:pt x="107" y="210"/>
                  <a:pt x="107" y="210"/>
                </a:cubicBezTo>
                <a:cubicBezTo>
                  <a:pt x="102" y="205"/>
                  <a:pt x="102" y="205"/>
                  <a:pt x="102" y="205"/>
                </a:cubicBezTo>
                <a:cubicBezTo>
                  <a:pt x="107" y="201"/>
                  <a:pt x="107" y="201"/>
                  <a:pt x="107" y="201"/>
                </a:cubicBezTo>
                <a:close/>
                <a:moveTo>
                  <a:pt x="94" y="214"/>
                </a:moveTo>
                <a:cubicBezTo>
                  <a:pt x="98" y="218"/>
                  <a:pt x="98" y="218"/>
                  <a:pt x="98" y="218"/>
                </a:cubicBezTo>
                <a:cubicBezTo>
                  <a:pt x="94" y="222"/>
                  <a:pt x="94" y="222"/>
                  <a:pt x="94" y="222"/>
                </a:cubicBezTo>
                <a:cubicBezTo>
                  <a:pt x="90" y="218"/>
                  <a:pt x="90" y="218"/>
                  <a:pt x="90" y="218"/>
                </a:cubicBezTo>
                <a:cubicBezTo>
                  <a:pt x="94" y="214"/>
                  <a:pt x="94" y="214"/>
                  <a:pt x="94" y="214"/>
                </a:cubicBezTo>
                <a:close/>
                <a:moveTo>
                  <a:pt x="82" y="226"/>
                </a:moveTo>
                <a:cubicBezTo>
                  <a:pt x="86" y="230"/>
                  <a:pt x="86" y="230"/>
                  <a:pt x="86" y="230"/>
                </a:cubicBezTo>
                <a:cubicBezTo>
                  <a:pt x="82" y="235"/>
                  <a:pt x="82" y="235"/>
                  <a:pt x="82" y="235"/>
                </a:cubicBezTo>
                <a:cubicBezTo>
                  <a:pt x="77" y="230"/>
                  <a:pt x="77" y="230"/>
                  <a:pt x="77" y="230"/>
                </a:cubicBezTo>
                <a:cubicBezTo>
                  <a:pt x="82" y="226"/>
                  <a:pt x="82" y="226"/>
                  <a:pt x="82" y="226"/>
                </a:cubicBezTo>
                <a:close/>
                <a:moveTo>
                  <a:pt x="69" y="239"/>
                </a:moveTo>
                <a:cubicBezTo>
                  <a:pt x="73" y="243"/>
                  <a:pt x="73" y="243"/>
                  <a:pt x="73" y="243"/>
                </a:cubicBezTo>
                <a:cubicBezTo>
                  <a:pt x="69" y="247"/>
                  <a:pt x="69" y="247"/>
                  <a:pt x="69" y="247"/>
                </a:cubicBezTo>
                <a:cubicBezTo>
                  <a:pt x="65" y="243"/>
                  <a:pt x="65" y="243"/>
                  <a:pt x="65" y="243"/>
                </a:cubicBezTo>
                <a:cubicBezTo>
                  <a:pt x="69" y="239"/>
                  <a:pt x="69" y="239"/>
                  <a:pt x="69" y="239"/>
                </a:cubicBezTo>
                <a:close/>
                <a:moveTo>
                  <a:pt x="111" y="141"/>
                </a:moveTo>
                <a:cubicBezTo>
                  <a:pt x="107" y="145"/>
                  <a:pt x="107" y="145"/>
                  <a:pt x="107" y="145"/>
                </a:cubicBezTo>
                <a:cubicBezTo>
                  <a:pt x="102" y="141"/>
                  <a:pt x="102" y="141"/>
                  <a:pt x="102" y="141"/>
                </a:cubicBezTo>
                <a:cubicBezTo>
                  <a:pt x="107" y="136"/>
                  <a:pt x="107" y="136"/>
                  <a:pt x="107" y="136"/>
                </a:cubicBezTo>
                <a:cubicBezTo>
                  <a:pt x="111" y="141"/>
                  <a:pt x="111" y="141"/>
                  <a:pt x="111" y="141"/>
                </a:cubicBezTo>
                <a:close/>
                <a:moveTo>
                  <a:pt x="98" y="128"/>
                </a:moveTo>
                <a:cubicBezTo>
                  <a:pt x="94" y="132"/>
                  <a:pt x="94" y="132"/>
                  <a:pt x="94" y="132"/>
                </a:cubicBezTo>
                <a:cubicBezTo>
                  <a:pt x="90" y="128"/>
                  <a:pt x="90" y="128"/>
                  <a:pt x="90" y="128"/>
                </a:cubicBezTo>
                <a:cubicBezTo>
                  <a:pt x="94" y="124"/>
                  <a:pt x="94" y="124"/>
                  <a:pt x="94" y="124"/>
                </a:cubicBezTo>
                <a:cubicBezTo>
                  <a:pt x="98" y="128"/>
                  <a:pt x="98" y="128"/>
                  <a:pt x="98" y="128"/>
                </a:cubicBezTo>
                <a:close/>
                <a:moveTo>
                  <a:pt x="86" y="116"/>
                </a:moveTo>
                <a:cubicBezTo>
                  <a:pt x="82" y="120"/>
                  <a:pt x="82" y="120"/>
                  <a:pt x="82" y="120"/>
                </a:cubicBezTo>
                <a:cubicBezTo>
                  <a:pt x="77" y="116"/>
                  <a:pt x="77" y="116"/>
                  <a:pt x="77" y="116"/>
                </a:cubicBezTo>
                <a:cubicBezTo>
                  <a:pt x="82" y="111"/>
                  <a:pt x="82" y="111"/>
                  <a:pt x="82" y="111"/>
                </a:cubicBezTo>
                <a:cubicBezTo>
                  <a:pt x="86" y="116"/>
                  <a:pt x="86" y="116"/>
                  <a:pt x="86" y="116"/>
                </a:cubicBezTo>
                <a:close/>
                <a:moveTo>
                  <a:pt x="73" y="103"/>
                </a:moveTo>
                <a:cubicBezTo>
                  <a:pt x="69" y="107"/>
                  <a:pt x="69" y="107"/>
                  <a:pt x="69" y="107"/>
                </a:cubicBezTo>
                <a:cubicBezTo>
                  <a:pt x="65" y="103"/>
                  <a:pt x="65" y="103"/>
                  <a:pt x="65" y="103"/>
                </a:cubicBezTo>
                <a:cubicBezTo>
                  <a:pt x="69" y="99"/>
                  <a:pt x="69" y="99"/>
                  <a:pt x="69" y="99"/>
                </a:cubicBezTo>
                <a:cubicBezTo>
                  <a:pt x="73" y="103"/>
                  <a:pt x="73" y="103"/>
                  <a:pt x="73" y="103"/>
                </a:cubicBezTo>
                <a:close/>
                <a:moveTo>
                  <a:pt x="72" y="64"/>
                </a:moveTo>
                <a:cubicBezTo>
                  <a:pt x="72" y="74"/>
                  <a:pt x="72" y="74"/>
                  <a:pt x="72" y="74"/>
                </a:cubicBezTo>
                <a:cubicBezTo>
                  <a:pt x="72" y="89"/>
                  <a:pt x="72" y="89"/>
                  <a:pt x="67" y="89"/>
                </a:cubicBezTo>
                <a:cubicBezTo>
                  <a:pt x="5" y="89"/>
                  <a:pt x="5" y="89"/>
                  <a:pt x="5" y="89"/>
                </a:cubicBezTo>
                <a:cubicBezTo>
                  <a:pt x="0" y="89"/>
                  <a:pt x="0" y="89"/>
                  <a:pt x="0" y="74"/>
                </a:cubicBezTo>
                <a:cubicBezTo>
                  <a:pt x="0" y="64"/>
                  <a:pt x="0" y="64"/>
                  <a:pt x="0" y="64"/>
                </a:cubicBezTo>
                <a:cubicBezTo>
                  <a:pt x="0" y="53"/>
                  <a:pt x="12" y="51"/>
                  <a:pt x="23" y="48"/>
                </a:cubicBezTo>
                <a:cubicBezTo>
                  <a:pt x="27" y="52"/>
                  <a:pt x="32" y="54"/>
                  <a:pt x="36" y="54"/>
                </a:cubicBezTo>
                <a:cubicBezTo>
                  <a:pt x="40" y="54"/>
                  <a:pt x="45" y="52"/>
                  <a:pt x="49" y="48"/>
                </a:cubicBezTo>
                <a:cubicBezTo>
                  <a:pt x="59" y="51"/>
                  <a:pt x="72" y="53"/>
                  <a:pt x="72" y="64"/>
                </a:cubicBezTo>
                <a:close/>
                <a:moveTo>
                  <a:pt x="36" y="48"/>
                </a:moveTo>
                <a:cubicBezTo>
                  <a:pt x="42" y="48"/>
                  <a:pt x="54" y="37"/>
                  <a:pt x="54" y="24"/>
                </a:cubicBezTo>
                <a:cubicBezTo>
                  <a:pt x="54" y="11"/>
                  <a:pt x="49" y="0"/>
                  <a:pt x="36" y="0"/>
                </a:cubicBezTo>
                <a:cubicBezTo>
                  <a:pt x="23" y="0"/>
                  <a:pt x="18" y="11"/>
                  <a:pt x="18" y="24"/>
                </a:cubicBezTo>
                <a:cubicBezTo>
                  <a:pt x="18" y="37"/>
                  <a:pt x="30" y="48"/>
                  <a:pt x="36" y="48"/>
                </a:cubicBezTo>
                <a:close/>
                <a:moveTo>
                  <a:pt x="296" y="64"/>
                </a:moveTo>
                <a:cubicBezTo>
                  <a:pt x="296" y="74"/>
                  <a:pt x="296" y="74"/>
                  <a:pt x="296" y="74"/>
                </a:cubicBezTo>
                <a:cubicBezTo>
                  <a:pt x="296" y="89"/>
                  <a:pt x="296" y="89"/>
                  <a:pt x="290" y="89"/>
                </a:cubicBezTo>
                <a:cubicBezTo>
                  <a:pt x="229" y="89"/>
                  <a:pt x="229" y="89"/>
                  <a:pt x="229" y="89"/>
                </a:cubicBezTo>
                <a:cubicBezTo>
                  <a:pt x="224" y="89"/>
                  <a:pt x="224" y="89"/>
                  <a:pt x="224" y="74"/>
                </a:cubicBezTo>
                <a:cubicBezTo>
                  <a:pt x="224" y="64"/>
                  <a:pt x="224" y="64"/>
                  <a:pt x="224" y="64"/>
                </a:cubicBezTo>
                <a:cubicBezTo>
                  <a:pt x="224" y="53"/>
                  <a:pt x="236" y="51"/>
                  <a:pt x="247" y="48"/>
                </a:cubicBezTo>
                <a:cubicBezTo>
                  <a:pt x="251" y="52"/>
                  <a:pt x="256" y="54"/>
                  <a:pt x="260" y="54"/>
                </a:cubicBezTo>
                <a:cubicBezTo>
                  <a:pt x="263" y="54"/>
                  <a:pt x="268" y="52"/>
                  <a:pt x="273" y="48"/>
                </a:cubicBezTo>
                <a:cubicBezTo>
                  <a:pt x="283" y="51"/>
                  <a:pt x="296" y="53"/>
                  <a:pt x="296" y="64"/>
                </a:cubicBezTo>
                <a:close/>
                <a:moveTo>
                  <a:pt x="260" y="48"/>
                </a:moveTo>
                <a:cubicBezTo>
                  <a:pt x="266" y="48"/>
                  <a:pt x="278" y="37"/>
                  <a:pt x="278" y="24"/>
                </a:cubicBezTo>
                <a:cubicBezTo>
                  <a:pt x="278" y="11"/>
                  <a:pt x="273" y="0"/>
                  <a:pt x="260" y="0"/>
                </a:cubicBezTo>
                <a:cubicBezTo>
                  <a:pt x="246" y="0"/>
                  <a:pt x="241" y="11"/>
                  <a:pt x="241" y="24"/>
                </a:cubicBezTo>
                <a:cubicBezTo>
                  <a:pt x="241" y="37"/>
                  <a:pt x="254" y="48"/>
                  <a:pt x="260" y="48"/>
                </a:cubicBezTo>
                <a:close/>
                <a:moveTo>
                  <a:pt x="296" y="275"/>
                </a:moveTo>
                <a:cubicBezTo>
                  <a:pt x="296" y="285"/>
                  <a:pt x="296" y="285"/>
                  <a:pt x="296" y="285"/>
                </a:cubicBezTo>
                <a:cubicBezTo>
                  <a:pt x="296" y="300"/>
                  <a:pt x="296" y="300"/>
                  <a:pt x="290" y="300"/>
                </a:cubicBezTo>
                <a:cubicBezTo>
                  <a:pt x="229" y="300"/>
                  <a:pt x="229" y="300"/>
                  <a:pt x="229" y="300"/>
                </a:cubicBezTo>
                <a:cubicBezTo>
                  <a:pt x="224" y="300"/>
                  <a:pt x="224" y="300"/>
                  <a:pt x="224" y="285"/>
                </a:cubicBezTo>
                <a:cubicBezTo>
                  <a:pt x="224" y="275"/>
                  <a:pt x="224" y="275"/>
                  <a:pt x="224" y="275"/>
                </a:cubicBezTo>
                <a:cubicBezTo>
                  <a:pt x="224" y="264"/>
                  <a:pt x="236" y="263"/>
                  <a:pt x="247" y="259"/>
                </a:cubicBezTo>
                <a:cubicBezTo>
                  <a:pt x="251" y="263"/>
                  <a:pt x="256" y="265"/>
                  <a:pt x="260" y="265"/>
                </a:cubicBezTo>
                <a:cubicBezTo>
                  <a:pt x="264" y="265"/>
                  <a:pt x="268" y="263"/>
                  <a:pt x="273" y="259"/>
                </a:cubicBezTo>
                <a:cubicBezTo>
                  <a:pt x="283" y="263"/>
                  <a:pt x="296" y="264"/>
                  <a:pt x="296" y="275"/>
                </a:cubicBezTo>
                <a:close/>
                <a:moveTo>
                  <a:pt x="260" y="259"/>
                </a:moveTo>
                <a:cubicBezTo>
                  <a:pt x="266" y="259"/>
                  <a:pt x="278" y="248"/>
                  <a:pt x="278" y="235"/>
                </a:cubicBezTo>
                <a:cubicBezTo>
                  <a:pt x="278" y="222"/>
                  <a:pt x="273" y="211"/>
                  <a:pt x="260" y="211"/>
                </a:cubicBezTo>
                <a:cubicBezTo>
                  <a:pt x="246" y="211"/>
                  <a:pt x="241" y="222"/>
                  <a:pt x="241" y="235"/>
                </a:cubicBezTo>
                <a:cubicBezTo>
                  <a:pt x="241" y="248"/>
                  <a:pt x="254" y="259"/>
                  <a:pt x="260" y="259"/>
                </a:cubicBezTo>
                <a:close/>
                <a:moveTo>
                  <a:pt x="72" y="275"/>
                </a:moveTo>
                <a:cubicBezTo>
                  <a:pt x="72" y="285"/>
                  <a:pt x="72" y="285"/>
                  <a:pt x="72" y="285"/>
                </a:cubicBezTo>
                <a:cubicBezTo>
                  <a:pt x="72" y="300"/>
                  <a:pt x="72" y="300"/>
                  <a:pt x="67" y="300"/>
                </a:cubicBezTo>
                <a:cubicBezTo>
                  <a:pt x="5" y="300"/>
                  <a:pt x="5" y="300"/>
                  <a:pt x="5" y="300"/>
                </a:cubicBezTo>
                <a:cubicBezTo>
                  <a:pt x="0" y="300"/>
                  <a:pt x="0" y="300"/>
                  <a:pt x="0" y="285"/>
                </a:cubicBezTo>
                <a:cubicBezTo>
                  <a:pt x="0" y="275"/>
                  <a:pt x="0" y="275"/>
                  <a:pt x="0" y="275"/>
                </a:cubicBezTo>
                <a:cubicBezTo>
                  <a:pt x="0" y="264"/>
                  <a:pt x="12" y="263"/>
                  <a:pt x="23" y="259"/>
                </a:cubicBezTo>
                <a:cubicBezTo>
                  <a:pt x="27" y="263"/>
                  <a:pt x="32" y="265"/>
                  <a:pt x="36" y="265"/>
                </a:cubicBezTo>
                <a:cubicBezTo>
                  <a:pt x="40" y="265"/>
                  <a:pt x="45" y="263"/>
                  <a:pt x="49" y="259"/>
                </a:cubicBezTo>
                <a:cubicBezTo>
                  <a:pt x="59" y="263"/>
                  <a:pt x="72" y="264"/>
                  <a:pt x="72" y="275"/>
                </a:cubicBezTo>
                <a:close/>
                <a:moveTo>
                  <a:pt x="36" y="259"/>
                </a:moveTo>
                <a:cubicBezTo>
                  <a:pt x="42" y="259"/>
                  <a:pt x="54" y="248"/>
                  <a:pt x="54" y="235"/>
                </a:cubicBezTo>
                <a:cubicBezTo>
                  <a:pt x="54" y="222"/>
                  <a:pt x="49" y="211"/>
                  <a:pt x="36" y="211"/>
                </a:cubicBezTo>
                <a:cubicBezTo>
                  <a:pt x="23" y="211"/>
                  <a:pt x="18" y="222"/>
                  <a:pt x="18" y="235"/>
                </a:cubicBezTo>
                <a:cubicBezTo>
                  <a:pt x="18" y="248"/>
                  <a:pt x="30" y="259"/>
                  <a:pt x="36" y="259"/>
                </a:cubicBezTo>
                <a:close/>
                <a:moveTo>
                  <a:pt x="125" y="116"/>
                </a:moveTo>
                <a:cubicBezTo>
                  <a:pt x="125" y="100"/>
                  <a:pt x="131" y="87"/>
                  <a:pt x="147" y="87"/>
                </a:cubicBezTo>
                <a:cubicBezTo>
                  <a:pt x="163" y="87"/>
                  <a:pt x="169" y="100"/>
                  <a:pt x="169" y="116"/>
                </a:cubicBezTo>
                <a:cubicBezTo>
                  <a:pt x="169" y="132"/>
                  <a:pt x="154" y="145"/>
                  <a:pt x="147" y="145"/>
                </a:cubicBezTo>
                <a:cubicBezTo>
                  <a:pt x="140" y="145"/>
                  <a:pt x="125" y="132"/>
                  <a:pt x="125" y="116"/>
                </a:cubicBezTo>
                <a:close/>
                <a:moveTo>
                  <a:pt x="148" y="156"/>
                </a:moveTo>
                <a:cubicBezTo>
                  <a:pt x="150" y="176"/>
                  <a:pt x="150" y="176"/>
                  <a:pt x="150" y="176"/>
                </a:cubicBezTo>
                <a:cubicBezTo>
                  <a:pt x="153" y="168"/>
                  <a:pt x="155" y="159"/>
                  <a:pt x="159" y="151"/>
                </a:cubicBezTo>
                <a:cubicBezTo>
                  <a:pt x="159" y="150"/>
                  <a:pt x="159" y="150"/>
                  <a:pt x="162" y="145"/>
                </a:cubicBezTo>
                <a:cubicBezTo>
                  <a:pt x="174" y="149"/>
                  <a:pt x="190" y="151"/>
                  <a:pt x="190" y="164"/>
                </a:cubicBezTo>
                <a:cubicBezTo>
                  <a:pt x="190" y="176"/>
                  <a:pt x="190" y="176"/>
                  <a:pt x="190" y="176"/>
                </a:cubicBezTo>
                <a:cubicBezTo>
                  <a:pt x="190" y="194"/>
                  <a:pt x="190" y="194"/>
                  <a:pt x="183" y="194"/>
                </a:cubicBezTo>
                <a:cubicBezTo>
                  <a:pt x="110" y="194"/>
                  <a:pt x="110" y="194"/>
                  <a:pt x="110" y="194"/>
                </a:cubicBezTo>
                <a:cubicBezTo>
                  <a:pt x="104" y="194"/>
                  <a:pt x="104" y="194"/>
                  <a:pt x="104" y="176"/>
                </a:cubicBezTo>
                <a:cubicBezTo>
                  <a:pt x="104" y="164"/>
                  <a:pt x="104" y="164"/>
                  <a:pt x="104" y="164"/>
                </a:cubicBezTo>
                <a:cubicBezTo>
                  <a:pt x="104" y="151"/>
                  <a:pt x="118" y="149"/>
                  <a:pt x="131" y="145"/>
                </a:cubicBezTo>
                <a:cubicBezTo>
                  <a:pt x="134" y="150"/>
                  <a:pt x="134" y="150"/>
                  <a:pt x="135" y="151"/>
                </a:cubicBezTo>
                <a:cubicBezTo>
                  <a:pt x="138" y="159"/>
                  <a:pt x="141" y="168"/>
                  <a:pt x="143" y="176"/>
                </a:cubicBezTo>
                <a:cubicBezTo>
                  <a:pt x="145" y="156"/>
                  <a:pt x="145" y="156"/>
                  <a:pt x="145" y="156"/>
                </a:cubicBezTo>
                <a:cubicBezTo>
                  <a:pt x="145" y="155"/>
                  <a:pt x="145" y="155"/>
                  <a:pt x="145" y="155"/>
                </a:cubicBezTo>
                <a:cubicBezTo>
                  <a:pt x="141" y="149"/>
                  <a:pt x="141" y="149"/>
                  <a:pt x="141" y="149"/>
                </a:cubicBezTo>
                <a:cubicBezTo>
                  <a:pt x="144" y="150"/>
                  <a:pt x="144" y="150"/>
                  <a:pt x="144" y="150"/>
                </a:cubicBezTo>
                <a:cubicBezTo>
                  <a:pt x="145" y="150"/>
                  <a:pt x="145" y="150"/>
                  <a:pt x="146" y="150"/>
                </a:cubicBezTo>
                <a:cubicBezTo>
                  <a:pt x="146" y="150"/>
                  <a:pt x="146" y="150"/>
                  <a:pt x="147" y="150"/>
                </a:cubicBezTo>
                <a:cubicBezTo>
                  <a:pt x="147" y="150"/>
                  <a:pt x="147" y="150"/>
                  <a:pt x="147" y="150"/>
                </a:cubicBezTo>
                <a:cubicBezTo>
                  <a:pt x="149" y="150"/>
                  <a:pt x="149" y="150"/>
                  <a:pt x="149" y="150"/>
                </a:cubicBezTo>
                <a:cubicBezTo>
                  <a:pt x="152" y="149"/>
                  <a:pt x="152" y="149"/>
                  <a:pt x="152" y="149"/>
                </a:cubicBezTo>
                <a:cubicBezTo>
                  <a:pt x="149" y="155"/>
                  <a:pt x="149" y="155"/>
                  <a:pt x="149" y="155"/>
                </a:cubicBezTo>
                <a:lnTo>
                  <a:pt x="148" y="156"/>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gradFill>
                <a:gsLst>
                  <a:gs pos="1250">
                    <a:srgbClr val="FFFFFF"/>
                  </a:gs>
                  <a:gs pos="100000">
                    <a:srgbClr val="FFFFFF"/>
                  </a:gs>
                </a:gsLst>
                <a:lin ang="5400000" scaled="0"/>
              </a:gradFill>
            </a:endParaRPr>
          </a:p>
        </p:txBody>
      </p:sp>
      <p:grpSp>
        <p:nvGrpSpPr>
          <p:cNvPr id="28" name="Group 27"/>
          <p:cNvGrpSpPr/>
          <p:nvPr/>
        </p:nvGrpSpPr>
        <p:grpSpPr bwMode="black">
          <a:xfrm>
            <a:off x="9330913" y="3555158"/>
            <a:ext cx="474292" cy="385857"/>
            <a:chOff x="5184775" y="225425"/>
            <a:chExt cx="1500188" cy="1220788"/>
          </a:xfrm>
          <a:solidFill>
            <a:schemeClr val="accent1"/>
          </a:solidFill>
        </p:grpSpPr>
        <p:sp>
          <p:nvSpPr>
            <p:cNvPr id="2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gradFill>
                  <a:gsLst>
                    <a:gs pos="1250">
                      <a:srgbClr val="FFFFFF"/>
                    </a:gs>
                    <a:gs pos="100000">
                      <a:srgbClr val="FFFFFF"/>
                    </a:gs>
                  </a:gsLst>
                  <a:lin ang="5400000" scaled="0"/>
                </a:gradFill>
              </a:endParaRPr>
            </a:p>
          </p:txBody>
        </p:sp>
        <p:sp>
          <p:nvSpPr>
            <p:cNvPr id="30" name="Oval 87"/>
            <p:cNvSpPr>
              <a:spLocks noChangeArrowheads="1"/>
            </p:cNvSpPr>
            <p:nvPr/>
          </p:nvSpPr>
          <p:spPr bwMode="black">
            <a:xfrm>
              <a:off x="5630863" y="812800"/>
              <a:ext cx="203200" cy="203200"/>
            </a:xfrm>
            <a:prstGeom prst="ellipse">
              <a:avLst/>
            </a:prstGeom>
            <a:grp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gradFill>
                  <a:gsLst>
                    <a:gs pos="1250">
                      <a:srgbClr val="FFFFFF"/>
                    </a:gs>
                    <a:gs pos="100000">
                      <a:srgbClr val="FFFFFF"/>
                    </a:gs>
                  </a:gsLst>
                  <a:lin ang="5400000" scaled="0"/>
                </a:gradFill>
              </a:endParaRPr>
            </a:p>
          </p:txBody>
        </p:sp>
        <p:sp>
          <p:nvSpPr>
            <p:cNvPr id="3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gradFill>
                  <a:gsLst>
                    <a:gs pos="1250">
                      <a:srgbClr val="FFFFFF"/>
                    </a:gs>
                    <a:gs pos="100000">
                      <a:srgbClr val="FFFFFF"/>
                    </a:gs>
                  </a:gsLst>
                  <a:lin ang="5400000" scaled="0"/>
                </a:gradFill>
              </a:endParaRPr>
            </a:p>
          </p:txBody>
        </p:sp>
      </p:grpSp>
      <p:grpSp>
        <p:nvGrpSpPr>
          <p:cNvPr id="32" name="Group 31"/>
          <p:cNvGrpSpPr/>
          <p:nvPr/>
        </p:nvGrpSpPr>
        <p:grpSpPr>
          <a:xfrm>
            <a:off x="6419212" y="3533147"/>
            <a:ext cx="429886" cy="429886"/>
            <a:chOff x="7156450" y="28575"/>
            <a:chExt cx="325438" cy="325438"/>
          </a:xfrm>
          <a:solidFill>
            <a:schemeClr val="accent1"/>
          </a:solidFill>
        </p:grpSpPr>
        <p:sp>
          <p:nvSpPr>
            <p:cNvPr id="33" name="Freeform 26"/>
            <p:cNvSpPr>
              <a:spLocks noEditPoints="1"/>
            </p:cNvSpPr>
            <p:nvPr/>
          </p:nvSpPr>
          <p:spPr bwMode="auto">
            <a:xfrm>
              <a:off x="7164388" y="88900"/>
              <a:ext cx="261938" cy="261938"/>
            </a:xfrm>
            <a:custGeom>
              <a:avLst/>
              <a:gdLst>
                <a:gd name="T0" fmla="*/ 70 w 70"/>
                <a:gd name="T1" fmla="*/ 17 h 70"/>
                <a:gd name="T2" fmla="*/ 57 w 70"/>
                <a:gd name="T3" fmla="*/ 29 h 70"/>
                <a:gd name="T4" fmla="*/ 49 w 70"/>
                <a:gd name="T5" fmla="*/ 21 h 70"/>
                <a:gd name="T6" fmla="*/ 55 w 70"/>
                <a:gd name="T7" fmla="*/ 14 h 70"/>
                <a:gd name="T8" fmla="*/ 55 w 70"/>
                <a:gd name="T9" fmla="*/ 11 h 70"/>
                <a:gd name="T10" fmla="*/ 55 w 70"/>
                <a:gd name="T11" fmla="*/ 11 h 70"/>
                <a:gd name="T12" fmla="*/ 51 w 70"/>
                <a:gd name="T13" fmla="*/ 11 h 70"/>
                <a:gd name="T14" fmla="*/ 45 w 70"/>
                <a:gd name="T15" fmla="*/ 17 h 70"/>
                <a:gd name="T16" fmla="*/ 40 w 70"/>
                <a:gd name="T17" fmla="*/ 12 h 70"/>
                <a:gd name="T18" fmla="*/ 53 w 70"/>
                <a:gd name="T19" fmla="*/ 0 h 70"/>
                <a:gd name="T20" fmla="*/ 70 w 70"/>
                <a:gd name="T21" fmla="*/ 17 h 70"/>
                <a:gd name="T22" fmla="*/ 43 w 70"/>
                <a:gd name="T23" fmla="*/ 44 h 70"/>
                <a:gd name="T24" fmla="*/ 34 w 70"/>
                <a:gd name="T25" fmla="*/ 35 h 70"/>
                <a:gd name="T26" fmla="*/ 19 w 70"/>
                <a:gd name="T27" fmla="*/ 50 h 70"/>
                <a:gd name="T28" fmla="*/ 15 w 70"/>
                <a:gd name="T29" fmla="*/ 50 h 70"/>
                <a:gd name="T30" fmla="*/ 15 w 70"/>
                <a:gd name="T31" fmla="*/ 50 h 70"/>
                <a:gd name="T32" fmla="*/ 15 w 70"/>
                <a:gd name="T33" fmla="*/ 47 h 70"/>
                <a:gd name="T34" fmla="*/ 31 w 70"/>
                <a:gd name="T35" fmla="*/ 31 h 70"/>
                <a:gd name="T36" fmla="*/ 26 w 70"/>
                <a:gd name="T37" fmla="*/ 27 h 70"/>
                <a:gd name="T38" fmla="*/ 7 w 70"/>
                <a:gd name="T39" fmla="*/ 46 h 70"/>
                <a:gd name="T40" fmla="*/ 0 w 70"/>
                <a:gd name="T41" fmla="*/ 70 h 70"/>
                <a:gd name="T42" fmla="*/ 24 w 70"/>
                <a:gd name="T43" fmla="*/ 63 h 70"/>
                <a:gd name="T44" fmla="*/ 43 w 70"/>
                <a:gd name="T45"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0">
                  <a:moveTo>
                    <a:pt x="70" y="17"/>
                  </a:moveTo>
                  <a:cubicBezTo>
                    <a:pt x="57" y="29"/>
                    <a:pt x="57" y="29"/>
                    <a:pt x="57" y="29"/>
                  </a:cubicBezTo>
                  <a:cubicBezTo>
                    <a:pt x="49" y="21"/>
                    <a:pt x="49" y="21"/>
                    <a:pt x="49" y="21"/>
                  </a:cubicBezTo>
                  <a:cubicBezTo>
                    <a:pt x="55" y="14"/>
                    <a:pt x="55" y="14"/>
                    <a:pt x="55" y="14"/>
                  </a:cubicBezTo>
                  <a:cubicBezTo>
                    <a:pt x="56" y="13"/>
                    <a:pt x="56" y="12"/>
                    <a:pt x="55" y="11"/>
                  </a:cubicBezTo>
                  <a:cubicBezTo>
                    <a:pt x="55" y="11"/>
                    <a:pt x="55" y="11"/>
                    <a:pt x="55" y="11"/>
                  </a:cubicBezTo>
                  <a:cubicBezTo>
                    <a:pt x="54" y="10"/>
                    <a:pt x="52" y="10"/>
                    <a:pt x="51" y="11"/>
                  </a:cubicBezTo>
                  <a:cubicBezTo>
                    <a:pt x="45" y="17"/>
                    <a:pt x="45" y="17"/>
                    <a:pt x="45" y="17"/>
                  </a:cubicBezTo>
                  <a:cubicBezTo>
                    <a:pt x="40" y="12"/>
                    <a:pt x="40" y="12"/>
                    <a:pt x="40" y="12"/>
                  </a:cubicBezTo>
                  <a:cubicBezTo>
                    <a:pt x="53" y="0"/>
                    <a:pt x="53" y="0"/>
                    <a:pt x="53" y="0"/>
                  </a:cubicBezTo>
                  <a:cubicBezTo>
                    <a:pt x="70" y="17"/>
                    <a:pt x="70" y="17"/>
                    <a:pt x="70" y="17"/>
                  </a:cubicBezTo>
                  <a:close/>
                  <a:moveTo>
                    <a:pt x="43" y="44"/>
                  </a:moveTo>
                  <a:cubicBezTo>
                    <a:pt x="34" y="35"/>
                    <a:pt x="34" y="35"/>
                    <a:pt x="34" y="35"/>
                  </a:cubicBezTo>
                  <a:cubicBezTo>
                    <a:pt x="19" y="50"/>
                    <a:pt x="19" y="50"/>
                    <a:pt x="19" y="50"/>
                  </a:cubicBezTo>
                  <a:cubicBezTo>
                    <a:pt x="18" y="51"/>
                    <a:pt x="16" y="51"/>
                    <a:pt x="15" y="50"/>
                  </a:cubicBezTo>
                  <a:cubicBezTo>
                    <a:pt x="15" y="50"/>
                    <a:pt x="15" y="50"/>
                    <a:pt x="15" y="50"/>
                  </a:cubicBezTo>
                  <a:cubicBezTo>
                    <a:pt x="14" y="49"/>
                    <a:pt x="14" y="48"/>
                    <a:pt x="15" y="47"/>
                  </a:cubicBezTo>
                  <a:cubicBezTo>
                    <a:pt x="31" y="31"/>
                    <a:pt x="31" y="31"/>
                    <a:pt x="31" y="31"/>
                  </a:cubicBezTo>
                  <a:cubicBezTo>
                    <a:pt x="26" y="27"/>
                    <a:pt x="26" y="27"/>
                    <a:pt x="26" y="27"/>
                  </a:cubicBezTo>
                  <a:cubicBezTo>
                    <a:pt x="7" y="46"/>
                    <a:pt x="7" y="46"/>
                    <a:pt x="7" y="46"/>
                  </a:cubicBezTo>
                  <a:cubicBezTo>
                    <a:pt x="0" y="70"/>
                    <a:pt x="0" y="70"/>
                    <a:pt x="0" y="70"/>
                  </a:cubicBezTo>
                  <a:cubicBezTo>
                    <a:pt x="24" y="63"/>
                    <a:pt x="24" y="63"/>
                    <a:pt x="24" y="63"/>
                  </a:cubicBezTo>
                  <a:lnTo>
                    <a:pt x="43" y="44"/>
                  </a:ln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gradFill>
                  <a:gsLst>
                    <a:gs pos="1250">
                      <a:srgbClr val="FFFFFF"/>
                    </a:gs>
                    <a:gs pos="100000">
                      <a:srgbClr val="FFFFFF"/>
                    </a:gs>
                  </a:gsLst>
                  <a:lin ang="5400000" scaled="0"/>
                </a:gradFill>
              </a:endParaRPr>
            </a:p>
          </p:txBody>
        </p:sp>
        <p:sp>
          <p:nvSpPr>
            <p:cNvPr id="34" name="Freeform 27"/>
            <p:cNvSpPr>
              <a:spLocks/>
            </p:cNvSpPr>
            <p:nvPr/>
          </p:nvSpPr>
          <p:spPr bwMode="auto">
            <a:xfrm>
              <a:off x="7377113" y="28575"/>
              <a:ext cx="104775" cy="107950"/>
            </a:xfrm>
            <a:custGeom>
              <a:avLst/>
              <a:gdLst>
                <a:gd name="T0" fmla="*/ 0 w 66"/>
                <a:gd name="T1" fmla="*/ 28 h 68"/>
                <a:gd name="T2" fmla="*/ 26 w 66"/>
                <a:gd name="T3" fmla="*/ 0 h 68"/>
                <a:gd name="T4" fmla="*/ 66 w 66"/>
                <a:gd name="T5" fmla="*/ 40 h 68"/>
                <a:gd name="T6" fmla="*/ 40 w 66"/>
                <a:gd name="T7" fmla="*/ 68 h 68"/>
                <a:gd name="T8" fmla="*/ 0 w 66"/>
                <a:gd name="T9" fmla="*/ 28 h 68"/>
              </a:gdLst>
              <a:ahLst/>
              <a:cxnLst>
                <a:cxn ang="0">
                  <a:pos x="T0" y="T1"/>
                </a:cxn>
                <a:cxn ang="0">
                  <a:pos x="T2" y="T3"/>
                </a:cxn>
                <a:cxn ang="0">
                  <a:pos x="T4" y="T5"/>
                </a:cxn>
                <a:cxn ang="0">
                  <a:pos x="T6" y="T7"/>
                </a:cxn>
                <a:cxn ang="0">
                  <a:pos x="T8" y="T9"/>
                </a:cxn>
              </a:cxnLst>
              <a:rect l="0" t="0" r="r" b="b"/>
              <a:pathLst>
                <a:path w="66" h="68">
                  <a:moveTo>
                    <a:pt x="0" y="28"/>
                  </a:moveTo>
                  <a:lnTo>
                    <a:pt x="26" y="0"/>
                  </a:lnTo>
                  <a:lnTo>
                    <a:pt x="66" y="40"/>
                  </a:lnTo>
                  <a:lnTo>
                    <a:pt x="40" y="68"/>
                  </a:lnTo>
                  <a:lnTo>
                    <a:pt x="0" y="28"/>
                  </a:ln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gradFill>
                  <a:gsLst>
                    <a:gs pos="1250">
                      <a:srgbClr val="FFFFFF"/>
                    </a:gs>
                    <a:gs pos="100000">
                      <a:srgbClr val="FFFFFF"/>
                    </a:gs>
                  </a:gsLst>
                  <a:lin ang="5400000" scaled="0"/>
                </a:gradFill>
              </a:endParaRPr>
            </a:p>
          </p:txBody>
        </p:sp>
        <p:sp>
          <p:nvSpPr>
            <p:cNvPr id="35" name="Freeform 28"/>
            <p:cNvSpPr>
              <a:spLocks/>
            </p:cNvSpPr>
            <p:nvPr/>
          </p:nvSpPr>
          <p:spPr bwMode="auto">
            <a:xfrm>
              <a:off x="7156450" y="28575"/>
              <a:ext cx="319088" cy="325438"/>
            </a:xfrm>
            <a:custGeom>
              <a:avLst/>
              <a:gdLst>
                <a:gd name="T0" fmla="*/ 85 w 85"/>
                <a:gd name="T1" fmla="*/ 69 h 87"/>
                <a:gd name="T2" fmla="*/ 84 w 85"/>
                <a:gd name="T3" fmla="*/ 74 h 87"/>
                <a:gd name="T4" fmla="*/ 80 w 85"/>
                <a:gd name="T5" fmla="*/ 71 h 87"/>
                <a:gd name="T6" fmla="*/ 70 w 85"/>
                <a:gd name="T7" fmla="*/ 62 h 87"/>
                <a:gd name="T8" fmla="*/ 60 w 85"/>
                <a:gd name="T9" fmla="*/ 73 h 87"/>
                <a:gd name="T10" fmla="*/ 66 w 85"/>
                <a:gd name="T11" fmla="*/ 82 h 87"/>
                <a:gd name="T12" fmla="*/ 67 w 85"/>
                <a:gd name="T13" fmla="*/ 87 h 87"/>
                <a:gd name="T14" fmla="*/ 67 w 85"/>
                <a:gd name="T15" fmla="*/ 87 h 87"/>
                <a:gd name="T16" fmla="*/ 49 w 85"/>
                <a:gd name="T17" fmla="*/ 69 h 87"/>
                <a:gd name="T18" fmla="*/ 50 w 85"/>
                <a:gd name="T19" fmla="*/ 62 h 87"/>
                <a:gd name="T20" fmla="*/ 23 w 85"/>
                <a:gd name="T21" fmla="*/ 36 h 87"/>
                <a:gd name="T22" fmla="*/ 18 w 85"/>
                <a:gd name="T23" fmla="*/ 36 h 87"/>
                <a:gd name="T24" fmla="*/ 0 w 85"/>
                <a:gd name="T25" fmla="*/ 18 h 87"/>
                <a:gd name="T26" fmla="*/ 1 w 85"/>
                <a:gd name="T27" fmla="*/ 13 h 87"/>
                <a:gd name="T28" fmla="*/ 4 w 85"/>
                <a:gd name="T29" fmla="*/ 16 h 87"/>
                <a:gd name="T30" fmla="*/ 15 w 85"/>
                <a:gd name="T31" fmla="*/ 25 h 87"/>
                <a:gd name="T32" fmla="*/ 25 w 85"/>
                <a:gd name="T33" fmla="*/ 15 h 87"/>
                <a:gd name="T34" fmla="*/ 19 w 85"/>
                <a:gd name="T35" fmla="*/ 5 h 87"/>
                <a:gd name="T36" fmla="*/ 18 w 85"/>
                <a:gd name="T37" fmla="*/ 0 h 87"/>
                <a:gd name="T38" fmla="*/ 18 w 85"/>
                <a:gd name="T39" fmla="*/ 0 h 87"/>
                <a:gd name="T40" fmla="*/ 36 w 85"/>
                <a:gd name="T41" fmla="*/ 18 h 87"/>
                <a:gd name="T42" fmla="*/ 35 w 85"/>
                <a:gd name="T43" fmla="*/ 25 h 87"/>
                <a:gd name="T44" fmla="*/ 62 w 85"/>
                <a:gd name="T45" fmla="*/ 51 h 87"/>
                <a:gd name="T46" fmla="*/ 66 w 85"/>
                <a:gd name="T47" fmla="*/ 51 h 87"/>
                <a:gd name="T48" fmla="*/ 85 w 85"/>
                <a:gd name="T49" fmla="*/ 6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87">
                  <a:moveTo>
                    <a:pt x="85" y="69"/>
                  </a:moveTo>
                  <a:cubicBezTo>
                    <a:pt x="85" y="71"/>
                    <a:pt x="84" y="73"/>
                    <a:pt x="84" y="74"/>
                  </a:cubicBezTo>
                  <a:cubicBezTo>
                    <a:pt x="80" y="71"/>
                    <a:pt x="80" y="71"/>
                    <a:pt x="80" y="71"/>
                  </a:cubicBezTo>
                  <a:cubicBezTo>
                    <a:pt x="80" y="66"/>
                    <a:pt x="75" y="62"/>
                    <a:pt x="70" y="62"/>
                  </a:cubicBezTo>
                  <a:cubicBezTo>
                    <a:pt x="64" y="62"/>
                    <a:pt x="60" y="67"/>
                    <a:pt x="60" y="73"/>
                  </a:cubicBezTo>
                  <a:cubicBezTo>
                    <a:pt x="60" y="77"/>
                    <a:pt x="62" y="80"/>
                    <a:pt x="66" y="82"/>
                  </a:cubicBezTo>
                  <a:cubicBezTo>
                    <a:pt x="67" y="87"/>
                    <a:pt x="67" y="87"/>
                    <a:pt x="67" y="87"/>
                  </a:cubicBezTo>
                  <a:cubicBezTo>
                    <a:pt x="67" y="87"/>
                    <a:pt x="67" y="87"/>
                    <a:pt x="67" y="87"/>
                  </a:cubicBezTo>
                  <a:cubicBezTo>
                    <a:pt x="57" y="87"/>
                    <a:pt x="49" y="79"/>
                    <a:pt x="49" y="69"/>
                  </a:cubicBezTo>
                  <a:cubicBezTo>
                    <a:pt x="49" y="67"/>
                    <a:pt x="49" y="64"/>
                    <a:pt x="50" y="62"/>
                  </a:cubicBezTo>
                  <a:cubicBezTo>
                    <a:pt x="23" y="36"/>
                    <a:pt x="23" y="36"/>
                    <a:pt x="23" y="36"/>
                  </a:cubicBezTo>
                  <a:cubicBezTo>
                    <a:pt x="22" y="36"/>
                    <a:pt x="20" y="36"/>
                    <a:pt x="18" y="36"/>
                  </a:cubicBezTo>
                  <a:cubicBezTo>
                    <a:pt x="9" y="36"/>
                    <a:pt x="0" y="28"/>
                    <a:pt x="0" y="18"/>
                  </a:cubicBezTo>
                  <a:cubicBezTo>
                    <a:pt x="0" y="17"/>
                    <a:pt x="1" y="15"/>
                    <a:pt x="1" y="13"/>
                  </a:cubicBezTo>
                  <a:cubicBezTo>
                    <a:pt x="4" y="16"/>
                    <a:pt x="4" y="16"/>
                    <a:pt x="4" y="16"/>
                  </a:cubicBezTo>
                  <a:cubicBezTo>
                    <a:pt x="5" y="21"/>
                    <a:pt x="10" y="25"/>
                    <a:pt x="15" y="25"/>
                  </a:cubicBezTo>
                  <a:cubicBezTo>
                    <a:pt x="21" y="25"/>
                    <a:pt x="25" y="20"/>
                    <a:pt x="25" y="15"/>
                  </a:cubicBezTo>
                  <a:cubicBezTo>
                    <a:pt x="25" y="11"/>
                    <a:pt x="23" y="7"/>
                    <a:pt x="19" y="5"/>
                  </a:cubicBezTo>
                  <a:cubicBezTo>
                    <a:pt x="18" y="0"/>
                    <a:pt x="18" y="0"/>
                    <a:pt x="18" y="0"/>
                  </a:cubicBezTo>
                  <a:cubicBezTo>
                    <a:pt x="18" y="0"/>
                    <a:pt x="18" y="0"/>
                    <a:pt x="18" y="0"/>
                  </a:cubicBezTo>
                  <a:cubicBezTo>
                    <a:pt x="28" y="0"/>
                    <a:pt x="36" y="8"/>
                    <a:pt x="36" y="18"/>
                  </a:cubicBezTo>
                  <a:cubicBezTo>
                    <a:pt x="36" y="20"/>
                    <a:pt x="36" y="23"/>
                    <a:pt x="35" y="25"/>
                  </a:cubicBezTo>
                  <a:cubicBezTo>
                    <a:pt x="62" y="51"/>
                    <a:pt x="62" y="51"/>
                    <a:pt x="62" y="51"/>
                  </a:cubicBezTo>
                  <a:cubicBezTo>
                    <a:pt x="64" y="51"/>
                    <a:pt x="65" y="51"/>
                    <a:pt x="66" y="51"/>
                  </a:cubicBezTo>
                  <a:cubicBezTo>
                    <a:pt x="76" y="51"/>
                    <a:pt x="84" y="59"/>
                    <a:pt x="85" y="69"/>
                  </a:cubicBez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gradFill>
                  <a:gsLst>
                    <a:gs pos="1250">
                      <a:srgbClr val="FFFFFF"/>
                    </a:gs>
                    <a:gs pos="100000">
                      <a:srgbClr val="FFFFFF"/>
                    </a:gs>
                  </a:gsLst>
                  <a:lin ang="5400000" scaled="0"/>
                </a:gradFill>
              </a:endParaRPr>
            </a:p>
          </p:txBody>
        </p:sp>
      </p:grpSp>
      <p:sp>
        <p:nvSpPr>
          <p:cNvPr id="36" name="Freeform 58"/>
          <p:cNvSpPr>
            <a:spLocks noEditPoints="1"/>
          </p:cNvSpPr>
          <p:nvPr/>
        </p:nvSpPr>
        <p:spPr bwMode="black">
          <a:xfrm>
            <a:off x="9330913" y="2781280"/>
            <a:ext cx="388592" cy="416501"/>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gradFill>
                <a:gsLst>
                  <a:gs pos="1250">
                    <a:srgbClr val="FFFFFF"/>
                  </a:gs>
                  <a:gs pos="100000">
                    <a:srgbClr val="FFFFFF"/>
                  </a:gs>
                </a:gsLst>
                <a:lin ang="5400000" scaled="0"/>
              </a:gradFill>
            </a:endParaRPr>
          </a:p>
        </p:txBody>
      </p:sp>
      <p:grpSp>
        <p:nvGrpSpPr>
          <p:cNvPr id="37" name="Group 537"/>
          <p:cNvGrpSpPr>
            <a:grpSpLocks noChangeAspect="1"/>
          </p:cNvGrpSpPr>
          <p:nvPr/>
        </p:nvGrpSpPr>
        <p:grpSpPr bwMode="auto">
          <a:xfrm>
            <a:off x="570525" y="4286543"/>
            <a:ext cx="440207" cy="440207"/>
            <a:chOff x="5688" y="5268"/>
            <a:chExt cx="949" cy="949"/>
          </a:xfrm>
          <a:solidFill>
            <a:schemeClr val="accent1"/>
          </a:solidFill>
        </p:grpSpPr>
        <p:sp>
          <p:nvSpPr>
            <p:cNvPr id="38" name="Freeform 538"/>
            <p:cNvSpPr>
              <a:spLocks/>
            </p:cNvSpPr>
            <p:nvPr/>
          </p:nvSpPr>
          <p:spPr bwMode="auto">
            <a:xfrm>
              <a:off x="6085" y="5665"/>
              <a:ext cx="552" cy="552"/>
            </a:xfrm>
            <a:custGeom>
              <a:avLst/>
              <a:gdLst>
                <a:gd name="T0" fmla="*/ 34 w 234"/>
                <a:gd name="T1" fmla="*/ 61 h 234"/>
                <a:gd name="T2" fmla="*/ 34 w 234"/>
                <a:gd name="T3" fmla="*/ 34 h 234"/>
                <a:gd name="T4" fmla="*/ 61 w 234"/>
                <a:gd name="T5" fmla="*/ 34 h 234"/>
                <a:gd name="T6" fmla="*/ 98 w 234"/>
                <a:gd name="T7" fmla="*/ 72 h 234"/>
                <a:gd name="T8" fmla="*/ 98 w 234"/>
                <a:gd name="T9" fmla="*/ 19 h 234"/>
                <a:gd name="T10" fmla="*/ 117 w 234"/>
                <a:gd name="T11" fmla="*/ 0 h 234"/>
                <a:gd name="T12" fmla="*/ 136 w 234"/>
                <a:gd name="T13" fmla="*/ 19 h 234"/>
                <a:gd name="T14" fmla="*/ 136 w 234"/>
                <a:gd name="T15" fmla="*/ 72 h 234"/>
                <a:gd name="T16" fmla="*/ 173 w 234"/>
                <a:gd name="T17" fmla="*/ 34 h 234"/>
                <a:gd name="T18" fmla="*/ 200 w 234"/>
                <a:gd name="T19" fmla="*/ 34 h 234"/>
                <a:gd name="T20" fmla="*/ 200 w 234"/>
                <a:gd name="T21" fmla="*/ 61 h 234"/>
                <a:gd name="T22" fmla="*/ 162 w 234"/>
                <a:gd name="T23" fmla="*/ 98 h 234"/>
                <a:gd name="T24" fmla="*/ 215 w 234"/>
                <a:gd name="T25" fmla="*/ 98 h 234"/>
                <a:gd name="T26" fmla="*/ 234 w 234"/>
                <a:gd name="T27" fmla="*/ 117 h 234"/>
                <a:gd name="T28" fmla="*/ 215 w 234"/>
                <a:gd name="T29" fmla="*/ 136 h 234"/>
                <a:gd name="T30" fmla="*/ 162 w 234"/>
                <a:gd name="T31" fmla="*/ 136 h 234"/>
                <a:gd name="T32" fmla="*/ 200 w 234"/>
                <a:gd name="T33" fmla="*/ 173 h 234"/>
                <a:gd name="T34" fmla="*/ 200 w 234"/>
                <a:gd name="T35" fmla="*/ 200 h 234"/>
                <a:gd name="T36" fmla="*/ 173 w 234"/>
                <a:gd name="T37" fmla="*/ 200 h 234"/>
                <a:gd name="T38" fmla="*/ 136 w 234"/>
                <a:gd name="T39" fmla="*/ 162 h 234"/>
                <a:gd name="T40" fmla="*/ 136 w 234"/>
                <a:gd name="T41" fmla="*/ 215 h 234"/>
                <a:gd name="T42" fmla="*/ 117 w 234"/>
                <a:gd name="T43" fmla="*/ 234 h 234"/>
                <a:gd name="T44" fmla="*/ 98 w 234"/>
                <a:gd name="T45" fmla="*/ 215 h 234"/>
                <a:gd name="T46" fmla="*/ 98 w 234"/>
                <a:gd name="T47" fmla="*/ 162 h 234"/>
                <a:gd name="T48" fmla="*/ 61 w 234"/>
                <a:gd name="T49" fmla="*/ 200 h 234"/>
                <a:gd name="T50" fmla="*/ 34 w 234"/>
                <a:gd name="T51" fmla="*/ 200 h 234"/>
                <a:gd name="T52" fmla="*/ 34 w 234"/>
                <a:gd name="T53" fmla="*/ 173 h 234"/>
                <a:gd name="T54" fmla="*/ 72 w 234"/>
                <a:gd name="T55" fmla="*/ 136 h 234"/>
                <a:gd name="T56" fmla="*/ 19 w 234"/>
                <a:gd name="T57" fmla="*/ 136 h 234"/>
                <a:gd name="T58" fmla="*/ 0 w 234"/>
                <a:gd name="T59" fmla="*/ 117 h 234"/>
                <a:gd name="T60" fmla="*/ 19 w 234"/>
                <a:gd name="T61" fmla="*/ 98 h 234"/>
                <a:gd name="T62" fmla="*/ 72 w 234"/>
                <a:gd name="T63" fmla="*/ 98 h 234"/>
                <a:gd name="T64" fmla="*/ 34 w 234"/>
                <a:gd name="T65" fmla="*/ 6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4" h="234">
                  <a:moveTo>
                    <a:pt x="34" y="61"/>
                  </a:moveTo>
                  <a:cubicBezTo>
                    <a:pt x="27" y="54"/>
                    <a:pt x="27" y="42"/>
                    <a:pt x="34" y="34"/>
                  </a:cubicBezTo>
                  <a:cubicBezTo>
                    <a:pt x="42" y="27"/>
                    <a:pt x="54" y="27"/>
                    <a:pt x="61" y="34"/>
                  </a:cubicBezTo>
                  <a:cubicBezTo>
                    <a:pt x="98" y="72"/>
                    <a:pt x="98" y="72"/>
                    <a:pt x="98" y="72"/>
                  </a:cubicBezTo>
                  <a:cubicBezTo>
                    <a:pt x="98" y="19"/>
                    <a:pt x="98" y="19"/>
                    <a:pt x="98" y="19"/>
                  </a:cubicBezTo>
                  <a:cubicBezTo>
                    <a:pt x="98" y="8"/>
                    <a:pt x="107" y="0"/>
                    <a:pt x="117" y="0"/>
                  </a:cubicBezTo>
                  <a:cubicBezTo>
                    <a:pt x="127" y="0"/>
                    <a:pt x="136" y="8"/>
                    <a:pt x="136" y="19"/>
                  </a:cubicBezTo>
                  <a:cubicBezTo>
                    <a:pt x="136" y="72"/>
                    <a:pt x="136" y="72"/>
                    <a:pt x="136" y="72"/>
                  </a:cubicBezTo>
                  <a:cubicBezTo>
                    <a:pt x="173" y="34"/>
                    <a:pt x="173" y="34"/>
                    <a:pt x="173" y="34"/>
                  </a:cubicBezTo>
                  <a:cubicBezTo>
                    <a:pt x="181" y="27"/>
                    <a:pt x="192" y="27"/>
                    <a:pt x="200" y="34"/>
                  </a:cubicBezTo>
                  <a:cubicBezTo>
                    <a:pt x="207" y="42"/>
                    <a:pt x="207" y="54"/>
                    <a:pt x="200" y="61"/>
                  </a:cubicBezTo>
                  <a:cubicBezTo>
                    <a:pt x="162" y="98"/>
                    <a:pt x="162" y="98"/>
                    <a:pt x="162" y="98"/>
                  </a:cubicBezTo>
                  <a:cubicBezTo>
                    <a:pt x="215" y="98"/>
                    <a:pt x="215" y="98"/>
                    <a:pt x="215" y="98"/>
                  </a:cubicBezTo>
                  <a:cubicBezTo>
                    <a:pt x="226" y="98"/>
                    <a:pt x="234" y="107"/>
                    <a:pt x="234" y="117"/>
                  </a:cubicBezTo>
                  <a:cubicBezTo>
                    <a:pt x="234" y="127"/>
                    <a:pt x="226" y="136"/>
                    <a:pt x="215" y="136"/>
                  </a:cubicBezTo>
                  <a:cubicBezTo>
                    <a:pt x="162" y="136"/>
                    <a:pt x="162" y="136"/>
                    <a:pt x="162" y="136"/>
                  </a:cubicBezTo>
                  <a:cubicBezTo>
                    <a:pt x="200" y="173"/>
                    <a:pt x="200" y="173"/>
                    <a:pt x="200" y="173"/>
                  </a:cubicBezTo>
                  <a:cubicBezTo>
                    <a:pt x="207" y="181"/>
                    <a:pt x="207" y="192"/>
                    <a:pt x="200" y="200"/>
                  </a:cubicBezTo>
                  <a:cubicBezTo>
                    <a:pt x="192" y="207"/>
                    <a:pt x="181" y="207"/>
                    <a:pt x="173" y="200"/>
                  </a:cubicBezTo>
                  <a:cubicBezTo>
                    <a:pt x="136" y="162"/>
                    <a:pt x="136" y="162"/>
                    <a:pt x="136" y="162"/>
                  </a:cubicBezTo>
                  <a:cubicBezTo>
                    <a:pt x="136" y="215"/>
                    <a:pt x="136" y="215"/>
                    <a:pt x="136" y="215"/>
                  </a:cubicBezTo>
                  <a:cubicBezTo>
                    <a:pt x="136" y="226"/>
                    <a:pt x="127" y="234"/>
                    <a:pt x="117" y="234"/>
                  </a:cubicBezTo>
                  <a:cubicBezTo>
                    <a:pt x="107" y="234"/>
                    <a:pt x="98" y="226"/>
                    <a:pt x="98" y="215"/>
                  </a:cubicBezTo>
                  <a:cubicBezTo>
                    <a:pt x="98" y="162"/>
                    <a:pt x="98" y="162"/>
                    <a:pt x="98" y="162"/>
                  </a:cubicBezTo>
                  <a:cubicBezTo>
                    <a:pt x="61" y="200"/>
                    <a:pt x="61" y="200"/>
                    <a:pt x="61" y="200"/>
                  </a:cubicBezTo>
                  <a:cubicBezTo>
                    <a:pt x="54" y="207"/>
                    <a:pt x="42" y="207"/>
                    <a:pt x="34" y="200"/>
                  </a:cubicBezTo>
                  <a:cubicBezTo>
                    <a:pt x="27" y="192"/>
                    <a:pt x="27" y="181"/>
                    <a:pt x="34" y="173"/>
                  </a:cubicBezTo>
                  <a:cubicBezTo>
                    <a:pt x="72" y="136"/>
                    <a:pt x="72" y="136"/>
                    <a:pt x="72" y="136"/>
                  </a:cubicBezTo>
                  <a:cubicBezTo>
                    <a:pt x="19" y="136"/>
                    <a:pt x="19" y="136"/>
                    <a:pt x="19" y="136"/>
                  </a:cubicBezTo>
                  <a:cubicBezTo>
                    <a:pt x="8" y="136"/>
                    <a:pt x="0" y="127"/>
                    <a:pt x="0" y="117"/>
                  </a:cubicBezTo>
                  <a:cubicBezTo>
                    <a:pt x="0" y="107"/>
                    <a:pt x="8" y="98"/>
                    <a:pt x="19" y="98"/>
                  </a:cubicBezTo>
                  <a:cubicBezTo>
                    <a:pt x="72" y="98"/>
                    <a:pt x="72" y="98"/>
                    <a:pt x="72" y="98"/>
                  </a:cubicBezTo>
                  <a:lnTo>
                    <a:pt x="34" y="61"/>
                  </a:lnTo>
                  <a:close/>
                </a:path>
              </a:pathLst>
            </a:custGeom>
            <a:grp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gradFill>
                  <a:gsLst>
                    <a:gs pos="1250">
                      <a:srgbClr val="FFFFFF"/>
                    </a:gs>
                    <a:gs pos="100000">
                      <a:srgbClr val="FFFFFF"/>
                    </a:gs>
                  </a:gsLst>
                  <a:lin ang="5400000" scaled="0"/>
                </a:gradFill>
              </a:endParaRPr>
            </a:p>
          </p:txBody>
        </p:sp>
        <p:sp>
          <p:nvSpPr>
            <p:cNvPr id="39" name="Freeform 539"/>
            <p:cNvSpPr>
              <a:spLocks/>
            </p:cNvSpPr>
            <p:nvPr/>
          </p:nvSpPr>
          <p:spPr bwMode="auto">
            <a:xfrm>
              <a:off x="5688" y="5268"/>
              <a:ext cx="427" cy="427"/>
            </a:xfrm>
            <a:custGeom>
              <a:avLst/>
              <a:gdLst>
                <a:gd name="T0" fmla="*/ 181 w 181"/>
                <a:gd name="T1" fmla="*/ 40 h 181"/>
                <a:gd name="T2" fmla="*/ 163 w 181"/>
                <a:gd name="T3" fmla="*/ 21 h 181"/>
                <a:gd name="T4" fmla="*/ 144 w 181"/>
                <a:gd name="T5" fmla="*/ 40 h 181"/>
                <a:gd name="T6" fmla="*/ 144 w 181"/>
                <a:gd name="T7" fmla="*/ 117 h 181"/>
                <a:gd name="T8" fmla="*/ 34 w 181"/>
                <a:gd name="T9" fmla="*/ 8 h 181"/>
                <a:gd name="T10" fmla="*/ 8 w 181"/>
                <a:gd name="T11" fmla="*/ 8 h 181"/>
                <a:gd name="T12" fmla="*/ 8 w 181"/>
                <a:gd name="T13" fmla="*/ 34 h 181"/>
                <a:gd name="T14" fmla="*/ 117 w 181"/>
                <a:gd name="T15" fmla="*/ 144 h 181"/>
                <a:gd name="T16" fmla="*/ 40 w 181"/>
                <a:gd name="T17" fmla="*/ 144 h 181"/>
                <a:gd name="T18" fmla="*/ 21 w 181"/>
                <a:gd name="T19" fmla="*/ 163 h 181"/>
                <a:gd name="T20" fmla="*/ 40 w 181"/>
                <a:gd name="T21" fmla="*/ 181 h 181"/>
                <a:gd name="T22" fmla="*/ 162 w 181"/>
                <a:gd name="T23" fmla="*/ 181 h 181"/>
                <a:gd name="T24" fmla="*/ 176 w 181"/>
                <a:gd name="T25" fmla="*/ 176 h 181"/>
                <a:gd name="T26" fmla="*/ 181 w 181"/>
                <a:gd name="T27" fmla="*/ 163 h 181"/>
                <a:gd name="T28" fmla="*/ 181 w 181"/>
                <a:gd name="T29" fmla="*/ 4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1" h="181">
                  <a:moveTo>
                    <a:pt x="181" y="40"/>
                  </a:moveTo>
                  <a:cubicBezTo>
                    <a:pt x="181" y="29"/>
                    <a:pt x="173" y="21"/>
                    <a:pt x="163" y="21"/>
                  </a:cubicBezTo>
                  <a:cubicBezTo>
                    <a:pt x="152" y="21"/>
                    <a:pt x="144" y="29"/>
                    <a:pt x="144" y="40"/>
                  </a:cubicBezTo>
                  <a:cubicBezTo>
                    <a:pt x="144" y="117"/>
                    <a:pt x="144" y="117"/>
                    <a:pt x="144" y="117"/>
                  </a:cubicBezTo>
                  <a:cubicBezTo>
                    <a:pt x="34" y="8"/>
                    <a:pt x="34" y="8"/>
                    <a:pt x="34" y="8"/>
                  </a:cubicBezTo>
                  <a:cubicBezTo>
                    <a:pt x="27" y="0"/>
                    <a:pt x="15" y="0"/>
                    <a:pt x="8" y="8"/>
                  </a:cubicBezTo>
                  <a:cubicBezTo>
                    <a:pt x="0" y="15"/>
                    <a:pt x="0" y="27"/>
                    <a:pt x="8" y="34"/>
                  </a:cubicBezTo>
                  <a:cubicBezTo>
                    <a:pt x="117" y="144"/>
                    <a:pt x="117" y="144"/>
                    <a:pt x="117" y="144"/>
                  </a:cubicBezTo>
                  <a:cubicBezTo>
                    <a:pt x="40" y="144"/>
                    <a:pt x="40" y="144"/>
                    <a:pt x="40" y="144"/>
                  </a:cubicBezTo>
                  <a:cubicBezTo>
                    <a:pt x="29" y="144"/>
                    <a:pt x="21" y="152"/>
                    <a:pt x="21" y="163"/>
                  </a:cubicBezTo>
                  <a:cubicBezTo>
                    <a:pt x="21" y="173"/>
                    <a:pt x="29" y="181"/>
                    <a:pt x="40" y="181"/>
                  </a:cubicBezTo>
                  <a:cubicBezTo>
                    <a:pt x="162" y="181"/>
                    <a:pt x="162" y="181"/>
                    <a:pt x="162" y="181"/>
                  </a:cubicBezTo>
                  <a:cubicBezTo>
                    <a:pt x="167" y="181"/>
                    <a:pt x="172" y="179"/>
                    <a:pt x="176" y="176"/>
                  </a:cubicBezTo>
                  <a:cubicBezTo>
                    <a:pt x="179" y="172"/>
                    <a:pt x="181" y="167"/>
                    <a:pt x="181" y="163"/>
                  </a:cubicBezTo>
                  <a:lnTo>
                    <a:pt x="181" y="40"/>
                  </a:lnTo>
                  <a:close/>
                </a:path>
              </a:pathLst>
            </a:custGeom>
            <a:grp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gradFill>
                  <a:gsLst>
                    <a:gs pos="1250">
                      <a:srgbClr val="FFFFFF"/>
                    </a:gs>
                    <a:gs pos="100000">
                      <a:srgbClr val="FFFFFF"/>
                    </a:gs>
                  </a:gsLst>
                  <a:lin ang="5400000" scaled="0"/>
                </a:gradFill>
              </a:endParaRPr>
            </a:p>
          </p:txBody>
        </p:sp>
      </p:grpSp>
      <p:sp>
        <p:nvSpPr>
          <p:cNvPr id="40" name="Freeform 12"/>
          <p:cNvSpPr>
            <a:spLocks noChangeAspect="1" noEditPoints="1"/>
          </p:cNvSpPr>
          <p:nvPr/>
        </p:nvSpPr>
        <p:spPr bwMode="black">
          <a:xfrm>
            <a:off x="570525" y="2850811"/>
            <a:ext cx="459610" cy="277437"/>
          </a:xfrm>
          <a:custGeom>
            <a:avLst/>
            <a:gdLst>
              <a:gd name="T0" fmla="*/ 292 w 349"/>
              <a:gd name="T1" fmla="*/ 160 h 211"/>
              <a:gd name="T2" fmla="*/ 230 w 349"/>
              <a:gd name="T3" fmla="*/ 131 h 211"/>
              <a:gd name="T4" fmla="*/ 227 w 349"/>
              <a:gd name="T5" fmla="*/ 136 h 211"/>
              <a:gd name="T6" fmla="*/ 265 w 349"/>
              <a:gd name="T7" fmla="*/ 177 h 211"/>
              <a:gd name="T8" fmla="*/ 204 w 349"/>
              <a:gd name="T9" fmla="*/ 147 h 211"/>
              <a:gd name="T10" fmla="*/ 200 w 349"/>
              <a:gd name="T11" fmla="*/ 152 h 211"/>
              <a:gd name="T12" fmla="*/ 238 w 349"/>
              <a:gd name="T13" fmla="*/ 193 h 211"/>
              <a:gd name="T14" fmla="*/ 191 w 349"/>
              <a:gd name="T15" fmla="*/ 174 h 211"/>
              <a:gd name="T16" fmla="*/ 188 w 349"/>
              <a:gd name="T17" fmla="*/ 178 h 211"/>
              <a:gd name="T18" fmla="*/ 208 w 349"/>
              <a:gd name="T19" fmla="*/ 205 h 211"/>
              <a:gd name="T20" fmla="*/ 172 w 349"/>
              <a:gd name="T21" fmla="*/ 194 h 211"/>
              <a:gd name="T22" fmla="*/ 176 w 349"/>
              <a:gd name="T23" fmla="*/ 172 h 211"/>
              <a:gd name="T24" fmla="*/ 154 w 349"/>
              <a:gd name="T25" fmla="*/ 146 h 211"/>
              <a:gd name="T26" fmla="*/ 133 w 349"/>
              <a:gd name="T27" fmla="*/ 127 h 211"/>
              <a:gd name="T28" fmla="*/ 114 w 349"/>
              <a:gd name="T29" fmla="*/ 130 h 211"/>
              <a:gd name="T30" fmla="*/ 101 w 349"/>
              <a:gd name="T31" fmla="*/ 124 h 211"/>
              <a:gd name="T32" fmla="*/ 72 w 349"/>
              <a:gd name="T33" fmla="*/ 121 h 211"/>
              <a:gd name="T34" fmla="*/ 48 w 349"/>
              <a:gd name="T35" fmla="*/ 135 h 211"/>
              <a:gd name="T36" fmla="*/ 71 w 349"/>
              <a:gd name="T37" fmla="*/ 27 h 211"/>
              <a:gd name="T38" fmla="*/ 75 w 349"/>
              <a:gd name="T39" fmla="*/ 46 h 211"/>
              <a:gd name="T40" fmla="*/ 101 w 349"/>
              <a:gd name="T41" fmla="*/ 79 h 211"/>
              <a:gd name="T42" fmla="*/ 118 w 349"/>
              <a:gd name="T43" fmla="*/ 76 h 211"/>
              <a:gd name="T44" fmla="*/ 158 w 349"/>
              <a:gd name="T45" fmla="*/ 53 h 211"/>
              <a:gd name="T46" fmla="*/ 289 w 349"/>
              <a:gd name="T47" fmla="*/ 140 h 211"/>
              <a:gd name="T48" fmla="*/ 242 w 349"/>
              <a:gd name="T49" fmla="*/ 37 h 211"/>
              <a:gd name="T50" fmla="*/ 148 w 349"/>
              <a:gd name="T51" fmla="*/ 4 h 211"/>
              <a:gd name="T52" fmla="*/ 94 w 349"/>
              <a:gd name="T53" fmla="*/ 33 h 211"/>
              <a:gd name="T54" fmla="*/ 102 w 349"/>
              <a:gd name="T55" fmla="*/ 70 h 211"/>
              <a:gd name="T56" fmla="*/ 113 w 349"/>
              <a:gd name="T57" fmla="*/ 67 h 211"/>
              <a:gd name="T58" fmla="*/ 188 w 349"/>
              <a:gd name="T59" fmla="*/ 56 h 211"/>
              <a:gd name="T60" fmla="*/ 294 w 349"/>
              <a:gd name="T61" fmla="*/ 133 h 211"/>
              <a:gd name="T62" fmla="*/ 314 w 349"/>
              <a:gd name="T63" fmla="*/ 130 h 211"/>
              <a:gd name="T64" fmla="*/ 253 w 349"/>
              <a:gd name="T65" fmla="*/ 41 h 211"/>
              <a:gd name="T66" fmla="*/ 139 w 349"/>
              <a:gd name="T67" fmla="*/ 164 h 211"/>
              <a:gd name="T68" fmla="*/ 130 w 349"/>
              <a:gd name="T69" fmla="*/ 137 h 211"/>
              <a:gd name="T70" fmla="*/ 112 w 349"/>
              <a:gd name="T71" fmla="*/ 149 h 211"/>
              <a:gd name="T72" fmla="*/ 84 w 349"/>
              <a:gd name="T73" fmla="*/ 143 h 211"/>
              <a:gd name="T74" fmla="*/ 67 w 349"/>
              <a:gd name="T75" fmla="*/ 131 h 211"/>
              <a:gd name="T76" fmla="*/ 59 w 349"/>
              <a:gd name="T77" fmla="*/ 168 h 211"/>
              <a:gd name="T78" fmla="*/ 76 w 349"/>
              <a:gd name="T79" fmla="*/ 178 h 211"/>
              <a:gd name="T80" fmla="*/ 90 w 349"/>
              <a:gd name="T81" fmla="*/ 188 h 211"/>
              <a:gd name="T82" fmla="*/ 106 w 349"/>
              <a:gd name="T83" fmla="*/ 181 h 211"/>
              <a:gd name="T84" fmla="*/ 116 w 349"/>
              <a:gd name="T85" fmla="*/ 200 h 211"/>
              <a:gd name="T86" fmla="*/ 131 w 349"/>
              <a:gd name="T87" fmla="*/ 193 h 211"/>
              <a:gd name="T88" fmla="*/ 145 w 349"/>
              <a:gd name="T89" fmla="*/ 209 h 211"/>
              <a:gd name="T90" fmla="*/ 166 w 349"/>
              <a:gd name="T91" fmla="*/ 174 h 211"/>
              <a:gd name="T92" fmla="*/ 349 w 349"/>
              <a:gd name="T93" fmla="*/ 124 h 211"/>
              <a:gd name="T94" fmla="*/ 326 w 349"/>
              <a:gd name="T95" fmla="*/ 22 h 211"/>
              <a:gd name="T96" fmla="*/ 323 w 349"/>
              <a:gd name="T97" fmla="*/ 135 h 211"/>
              <a:gd name="T98" fmla="*/ 349 w 349"/>
              <a:gd name="T99" fmla="*/ 124 h 211"/>
              <a:gd name="T100" fmla="*/ 47 w 349"/>
              <a:gd name="T101" fmla="*/ 11 h 211"/>
              <a:gd name="T102" fmla="*/ 3 w 349"/>
              <a:gd name="T103" fmla="*/ 118 h 211"/>
              <a:gd name="T104" fmla="*/ 35 w 349"/>
              <a:gd name="T105" fmla="*/ 13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9" h="211">
                <a:moveTo>
                  <a:pt x="289" y="140"/>
                </a:moveTo>
                <a:cubicBezTo>
                  <a:pt x="294" y="144"/>
                  <a:pt x="296" y="154"/>
                  <a:pt x="292" y="160"/>
                </a:cubicBezTo>
                <a:cubicBezTo>
                  <a:pt x="289" y="164"/>
                  <a:pt x="285" y="167"/>
                  <a:pt x="279" y="167"/>
                </a:cubicBezTo>
                <a:cubicBezTo>
                  <a:pt x="279" y="167"/>
                  <a:pt x="279" y="167"/>
                  <a:pt x="230" y="131"/>
                </a:cubicBezTo>
                <a:cubicBezTo>
                  <a:pt x="228" y="130"/>
                  <a:pt x="227" y="131"/>
                  <a:pt x="226" y="132"/>
                </a:cubicBezTo>
                <a:cubicBezTo>
                  <a:pt x="226" y="134"/>
                  <a:pt x="226" y="135"/>
                  <a:pt x="227" y="136"/>
                </a:cubicBezTo>
                <a:cubicBezTo>
                  <a:pt x="227" y="136"/>
                  <a:pt x="227" y="136"/>
                  <a:pt x="267" y="164"/>
                </a:cubicBezTo>
                <a:cubicBezTo>
                  <a:pt x="267" y="168"/>
                  <a:pt x="267" y="172"/>
                  <a:pt x="265" y="177"/>
                </a:cubicBezTo>
                <a:cubicBezTo>
                  <a:pt x="262" y="181"/>
                  <a:pt x="257" y="183"/>
                  <a:pt x="253" y="183"/>
                </a:cubicBezTo>
                <a:cubicBezTo>
                  <a:pt x="253" y="183"/>
                  <a:pt x="253" y="183"/>
                  <a:pt x="204" y="147"/>
                </a:cubicBezTo>
                <a:cubicBezTo>
                  <a:pt x="203" y="147"/>
                  <a:pt x="200" y="147"/>
                  <a:pt x="200" y="148"/>
                </a:cubicBezTo>
                <a:cubicBezTo>
                  <a:pt x="199" y="150"/>
                  <a:pt x="199" y="151"/>
                  <a:pt x="200" y="152"/>
                </a:cubicBezTo>
                <a:cubicBezTo>
                  <a:pt x="200" y="152"/>
                  <a:pt x="200" y="152"/>
                  <a:pt x="240" y="181"/>
                </a:cubicBezTo>
                <a:cubicBezTo>
                  <a:pt x="240" y="185"/>
                  <a:pt x="240" y="189"/>
                  <a:pt x="238" y="193"/>
                </a:cubicBezTo>
                <a:cubicBezTo>
                  <a:pt x="235" y="197"/>
                  <a:pt x="231" y="198"/>
                  <a:pt x="226" y="198"/>
                </a:cubicBezTo>
                <a:cubicBezTo>
                  <a:pt x="226" y="198"/>
                  <a:pt x="226" y="198"/>
                  <a:pt x="191" y="174"/>
                </a:cubicBezTo>
                <a:cubicBezTo>
                  <a:pt x="189" y="172"/>
                  <a:pt x="188" y="172"/>
                  <a:pt x="187" y="174"/>
                </a:cubicBezTo>
                <a:cubicBezTo>
                  <a:pt x="187" y="175"/>
                  <a:pt x="187" y="177"/>
                  <a:pt x="188" y="178"/>
                </a:cubicBezTo>
                <a:cubicBezTo>
                  <a:pt x="188" y="178"/>
                  <a:pt x="188" y="178"/>
                  <a:pt x="210" y="194"/>
                </a:cubicBezTo>
                <a:cubicBezTo>
                  <a:pt x="211" y="198"/>
                  <a:pt x="210" y="202"/>
                  <a:pt x="208" y="205"/>
                </a:cubicBezTo>
                <a:cubicBezTo>
                  <a:pt x="204" y="209"/>
                  <a:pt x="200" y="211"/>
                  <a:pt x="196" y="211"/>
                </a:cubicBezTo>
                <a:cubicBezTo>
                  <a:pt x="196" y="211"/>
                  <a:pt x="196" y="211"/>
                  <a:pt x="172" y="194"/>
                </a:cubicBezTo>
                <a:cubicBezTo>
                  <a:pt x="172" y="194"/>
                  <a:pt x="172" y="194"/>
                  <a:pt x="176" y="175"/>
                </a:cubicBezTo>
                <a:cubicBezTo>
                  <a:pt x="176" y="175"/>
                  <a:pt x="176" y="174"/>
                  <a:pt x="176" y="172"/>
                </a:cubicBezTo>
                <a:cubicBezTo>
                  <a:pt x="177" y="160"/>
                  <a:pt x="169" y="150"/>
                  <a:pt x="157" y="147"/>
                </a:cubicBezTo>
                <a:cubicBezTo>
                  <a:pt x="156" y="146"/>
                  <a:pt x="156" y="146"/>
                  <a:pt x="154" y="146"/>
                </a:cubicBezTo>
                <a:cubicBezTo>
                  <a:pt x="153" y="146"/>
                  <a:pt x="152" y="146"/>
                  <a:pt x="150" y="146"/>
                </a:cubicBezTo>
                <a:cubicBezTo>
                  <a:pt x="149" y="136"/>
                  <a:pt x="142" y="130"/>
                  <a:pt x="133" y="127"/>
                </a:cubicBezTo>
                <a:cubicBezTo>
                  <a:pt x="131" y="127"/>
                  <a:pt x="130" y="127"/>
                  <a:pt x="130" y="127"/>
                </a:cubicBezTo>
                <a:cubicBezTo>
                  <a:pt x="123" y="126"/>
                  <a:pt x="118" y="127"/>
                  <a:pt x="114" y="130"/>
                </a:cubicBezTo>
                <a:cubicBezTo>
                  <a:pt x="111" y="127"/>
                  <a:pt x="107" y="124"/>
                  <a:pt x="102" y="124"/>
                </a:cubicBezTo>
                <a:cubicBezTo>
                  <a:pt x="101" y="124"/>
                  <a:pt x="101" y="124"/>
                  <a:pt x="101" y="124"/>
                </a:cubicBezTo>
                <a:cubicBezTo>
                  <a:pt x="95" y="123"/>
                  <a:pt x="90" y="124"/>
                  <a:pt x="86" y="127"/>
                </a:cubicBezTo>
                <a:cubicBezTo>
                  <a:pt x="82" y="124"/>
                  <a:pt x="76" y="121"/>
                  <a:pt x="72" y="121"/>
                </a:cubicBezTo>
                <a:cubicBezTo>
                  <a:pt x="70" y="121"/>
                  <a:pt x="67" y="121"/>
                  <a:pt x="64" y="121"/>
                </a:cubicBezTo>
                <a:cubicBezTo>
                  <a:pt x="56" y="124"/>
                  <a:pt x="51" y="128"/>
                  <a:pt x="48" y="135"/>
                </a:cubicBezTo>
                <a:cubicBezTo>
                  <a:pt x="48" y="135"/>
                  <a:pt x="48" y="135"/>
                  <a:pt x="44" y="134"/>
                </a:cubicBezTo>
                <a:cubicBezTo>
                  <a:pt x="43" y="81"/>
                  <a:pt x="71" y="27"/>
                  <a:pt x="71" y="27"/>
                </a:cubicBezTo>
                <a:cubicBezTo>
                  <a:pt x="71" y="27"/>
                  <a:pt x="76" y="27"/>
                  <a:pt x="84" y="27"/>
                </a:cubicBezTo>
                <a:cubicBezTo>
                  <a:pt x="79" y="33"/>
                  <a:pt x="75" y="40"/>
                  <a:pt x="75" y="46"/>
                </a:cubicBezTo>
                <a:cubicBezTo>
                  <a:pt x="74" y="53"/>
                  <a:pt x="75" y="58"/>
                  <a:pt x="78" y="64"/>
                </a:cubicBezTo>
                <a:cubicBezTo>
                  <a:pt x="83" y="73"/>
                  <a:pt x="91" y="79"/>
                  <a:pt x="101" y="79"/>
                </a:cubicBezTo>
                <a:cubicBezTo>
                  <a:pt x="101" y="79"/>
                  <a:pt x="101" y="79"/>
                  <a:pt x="101" y="79"/>
                </a:cubicBezTo>
                <a:cubicBezTo>
                  <a:pt x="106" y="80"/>
                  <a:pt x="113" y="79"/>
                  <a:pt x="118" y="76"/>
                </a:cubicBezTo>
                <a:cubicBezTo>
                  <a:pt x="118" y="76"/>
                  <a:pt x="118" y="76"/>
                  <a:pt x="122" y="73"/>
                </a:cubicBezTo>
                <a:cubicBezTo>
                  <a:pt x="122" y="73"/>
                  <a:pt x="122" y="73"/>
                  <a:pt x="158" y="53"/>
                </a:cubicBezTo>
                <a:cubicBezTo>
                  <a:pt x="158" y="53"/>
                  <a:pt x="158" y="53"/>
                  <a:pt x="183" y="64"/>
                </a:cubicBezTo>
                <a:cubicBezTo>
                  <a:pt x="183" y="64"/>
                  <a:pt x="183" y="64"/>
                  <a:pt x="289" y="140"/>
                </a:cubicBezTo>
                <a:close/>
                <a:moveTo>
                  <a:pt x="253" y="41"/>
                </a:moveTo>
                <a:cubicBezTo>
                  <a:pt x="250" y="41"/>
                  <a:pt x="246" y="40"/>
                  <a:pt x="242" y="37"/>
                </a:cubicBezTo>
                <a:cubicBezTo>
                  <a:pt x="165" y="2"/>
                  <a:pt x="165" y="2"/>
                  <a:pt x="165" y="2"/>
                </a:cubicBezTo>
                <a:cubicBezTo>
                  <a:pt x="160" y="0"/>
                  <a:pt x="153" y="1"/>
                  <a:pt x="148" y="4"/>
                </a:cubicBezTo>
                <a:cubicBezTo>
                  <a:pt x="117" y="21"/>
                  <a:pt x="117" y="21"/>
                  <a:pt x="117" y="21"/>
                </a:cubicBezTo>
                <a:cubicBezTo>
                  <a:pt x="94" y="33"/>
                  <a:pt x="94" y="33"/>
                  <a:pt x="94" y="33"/>
                </a:cubicBezTo>
                <a:cubicBezTo>
                  <a:pt x="85" y="39"/>
                  <a:pt x="82" y="51"/>
                  <a:pt x="87" y="60"/>
                </a:cubicBezTo>
                <a:cubicBezTo>
                  <a:pt x="90" y="66"/>
                  <a:pt x="96" y="70"/>
                  <a:pt x="102" y="70"/>
                </a:cubicBezTo>
                <a:cubicBezTo>
                  <a:pt x="106" y="70"/>
                  <a:pt x="110" y="70"/>
                  <a:pt x="113" y="67"/>
                </a:cubicBezTo>
                <a:cubicBezTo>
                  <a:pt x="113" y="67"/>
                  <a:pt x="113" y="67"/>
                  <a:pt x="113" y="67"/>
                </a:cubicBezTo>
                <a:cubicBezTo>
                  <a:pt x="159" y="43"/>
                  <a:pt x="159" y="43"/>
                  <a:pt x="159" y="43"/>
                </a:cubicBezTo>
                <a:cubicBezTo>
                  <a:pt x="188" y="56"/>
                  <a:pt x="188" y="56"/>
                  <a:pt x="188" y="56"/>
                </a:cubicBezTo>
                <a:cubicBezTo>
                  <a:pt x="228" y="86"/>
                  <a:pt x="228" y="86"/>
                  <a:pt x="228" y="86"/>
                </a:cubicBezTo>
                <a:cubicBezTo>
                  <a:pt x="294" y="133"/>
                  <a:pt x="294" y="133"/>
                  <a:pt x="294" y="133"/>
                </a:cubicBezTo>
                <a:cubicBezTo>
                  <a:pt x="295" y="134"/>
                  <a:pt x="295" y="134"/>
                  <a:pt x="295" y="134"/>
                </a:cubicBezTo>
                <a:cubicBezTo>
                  <a:pt x="314" y="130"/>
                  <a:pt x="314" y="130"/>
                  <a:pt x="314" y="130"/>
                </a:cubicBezTo>
                <a:cubicBezTo>
                  <a:pt x="317" y="68"/>
                  <a:pt x="289" y="39"/>
                  <a:pt x="289" y="39"/>
                </a:cubicBezTo>
                <a:cubicBezTo>
                  <a:pt x="289" y="39"/>
                  <a:pt x="261" y="44"/>
                  <a:pt x="253" y="41"/>
                </a:cubicBezTo>
                <a:close/>
                <a:moveTo>
                  <a:pt x="155" y="157"/>
                </a:moveTo>
                <a:cubicBezTo>
                  <a:pt x="149" y="156"/>
                  <a:pt x="142" y="158"/>
                  <a:pt x="139" y="164"/>
                </a:cubicBezTo>
                <a:cubicBezTo>
                  <a:pt x="141" y="154"/>
                  <a:pt x="141" y="154"/>
                  <a:pt x="141" y="154"/>
                </a:cubicBezTo>
                <a:cubicBezTo>
                  <a:pt x="143" y="146"/>
                  <a:pt x="138" y="138"/>
                  <a:pt x="130" y="137"/>
                </a:cubicBezTo>
                <a:cubicBezTo>
                  <a:pt x="122" y="135"/>
                  <a:pt x="114" y="139"/>
                  <a:pt x="112" y="148"/>
                </a:cubicBezTo>
                <a:cubicBezTo>
                  <a:pt x="112" y="149"/>
                  <a:pt x="112" y="149"/>
                  <a:pt x="112" y="149"/>
                </a:cubicBezTo>
                <a:cubicBezTo>
                  <a:pt x="112" y="142"/>
                  <a:pt x="107" y="135"/>
                  <a:pt x="100" y="134"/>
                </a:cubicBezTo>
                <a:cubicBezTo>
                  <a:pt x="94" y="133"/>
                  <a:pt x="86" y="137"/>
                  <a:pt x="84" y="143"/>
                </a:cubicBezTo>
                <a:cubicBezTo>
                  <a:pt x="84" y="143"/>
                  <a:pt x="84" y="143"/>
                  <a:pt x="84" y="143"/>
                </a:cubicBezTo>
                <a:cubicBezTo>
                  <a:pt x="82" y="135"/>
                  <a:pt x="74" y="130"/>
                  <a:pt x="67" y="131"/>
                </a:cubicBezTo>
                <a:cubicBezTo>
                  <a:pt x="59" y="134"/>
                  <a:pt x="53" y="141"/>
                  <a:pt x="55" y="149"/>
                </a:cubicBezTo>
                <a:cubicBezTo>
                  <a:pt x="59" y="168"/>
                  <a:pt x="59" y="168"/>
                  <a:pt x="59" y="168"/>
                </a:cubicBezTo>
                <a:cubicBezTo>
                  <a:pt x="60" y="173"/>
                  <a:pt x="65" y="178"/>
                  <a:pt x="72" y="178"/>
                </a:cubicBezTo>
                <a:cubicBezTo>
                  <a:pt x="74" y="178"/>
                  <a:pt x="75" y="178"/>
                  <a:pt x="76" y="178"/>
                </a:cubicBezTo>
                <a:cubicBezTo>
                  <a:pt x="78" y="178"/>
                  <a:pt x="78" y="178"/>
                  <a:pt x="79" y="177"/>
                </a:cubicBezTo>
                <a:cubicBezTo>
                  <a:pt x="80" y="182"/>
                  <a:pt x="84" y="186"/>
                  <a:pt x="90" y="188"/>
                </a:cubicBezTo>
                <a:cubicBezTo>
                  <a:pt x="91" y="188"/>
                  <a:pt x="91" y="188"/>
                  <a:pt x="91" y="188"/>
                </a:cubicBezTo>
                <a:cubicBezTo>
                  <a:pt x="96" y="188"/>
                  <a:pt x="102" y="185"/>
                  <a:pt x="106" y="181"/>
                </a:cubicBezTo>
                <a:cubicBezTo>
                  <a:pt x="104" y="182"/>
                  <a:pt x="104" y="182"/>
                  <a:pt x="104" y="182"/>
                </a:cubicBezTo>
                <a:cubicBezTo>
                  <a:pt x="103" y="189"/>
                  <a:pt x="108" y="197"/>
                  <a:pt x="116" y="200"/>
                </a:cubicBezTo>
                <a:cubicBezTo>
                  <a:pt x="116" y="200"/>
                  <a:pt x="116" y="200"/>
                  <a:pt x="118" y="200"/>
                </a:cubicBezTo>
                <a:cubicBezTo>
                  <a:pt x="123" y="200"/>
                  <a:pt x="129" y="197"/>
                  <a:pt x="131" y="193"/>
                </a:cubicBezTo>
                <a:cubicBezTo>
                  <a:pt x="131" y="200"/>
                  <a:pt x="135" y="206"/>
                  <a:pt x="143" y="209"/>
                </a:cubicBezTo>
                <a:cubicBezTo>
                  <a:pt x="143" y="209"/>
                  <a:pt x="143" y="209"/>
                  <a:pt x="145" y="209"/>
                </a:cubicBezTo>
                <a:cubicBezTo>
                  <a:pt x="151" y="209"/>
                  <a:pt x="158" y="205"/>
                  <a:pt x="161" y="197"/>
                </a:cubicBezTo>
                <a:cubicBezTo>
                  <a:pt x="166" y="174"/>
                  <a:pt x="166" y="174"/>
                  <a:pt x="166" y="174"/>
                </a:cubicBezTo>
                <a:cubicBezTo>
                  <a:pt x="168" y="166"/>
                  <a:pt x="162" y="158"/>
                  <a:pt x="155" y="157"/>
                </a:cubicBezTo>
                <a:close/>
                <a:moveTo>
                  <a:pt x="349" y="124"/>
                </a:moveTo>
                <a:cubicBezTo>
                  <a:pt x="338" y="30"/>
                  <a:pt x="338" y="30"/>
                  <a:pt x="338" y="30"/>
                </a:cubicBezTo>
                <a:cubicBezTo>
                  <a:pt x="337" y="24"/>
                  <a:pt x="332" y="21"/>
                  <a:pt x="326" y="22"/>
                </a:cubicBezTo>
                <a:cubicBezTo>
                  <a:pt x="294" y="30"/>
                  <a:pt x="294" y="30"/>
                  <a:pt x="294" y="30"/>
                </a:cubicBezTo>
                <a:cubicBezTo>
                  <a:pt x="294" y="30"/>
                  <a:pt x="328" y="64"/>
                  <a:pt x="323" y="135"/>
                </a:cubicBezTo>
                <a:cubicBezTo>
                  <a:pt x="338" y="135"/>
                  <a:pt x="338" y="135"/>
                  <a:pt x="338" y="135"/>
                </a:cubicBezTo>
                <a:cubicBezTo>
                  <a:pt x="345" y="135"/>
                  <a:pt x="349" y="130"/>
                  <a:pt x="349" y="124"/>
                </a:cubicBezTo>
                <a:close/>
                <a:moveTo>
                  <a:pt x="63" y="21"/>
                </a:moveTo>
                <a:cubicBezTo>
                  <a:pt x="47" y="11"/>
                  <a:pt x="47" y="11"/>
                  <a:pt x="47" y="11"/>
                </a:cubicBezTo>
                <a:cubicBezTo>
                  <a:pt x="42" y="9"/>
                  <a:pt x="36" y="11"/>
                  <a:pt x="34" y="17"/>
                </a:cubicBezTo>
                <a:cubicBezTo>
                  <a:pt x="3" y="118"/>
                  <a:pt x="3" y="118"/>
                  <a:pt x="3" y="118"/>
                </a:cubicBezTo>
                <a:cubicBezTo>
                  <a:pt x="0" y="124"/>
                  <a:pt x="4" y="130"/>
                  <a:pt x="9" y="130"/>
                </a:cubicBezTo>
                <a:cubicBezTo>
                  <a:pt x="35" y="135"/>
                  <a:pt x="35" y="135"/>
                  <a:pt x="35" y="135"/>
                </a:cubicBezTo>
                <a:cubicBezTo>
                  <a:pt x="32" y="79"/>
                  <a:pt x="63" y="21"/>
                  <a:pt x="63" y="21"/>
                </a:cubicBezTo>
                <a:close/>
              </a:path>
            </a:pathLst>
          </a:custGeom>
          <a:solidFill>
            <a:schemeClr val="accent1"/>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gradFill>
                <a:gsLst>
                  <a:gs pos="1250">
                    <a:srgbClr val="FFFFFF"/>
                  </a:gs>
                  <a:gs pos="100000">
                    <a:srgbClr val="FFFFFF"/>
                  </a:gs>
                </a:gsLst>
                <a:lin ang="5400000" scaled="0"/>
              </a:gradFill>
            </a:endParaRPr>
          </a:p>
        </p:txBody>
      </p:sp>
      <p:sp>
        <p:nvSpPr>
          <p:cNvPr id="41" name="Freeform 22"/>
          <p:cNvSpPr>
            <a:spLocks noChangeAspect="1" noEditPoints="1"/>
          </p:cNvSpPr>
          <p:nvPr/>
        </p:nvSpPr>
        <p:spPr bwMode="black">
          <a:xfrm>
            <a:off x="570525" y="5072014"/>
            <a:ext cx="386478" cy="386376"/>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accent1"/>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gradFill>
                <a:gsLst>
                  <a:gs pos="1250">
                    <a:srgbClr val="FFFFFF"/>
                  </a:gs>
                  <a:gs pos="100000">
                    <a:srgbClr val="FFFFFF"/>
                  </a:gs>
                </a:gsLst>
                <a:lin ang="5400000" scaled="0"/>
              </a:gradFill>
            </a:endParaRPr>
          </a:p>
        </p:txBody>
      </p:sp>
      <p:sp>
        <p:nvSpPr>
          <p:cNvPr id="42" name="Freeform 90"/>
          <p:cNvSpPr>
            <a:spLocks noChangeAspect="1" noEditPoints="1"/>
          </p:cNvSpPr>
          <p:nvPr/>
        </p:nvSpPr>
        <p:spPr bwMode="black">
          <a:xfrm>
            <a:off x="570525" y="3555987"/>
            <a:ext cx="350186" cy="384199"/>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chemeClr val="accent1"/>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gradFill>
                <a:gsLst>
                  <a:gs pos="1250">
                    <a:srgbClr val="FFFFFF"/>
                  </a:gs>
                  <a:gs pos="100000">
                    <a:srgbClr val="FFFFFF"/>
                  </a:gs>
                </a:gsLst>
                <a:lin ang="5400000" scaled="0"/>
              </a:gradFill>
            </a:endParaRPr>
          </a:p>
        </p:txBody>
      </p:sp>
      <p:sp>
        <p:nvSpPr>
          <p:cNvPr id="43" name="Freeform 25"/>
          <p:cNvSpPr>
            <a:spLocks noChangeAspect="1" noEditPoints="1"/>
          </p:cNvSpPr>
          <p:nvPr/>
        </p:nvSpPr>
        <p:spPr bwMode="black">
          <a:xfrm>
            <a:off x="9327974" y="5809205"/>
            <a:ext cx="453015" cy="385730"/>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gradFill>
                <a:gsLst>
                  <a:gs pos="1250">
                    <a:srgbClr val="FFFFFF"/>
                  </a:gs>
                  <a:gs pos="100000">
                    <a:srgbClr val="FFFFFF"/>
                  </a:gs>
                </a:gsLst>
                <a:lin ang="5400000" scaled="0"/>
              </a:gradFill>
            </a:endParaRPr>
          </a:p>
        </p:txBody>
      </p:sp>
      <p:sp>
        <p:nvSpPr>
          <p:cNvPr id="44" name="Freeform 9"/>
          <p:cNvSpPr>
            <a:spLocks noEditPoints="1"/>
          </p:cNvSpPr>
          <p:nvPr/>
        </p:nvSpPr>
        <p:spPr bwMode="auto">
          <a:xfrm>
            <a:off x="3511266" y="3609902"/>
            <a:ext cx="428919" cy="276370"/>
          </a:xfrm>
          <a:custGeom>
            <a:avLst/>
            <a:gdLst>
              <a:gd name="T0" fmla="*/ 2219 w 2399"/>
              <a:gd name="T1" fmla="*/ 0 h 1545"/>
              <a:gd name="T2" fmla="*/ 179 w 2399"/>
              <a:gd name="T3" fmla="*/ 0 h 1545"/>
              <a:gd name="T4" fmla="*/ 0 w 2399"/>
              <a:gd name="T5" fmla="*/ 179 h 1545"/>
              <a:gd name="T6" fmla="*/ 0 w 2399"/>
              <a:gd name="T7" fmla="*/ 1365 h 1545"/>
              <a:gd name="T8" fmla="*/ 179 w 2399"/>
              <a:gd name="T9" fmla="*/ 1545 h 1545"/>
              <a:gd name="T10" fmla="*/ 2219 w 2399"/>
              <a:gd name="T11" fmla="*/ 1545 h 1545"/>
              <a:gd name="T12" fmla="*/ 2399 w 2399"/>
              <a:gd name="T13" fmla="*/ 1365 h 1545"/>
              <a:gd name="T14" fmla="*/ 2399 w 2399"/>
              <a:gd name="T15" fmla="*/ 179 h 1545"/>
              <a:gd name="T16" fmla="*/ 2219 w 2399"/>
              <a:gd name="T17" fmla="*/ 0 h 1545"/>
              <a:gd name="T18" fmla="*/ 179 w 2399"/>
              <a:gd name="T19" fmla="*/ 107 h 1545"/>
              <a:gd name="T20" fmla="*/ 2219 w 2399"/>
              <a:gd name="T21" fmla="*/ 107 h 1545"/>
              <a:gd name="T22" fmla="*/ 2291 w 2399"/>
              <a:gd name="T23" fmla="*/ 179 h 1545"/>
              <a:gd name="T24" fmla="*/ 2291 w 2399"/>
              <a:gd name="T25" fmla="*/ 377 h 1545"/>
              <a:gd name="T26" fmla="*/ 108 w 2399"/>
              <a:gd name="T27" fmla="*/ 377 h 1545"/>
              <a:gd name="T28" fmla="*/ 108 w 2399"/>
              <a:gd name="T29" fmla="*/ 179 h 1545"/>
              <a:gd name="T30" fmla="*/ 179 w 2399"/>
              <a:gd name="T31" fmla="*/ 107 h 1545"/>
              <a:gd name="T32" fmla="*/ 2219 w 2399"/>
              <a:gd name="T33" fmla="*/ 1437 h 1545"/>
              <a:gd name="T34" fmla="*/ 179 w 2399"/>
              <a:gd name="T35" fmla="*/ 1437 h 1545"/>
              <a:gd name="T36" fmla="*/ 108 w 2399"/>
              <a:gd name="T37" fmla="*/ 1365 h 1545"/>
              <a:gd name="T38" fmla="*/ 108 w 2399"/>
              <a:gd name="T39" fmla="*/ 772 h 1545"/>
              <a:gd name="T40" fmla="*/ 2291 w 2399"/>
              <a:gd name="T41" fmla="*/ 772 h 1545"/>
              <a:gd name="T42" fmla="*/ 2291 w 2399"/>
              <a:gd name="T43" fmla="*/ 1365 h 1545"/>
              <a:gd name="T44" fmla="*/ 2219 w 2399"/>
              <a:gd name="T45" fmla="*/ 1437 h 1545"/>
              <a:gd name="T46" fmla="*/ 196 w 2399"/>
              <a:gd name="T47" fmla="*/ 1159 h 1545"/>
              <a:gd name="T48" fmla="*/ 196 w 2399"/>
              <a:gd name="T49" fmla="*/ 1253 h 1545"/>
              <a:gd name="T50" fmla="*/ 488 w 2399"/>
              <a:gd name="T51" fmla="*/ 1253 h 1545"/>
              <a:gd name="T52" fmla="*/ 488 w 2399"/>
              <a:gd name="T53" fmla="*/ 1159 h 1545"/>
              <a:gd name="T54" fmla="*/ 196 w 2399"/>
              <a:gd name="T55" fmla="*/ 1159 h 1545"/>
              <a:gd name="T56" fmla="*/ 582 w 2399"/>
              <a:gd name="T57" fmla="*/ 1159 h 1545"/>
              <a:gd name="T58" fmla="*/ 582 w 2399"/>
              <a:gd name="T59" fmla="*/ 1253 h 1545"/>
              <a:gd name="T60" fmla="*/ 1199 w 2399"/>
              <a:gd name="T61" fmla="*/ 1253 h 1545"/>
              <a:gd name="T62" fmla="*/ 1199 w 2399"/>
              <a:gd name="T63" fmla="*/ 1159 h 1545"/>
              <a:gd name="T64" fmla="*/ 582 w 2399"/>
              <a:gd name="T65" fmla="*/ 1159 h 1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9" h="1545">
                <a:moveTo>
                  <a:pt x="2219" y="0"/>
                </a:moveTo>
                <a:cubicBezTo>
                  <a:pt x="179" y="0"/>
                  <a:pt x="179" y="0"/>
                  <a:pt x="179" y="0"/>
                </a:cubicBezTo>
                <a:cubicBezTo>
                  <a:pt x="78" y="0"/>
                  <a:pt x="0" y="83"/>
                  <a:pt x="0" y="179"/>
                </a:cubicBezTo>
                <a:cubicBezTo>
                  <a:pt x="0" y="1365"/>
                  <a:pt x="0" y="1365"/>
                  <a:pt x="0" y="1365"/>
                </a:cubicBezTo>
                <a:cubicBezTo>
                  <a:pt x="0" y="1461"/>
                  <a:pt x="78" y="1545"/>
                  <a:pt x="179" y="1545"/>
                </a:cubicBezTo>
                <a:cubicBezTo>
                  <a:pt x="2219" y="1545"/>
                  <a:pt x="2219" y="1545"/>
                  <a:pt x="2219" y="1545"/>
                </a:cubicBezTo>
                <a:cubicBezTo>
                  <a:pt x="2321" y="1545"/>
                  <a:pt x="2399" y="1461"/>
                  <a:pt x="2399" y="1365"/>
                </a:cubicBezTo>
                <a:cubicBezTo>
                  <a:pt x="2399" y="179"/>
                  <a:pt x="2399" y="179"/>
                  <a:pt x="2399" y="179"/>
                </a:cubicBezTo>
                <a:cubicBezTo>
                  <a:pt x="2399" y="83"/>
                  <a:pt x="2321" y="0"/>
                  <a:pt x="2219" y="0"/>
                </a:cubicBezTo>
                <a:close/>
                <a:moveTo>
                  <a:pt x="179" y="107"/>
                </a:moveTo>
                <a:cubicBezTo>
                  <a:pt x="2219" y="107"/>
                  <a:pt x="2219" y="107"/>
                  <a:pt x="2219" y="107"/>
                </a:cubicBezTo>
                <a:cubicBezTo>
                  <a:pt x="2261" y="107"/>
                  <a:pt x="2291" y="143"/>
                  <a:pt x="2291" y="179"/>
                </a:cubicBezTo>
                <a:cubicBezTo>
                  <a:pt x="2291" y="377"/>
                  <a:pt x="2291" y="377"/>
                  <a:pt x="2291" y="377"/>
                </a:cubicBezTo>
                <a:cubicBezTo>
                  <a:pt x="108" y="377"/>
                  <a:pt x="108" y="377"/>
                  <a:pt x="108" y="377"/>
                </a:cubicBezTo>
                <a:cubicBezTo>
                  <a:pt x="108" y="179"/>
                  <a:pt x="108" y="179"/>
                  <a:pt x="108" y="179"/>
                </a:cubicBezTo>
                <a:cubicBezTo>
                  <a:pt x="108" y="143"/>
                  <a:pt x="138" y="107"/>
                  <a:pt x="179" y="107"/>
                </a:cubicBezTo>
                <a:close/>
                <a:moveTo>
                  <a:pt x="2219" y="1437"/>
                </a:moveTo>
                <a:cubicBezTo>
                  <a:pt x="179" y="1437"/>
                  <a:pt x="179" y="1437"/>
                  <a:pt x="179" y="1437"/>
                </a:cubicBezTo>
                <a:cubicBezTo>
                  <a:pt x="138" y="1437"/>
                  <a:pt x="108" y="1401"/>
                  <a:pt x="108" y="1365"/>
                </a:cubicBezTo>
                <a:cubicBezTo>
                  <a:pt x="108" y="772"/>
                  <a:pt x="108" y="772"/>
                  <a:pt x="108" y="772"/>
                </a:cubicBezTo>
                <a:cubicBezTo>
                  <a:pt x="2291" y="772"/>
                  <a:pt x="2291" y="772"/>
                  <a:pt x="2291" y="772"/>
                </a:cubicBezTo>
                <a:cubicBezTo>
                  <a:pt x="2291" y="1365"/>
                  <a:pt x="2291" y="1365"/>
                  <a:pt x="2291" y="1365"/>
                </a:cubicBezTo>
                <a:cubicBezTo>
                  <a:pt x="2291" y="1401"/>
                  <a:pt x="2261" y="1437"/>
                  <a:pt x="2219" y="1437"/>
                </a:cubicBezTo>
                <a:close/>
                <a:moveTo>
                  <a:pt x="196" y="1159"/>
                </a:moveTo>
                <a:cubicBezTo>
                  <a:pt x="196" y="1253"/>
                  <a:pt x="196" y="1253"/>
                  <a:pt x="196" y="1253"/>
                </a:cubicBezTo>
                <a:cubicBezTo>
                  <a:pt x="488" y="1253"/>
                  <a:pt x="488" y="1253"/>
                  <a:pt x="488" y="1253"/>
                </a:cubicBezTo>
                <a:cubicBezTo>
                  <a:pt x="488" y="1159"/>
                  <a:pt x="488" y="1159"/>
                  <a:pt x="488" y="1159"/>
                </a:cubicBezTo>
                <a:cubicBezTo>
                  <a:pt x="196" y="1159"/>
                  <a:pt x="196" y="1159"/>
                  <a:pt x="196" y="1159"/>
                </a:cubicBezTo>
                <a:close/>
                <a:moveTo>
                  <a:pt x="582" y="1159"/>
                </a:moveTo>
                <a:cubicBezTo>
                  <a:pt x="582" y="1253"/>
                  <a:pt x="582" y="1253"/>
                  <a:pt x="582" y="1253"/>
                </a:cubicBezTo>
                <a:cubicBezTo>
                  <a:pt x="1199" y="1253"/>
                  <a:pt x="1199" y="1253"/>
                  <a:pt x="1199" y="1253"/>
                </a:cubicBezTo>
                <a:cubicBezTo>
                  <a:pt x="1199" y="1159"/>
                  <a:pt x="1199" y="1159"/>
                  <a:pt x="1199" y="1159"/>
                </a:cubicBezTo>
                <a:cubicBezTo>
                  <a:pt x="582" y="1159"/>
                  <a:pt x="582" y="1159"/>
                  <a:pt x="582" y="1159"/>
                </a:cubicBez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gradFill>
                <a:gsLst>
                  <a:gs pos="1250">
                    <a:srgbClr val="FFFFFF"/>
                  </a:gs>
                  <a:gs pos="100000">
                    <a:srgbClr val="FFFFFF"/>
                  </a:gs>
                </a:gsLst>
                <a:lin ang="5400000" scaled="0"/>
              </a:gradFill>
            </a:endParaRPr>
          </a:p>
        </p:txBody>
      </p:sp>
      <p:sp>
        <p:nvSpPr>
          <p:cNvPr id="45" name="Rectangle 44"/>
          <p:cNvSpPr/>
          <p:nvPr/>
        </p:nvSpPr>
        <p:spPr bwMode="auto">
          <a:xfrm>
            <a:off x="409826" y="1158648"/>
            <a:ext cx="11592483" cy="6040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6083" tIns="149217" rIns="93260"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2040" kern="0" dirty="0">
                <a:solidFill>
                  <a:srgbClr val="FFFFFF"/>
                </a:solidFill>
              </a:rPr>
              <a:t>EXAMPLE SOLUTIONS</a:t>
            </a:r>
          </a:p>
        </p:txBody>
      </p:sp>
      <p:grpSp>
        <p:nvGrpSpPr>
          <p:cNvPr id="46" name="Group 45"/>
          <p:cNvGrpSpPr/>
          <p:nvPr/>
        </p:nvGrpSpPr>
        <p:grpSpPr bwMode="black">
          <a:xfrm>
            <a:off x="596167" y="1225905"/>
            <a:ext cx="439642" cy="490768"/>
            <a:chOff x="1435100" y="3879850"/>
            <a:chExt cx="739775" cy="795338"/>
          </a:xfrm>
          <a:solidFill>
            <a:schemeClr val="tx1"/>
          </a:solidFill>
        </p:grpSpPr>
        <p:sp>
          <p:nvSpPr>
            <p:cNvPr id="47" name="Freeform 6"/>
            <p:cNvSpPr>
              <a:spLocks/>
            </p:cNvSpPr>
            <p:nvPr/>
          </p:nvSpPr>
          <p:spPr bwMode="black">
            <a:xfrm>
              <a:off x="1435100" y="4191000"/>
              <a:ext cx="106363" cy="106363"/>
            </a:xfrm>
            <a:custGeom>
              <a:avLst/>
              <a:gdLst>
                <a:gd name="T0" fmla="*/ 15 w 67"/>
                <a:gd name="T1" fmla="*/ 67 h 67"/>
                <a:gd name="T2" fmla="*/ 15 w 67"/>
                <a:gd name="T3" fmla="*/ 66 h 67"/>
                <a:gd name="T4" fmla="*/ 33 w 67"/>
                <a:gd name="T5" fmla="*/ 48 h 67"/>
                <a:gd name="T6" fmla="*/ 52 w 67"/>
                <a:gd name="T7" fmla="*/ 67 h 67"/>
                <a:gd name="T8" fmla="*/ 67 w 67"/>
                <a:gd name="T9" fmla="*/ 52 h 67"/>
                <a:gd name="T10" fmla="*/ 66 w 67"/>
                <a:gd name="T11" fmla="*/ 51 h 67"/>
                <a:gd name="T12" fmla="*/ 48 w 67"/>
                <a:gd name="T13" fmla="*/ 33 h 67"/>
                <a:gd name="T14" fmla="*/ 67 w 67"/>
                <a:gd name="T15" fmla="*/ 15 h 67"/>
                <a:gd name="T16" fmla="*/ 52 w 67"/>
                <a:gd name="T17" fmla="*/ 0 h 67"/>
                <a:gd name="T18" fmla="*/ 33 w 67"/>
                <a:gd name="T19" fmla="*/ 19 h 67"/>
                <a:gd name="T20" fmla="*/ 15 w 67"/>
                <a:gd name="T21" fmla="*/ 0 h 67"/>
                <a:gd name="T22" fmla="*/ 0 w 67"/>
                <a:gd name="T23" fmla="*/ 15 h 67"/>
                <a:gd name="T24" fmla="*/ 19 w 67"/>
                <a:gd name="T25" fmla="*/ 33 h 67"/>
                <a:gd name="T26" fmla="*/ 0 w 67"/>
                <a:gd name="T27" fmla="*/ 52 h 67"/>
                <a:gd name="T28" fmla="*/ 15 w 67"/>
                <a:gd name="T2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7">
                  <a:moveTo>
                    <a:pt x="15" y="67"/>
                  </a:moveTo>
                  <a:lnTo>
                    <a:pt x="15" y="66"/>
                  </a:lnTo>
                  <a:lnTo>
                    <a:pt x="33" y="48"/>
                  </a:lnTo>
                  <a:lnTo>
                    <a:pt x="52" y="67"/>
                  </a:lnTo>
                  <a:lnTo>
                    <a:pt x="67" y="52"/>
                  </a:lnTo>
                  <a:lnTo>
                    <a:pt x="66" y="51"/>
                  </a:lnTo>
                  <a:lnTo>
                    <a:pt x="48" y="33"/>
                  </a:lnTo>
                  <a:lnTo>
                    <a:pt x="67" y="15"/>
                  </a:lnTo>
                  <a:lnTo>
                    <a:pt x="52" y="0"/>
                  </a:lnTo>
                  <a:lnTo>
                    <a:pt x="33" y="19"/>
                  </a:lnTo>
                  <a:lnTo>
                    <a:pt x="15" y="0"/>
                  </a:lnTo>
                  <a:lnTo>
                    <a:pt x="0" y="15"/>
                  </a:lnTo>
                  <a:lnTo>
                    <a:pt x="19" y="33"/>
                  </a:lnTo>
                  <a:lnTo>
                    <a:pt x="0" y="52"/>
                  </a:lnTo>
                  <a:lnTo>
                    <a:pt x="15"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6630" rIns="93260" bIns="46630" numCol="1" anchor="t" anchorCtr="0" compatLnSpc="1">
              <a:prstTxWarp prst="textNoShape">
                <a:avLst/>
              </a:prstTxWarp>
            </a:bodyPr>
            <a:lstStyle/>
            <a:p>
              <a:pPr algn="ctr" defTabSz="932559">
                <a:defRPr/>
              </a:pPr>
              <a:endParaRPr lang="en-US" sz="1632" kern="0" dirty="0">
                <a:gradFill>
                  <a:gsLst>
                    <a:gs pos="1250">
                      <a:srgbClr val="FFFFFF"/>
                    </a:gs>
                    <a:gs pos="100000">
                      <a:srgbClr val="FFFFFF"/>
                    </a:gs>
                  </a:gsLst>
                  <a:lin ang="5400000" scaled="0"/>
                </a:gradFill>
              </a:endParaRPr>
            </a:p>
          </p:txBody>
        </p:sp>
        <p:sp>
          <p:nvSpPr>
            <p:cNvPr id="48" name="Freeform 7"/>
            <p:cNvSpPr>
              <a:spLocks/>
            </p:cNvSpPr>
            <p:nvPr/>
          </p:nvSpPr>
          <p:spPr bwMode="black">
            <a:xfrm>
              <a:off x="1620838" y="4208463"/>
              <a:ext cx="106363" cy="104775"/>
            </a:xfrm>
            <a:custGeom>
              <a:avLst/>
              <a:gdLst>
                <a:gd name="T0" fmla="*/ 66 w 67"/>
                <a:gd name="T1" fmla="*/ 51 h 66"/>
                <a:gd name="T2" fmla="*/ 48 w 67"/>
                <a:gd name="T3" fmla="*/ 33 h 66"/>
                <a:gd name="T4" fmla="*/ 67 w 67"/>
                <a:gd name="T5" fmla="*/ 14 h 66"/>
                <a:gd name="T6" fmla="*/ 52 w 67"/>
                <a:gd name="T7" fmla="*/ 0 h 66"/>
                <a:gd name="T8" fmla="*/ 33 w 67"/>
                <a:gd name="T9" fmla="*/ 18 h 66"/>
                <a:gd name="T10" fmla="*/ 15 w 67"/>
                <a:gd name="T11" fmla="*/ 0 h 66"/>
                <a:gd name="T12" fmla="*/ 0 w 67"/>
                <a:gd name="T13" fmla="*/ 14 h 66"/>
                <a:gd name="T14" fmla="*/ 19 w 67"/>
                <a:gd name="T15" fmla="*/ 33 h 66"/>
                <a:gd name="T16" fmla="*/ 0 w 67"/>
                <a:gd name="T17" fmla="*/ 51 h 66"/>
                <a:gd name="T18" fmla="*/ 15 w 67"/>
                <a:gd name="T19" fmla="*/ 66 h 66"/>
                <a:gd name="T20" fmla="*/ 15 w 67"/>
                <a:gd name="T21" fmla="*/ 66 h 66"/>
                <a:gd name="T22" fmla="*/ 33 w 67"/>
                <a:gd name="T23" fmla="*/ 48 h 66"/>
                <a:gd name="T24" fmla="*/ 52 w 67"/>
                <a:gd name="T25" fmla="*/ 66 h 66"/>
                <a:gd name="T26" fmla="*/ 67 w 67"/>
                <a:gd name="T27" fmla="*/ 51 h 66"/>
                <a:gd name="T28" fmla="*/ 66 w 67"/>
                <a:gd name="T29" fmla="*/ 5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6">
                  <a:moveTo>
                    <a:pt x="66" y="51"/>
                  </a:moveTo>
                  <a:lnTo>
                    <a:pt x="48" y="33"/>
                  </a:lnTo>
                  <a:lnTo>
                    <a:pt x="67" y="14"/>
                  </a:lnTo>
                  <a:lnTo>
                    <a:pt x="52" y="0"/>
                  </a:lnTo>
                  <a:lnTo>
                    <a:pt x="33" y="18"/>
                  </a:lnTo>
                  <a:lnTo>
                    <a:pt x="15" y="0"/>
                  </a:lnTo>
                  <a:lnTo>
                    <a:pt x="0" y="14"/>
                  </a:lnTo>
                  <a:lnTo>
                    <a:pt x="19" y="33"/>
                  </a:lnTo>
                  <a:lnTo>
                    <a:pt x="0" y="51"/>
                  </a:lnTo>
                  <a:lnTo>
                    <a:pt x="15" y="66"/>
                  </a:lnTo>
                  <a:lnTo>
                    <a:pt x="15" y="66"/>
                  </a:lnTo>
                  <a:lnTo>
                    <a:pt x="33" y="48"/>
                  </a:lnTo>
                  <a:lnTo>
                    <a:pt x="52" y="66"/>
                  </a:lnTo>
                  <a:lnTo>
                    <a:pt x="67" y="51"/>
                  </a:lnTo>
                  <a:lnTo>
                    <a:pt x="66"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6630" rIns="93260" bIns="46630" numCol="1" anchor="t" anchorCtr="0" compatLnSpc="1">
              <a:prstTxWarp prst="textNoShape">
                <a:avLst/>
              </a:prstTxWarp>
            </a:bodyPr>
            <a:lstStyle/>
            <a:p>
              <a:pPr algn="ctr" defTabSz="932559">
                <a:defRPr/>
              </a:pPr>
              <a:endParaRPr lang="en-US" sz="1632" kern="0" dirty="0">
                <a:gradFill>
                  <a:gsLst>
                    <a:gs pos="1250">
                      <a:srgbClr val="FFFFFF"/>
                    </a:gs>
                    <a:gs pos="100000">
                      <a:srgbClr val="FFFFFF"/>
                    </a:gs>
                  </a:gsLst>
                  <a:lin ang="5400000" scaled="0"/>
                </a:gradFill>
              </a:endParaRPr>
            </a:p>
          </p:txBody>
        </p:sp>
        <p:sp>
          <p:nvSpPr>
            <p:cNvPr id="49" name="Freeform 8"/>
            <p:cNvSpPr>
              <a:spLocks/>
            </p:cNvSpPr>
            <p:nvPr/>
          </p:nvSpPr>
          <p:spPr bwMode="black">
            <a:xfrm>
              <a:off x="1876425" y="4184650"/>
              <a:ext cx="104775" cy="104775"/>
            </a:xfrm>
            <a:custGeom>
              <a:avLst/>
              <a:gdLst>
                <a:gd name="T0" fmla="*/ 14 w 66"/>
                <a:gd name="T1" fmla="*/ 66 h 66"/>
                <a:gd name="T2" fmla="*/ 15 w 66"/>
                <a:gd name="T3" fmla="*/ 66 h 66"/>
                <a:gd name="T4" fmla="*/ 33 w 66"/>
                <a:gd name="T5" fmla="*/ 48 h 66"/>
                <a:gd name="T6" fmla="*/ 52 w 66"/>
                <a:gd name="T7" fmla="*/ 66 h 66"/>
                <a:gd name="T8" fmla="*/ 66 w 66"/>
                <a:gd name="T9" fmla="*/ 51 h 66"/>
                <a:gd name="T10" fmla="*/ 66 w 66"/>
                <a:gd name="T11" fmla="*/ 51 h 66"/>
                <a:gd name="T12" fmla="*/ 48 w 66"/>
                <a:gd name="T13" fmla="*/ 33 h 66"/>
                <a:gd name="T14" fmla="*/ 66 w 66"/>
                <a:gd name="T15" fmla="*/ 14 h 66"/>
                <a:gd name="T16" fmla="*/ 52 w 66"/>
                <a:gd name="T17" fmla="*/ 0 h 66"/>
                <a:gd name="T18" fmla="*/ 33 w 66"/>
                <a:gd name="T19" fmla="*/ 18 h 66"/>
                <a:gd name="T20" fmla="*/ 14 w 66"/>
                <a:gd name="T21" fmla="*/ 0 h 66"/>
                <a:gd name="T22" fmla="*/ 0 w 66"/>
                <a:gd name="T23" fmla="*/ 14 h 66"/>
                <a:gd name="T24" fmla="*/ 18 w 66"/>
                <a:gd name="T25" fmla="*/ 33 h 66"/>
                <a:gd name="T26" fmla="*/ 0 w 66"/>
                <a:gd name="T27" fmla="*/ 51 h 66"/>
                <a:gd name="T28" fmla="*/ 14 w 66"/>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66">
                  <a:moveTo>
                    <a:pt x="14" y="66"/>
                  </a:moveTo>
                  <a:lnTo>
                    <a:pt x="15" y="66"/>
                  </a:lnTo>
                  <a:lnTo>
                    <a:pt x="33" y="48"/>
                  </a:lnTo>
                  <a:lnTo>
                    <a:pt x="52" y="66"/>
                  </a:lnTo>
                  <a:lnTo>
                    <a:pt x="66" y="51"/>
                  </a:lnTo>
                  <a:lnTo>
                    <a:pt x="66" y="51"/>
                  </a:lnTo>
                  <a:lnTo>
                    <a:pt x="48" y="33"/>
                  </a:lnTo>
                  <a:lnTo>
                    <a:pt x="66" y="14"/>
                  </a:lnTo>
                  <a:lnTo>
                    <a:pt x="52" y="0"/>
                  </a:lnTo>
                  <a:lnTo>
                    <a:pt x="33" y="18"/>
                  </a:lnTo>
                  <a:lnTo>
                    <a:pt x="14" y="0"/>
                  </a:lnTo>
                  <a:lnTo>
                    <a:pt x="0" y="14"/>
                  </a:lnTo>
                  <a:lnTo>
                    <a:pt x="18" y="33"/>
                  </a:lnTo>
                  <a:lnTo>
                    <a:pt x="0" y="51"/>
                  </a:lnTo>
                  <a:lnTo>
                    <a:pt x="14"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6630" rIns="93260" bIns="46630" numCol="1" anchor="t" anchorCtr="0" compatLnSpc="1">
              <a:prstTxWarp prst="textNoShape">
                <a:avLst/>
              </a:prstTxWarp>
            </a:bodyPr>
            <a:lstStyle/>
            <a:p>
              <a:pPr algn="ctr" defTabSz="932559">
                <a:defRPr/>
              </a:pPr>
              <a:endParaRPr lang="en-US" sz="1632" kern="0" dirty="0">
                <a:gradFill>
                  <a:gsLst>
                    <a:gs pos="1250">
                      <a:srgbClr val="FFFFFF"/>
                    </a:gs>
                    <a:gs pos="100000">
                      <a:srgbClr val="FFFFFF"/>
                    </a:gs>
                  </a:gsLst>
                  <a:lin ang="5400000" scaled="0"/>
                </a:gradFill>
              </a:endParaRPr>
            </a:p>
          </p:txBody>
        </p:sp>
        <p:sp>
          <p:nvSpPr>
            <p:cNvPr id="50" name="Freeform 9"/>
            <p:cNvSpPr>
              <a:spLocks/>
            </p:cNvSpPr>
            <p:nvPr/>
          </p:nvSpPr>
          <p:spPr bwMode="black">
            <a:xfrm>
              <a:off x="1498600" y="3879850"/>
              <a:ext cx="336550" cy="795338"/>
            </a:xfrm>
            <a:custGeom>
              <a:avLst/>
              <a:gdLst>
                <a:gd name="T0" fmla="*/ 938 w 1156"/>
                <a:gd name="T1" fmla="*/ 2724 h 2724"/>
                <a:gd name="T2" fmla="*/ 1139 w 1156"/>
                <a:gd name="T3" fmla="*/ 2523 h 2724"/>
                <a:gd name="T4" fmla="*/ 1036 w 1156"/>
                <a:gd name="T5" fmla="*/ 2347 h 2724"/>
                <a:gd name="T6" fmla="*/ 1156 w 1156"/>
                <a:gd name="T7" fmla="*/ 1686 h 2724"/>
                <a:gd name="T8" fmla="*/ 953 w 1156"/>
                <a:gd name="T9" fmla="*/ 884 h 2724"/>
                <a:gd name="T10" fmla="*/ 188 w 1156"/>
                <a:gd name="T11" fmla="*/ 128 h 2724"/>
                <a:gd name="T12" fmla="*/ 327 w 1156"/>
                <a:gd name="T13" fmla="*/ 90 h 2724"/>
                <a:gd name="T14" fmla="*/ 302 w 1156"/>
                <a:gd name="T15" fmla="*/ 0 h 2724"/>
                <a:gd name="T16" fmla="*/ 0 w 1156"/>
                <a:gd name="T17" fmla="*/ 82 h 2724"/>
                <a:gd name="T18" fmla="*/ 83 w 1156"/>
                <a:gd name="T19" fmla="*/ 385 h 2724"/>
                <a:gd name="T20" fmla="*/ 173 w 1156"/>
                <a:gd name="T21" fmla="*/ 360 h 2724"/>
                <a:gd name="T22" fmla="*/ 135 w 1156"/>
                <a:gd name="T23" fmla="*/ 223 h 2724"/>
                <a:gd name="T24" fmla="*/ 858 w 1156"/>
                <a:gd name="T25" fmla="*/ 937 h 2724"/>
                <a:gd name="T26" fmla="*/ 1047 w 1156"/>
                <a:gd name="T27" fmla="*/ 1686 h 2724"/>
                <a:gd name="T28" fmla="*/ 979 w 1156"/>
                <a:gd name="T29" fmla="*/ 2171 h 2724"/>
                <a:gd name="T30" fmla="*/ 933 w 1156"/>
                <a:gd name="T31" fmla="*/ 2312 h 2724"/>
                <a:gd name="T32" fmla="*/ 929 w 1156"/>
                <a:gd name="T33" fmla="*/ 2321 h 2724"/>
                <a:gd name="T34" fmla="*/ 736 w 1156"/>
                <a:gd name="T35" fmla="*/ 2523 h 2724"/>
                <a:gd name="T36" fmla="*/ 938 w 1156"/>
                <a:gd name="T37" fmla="*/ 2724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6" h="2724">
                  <a:moveTo>
                    <a:pt x="938" y="2724"/>
                  </a:moveTo>
                  <a:cubicBezTo>
                    <a:pt x="1049" y="2724"/>
                    <a:pt x="1139" y="2634"/>
                    <a:pt x="1139" y="2523"/>
                  </a:cubicBezTo>
                  <a:cubicBezTo>
                    <a:pt x="1139" y="2447"/>
                    <a:pt x="1098" y="2382"/>
                    <a:pt x="1036" y="2347"/>
                  </a:cubicBezTo>
                  <a:cubicBezTo>
                    <a:pt x="1078" y="2239"/>
                    <a:pt x="1156" y="1994"/>
                    <a:pt x="1156" y="1686"/>
                  </a:cubicBezTo>
                  <a:cubicBezTo>
                    <a:pt x="1156" y="1444"/>
                    <a:pt x="1108" y="1164"/>
                    <a:pt x="953" y="884"/>
                  </a:cubicBezTo>
                  <a:cubicBezTo>
                    <a:pt x="807" y="619"/>
                    <a:pt x="566" y="356"/>
                    <a:pt x="188" y="128"/>
                  </a:cubicBezTo>
                  <a:cubicBezTo>
                    <a:pt x="327" y="90"/>
                    <a:pt x="327" y="90"/>
                    <a:pt x="327" y="90"/>
                  </a:cubicBezTo>
                  <a:cubicBezTo>
                    <a:pt x="302" y="0"/>
                    <a:pt x="302" y="0"/>
                    <a:pt x="302" y="0"/>
                  </a:cubicBezTo>
                  <a:cubicBezTo>
                    <a:pt x="0" y="82"/>
                    <a:pt x="0" y="82"/>
                    <a:pt x="0" y="82"/>
                  </a:cubicBezTo>
                  <a:cubicBezTo>
                    <a:pt x="83" y="385"/>
                    <a:pt x="83" y="385"/>
                    <a:pt x="83" y="385"/>
                  </a:cubicBezTo>
                  <a:cubicBezTo>
                    <a:pt x="173" y="360"/>
                    <a:pt x="173" y="360"/>
                    <a:pt x="173" y="360"/>
                  </a:cubicBezTo>
                  <a:cubicBezTo>
                    <a:pt x="135" y="223"/>
                    <a:pt x="135" y="223"/>
                    <a:pt x="135" y="223"/>
                  </a:cubicBezTo>
                  <a:cubicBezTo>
                    <a:pt x="497" y="443"/>
                    <a:pt x="721" y="690"/>
                    <a:pt x="858" y="937"/>
                  </a:cubicBezTo>
                  <a:cubicBezTo>
                    <a:pt x="1002" y="1198"/>
                    <a:pt x="1047" y="1459"/>
                    <a:pt x="1047" y="1686"/>
                  </a:cubicBezTo>
                  <a:cubicBezTo>
                    <a:pt x="1047" y="1881"/>
                    <a:pt x="1013" y="2051"/>
                    <a:pt x="979" y="2171"/>
                  </a:cubicBezTo>
                  <a:cubicBezTo>
                    <a:pt x="963" y="2231"/>
                    <a:pt x="946" y="2279"/>
                    <a:pt x="933" y="2312"/>
                  </a:cubicBezTo>
                  <a:cubicBezTo>
                    <a:pt x="932" y="2315"/>
                    <a:pt x="931" y="2318"/>
                    <a:pt x="929" y="2321"/>
                  </a:cubicBezTo>
                  <a:cubicBezTo>
                    <a:pt x="822" y="2326"/>
                    <a:pt x="736" y="2414"/>
                    <a:pt x="736" y="2523"/>
                  </a:cubicBezTo>
                  <a:cubicBezTo>
                    <a:pt x="736" y="2634"/>
                    <a:pt x="826" y="2724"/>
                    <a:pt x="938" y="27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6630" rIns="93260" bIns="46630" numCol="1" anchor="t" anchorCtr="0" compatLnSpc="1">
              <a:prstTxWarp prst="textNoShape">
                <a:avLst/>
              </a:prstTxWarp>
            </a:bodyPr>
            <a:lstStyle/>
            <a:p>
              <a:pPr algn="ctr" defTabSz="932559">
                <a:defRPr/>
              </a:pPr>
              <a:endParaRPr lang="en-US" sz="1632" kern="0" dirty="0">
                <a:gradFill>
                  <a:gsLst>
                    <a:gs pos="1250">
                      <a:srgbClr val="FFFFFF"/>
                    </a:gs>
                    <a:gs pos="100000">
                      <a:srgbClr val="FFFFFF"/>
                    </a:gs>
                  </a:gsLst>
                  <a:lin ang="5400000" scaled="0"/>
                </a:gradFill>
              </a:endParaRPr>
            </a:p>
          </p:txBody>
        </p:sp>
        <p:sp>
          <p:nvSpPr>
            <p:cNvPr id="51" name="Oval 10"/>
            <p:cNvSpPr>
              <a:spLocks noChangeArrowheads="1"/>
            </p:cNvSpPr>
            <p:nvPr/>
          </p:nvSpPr>
          <p:spPr bwMode="black">
            <a:xfrm>
              <a:off x="1744663" y="4589463"/>
              <a:ext cx="53975" cy="539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6630" rIns="93260" bIns="46630" numCol="1" anchor="t" anchorCtr="0" compatLnSpc="1">
              <a:prstTxWarp prst="textNoShape">
                <a:avLst/>
              </a:prstTxWarp>
            </a:bodyPr>
            <a:lstStyle/>
            <a:p>
              <a:pPr algn="ctr" defTabSz="932559">
                <a:defRPr/>
              </a:pPr>
              <a:endParaRPr lang="en-US" sz="1632" kern="0" dirty="0">
                <a:gradFill>
                  <a:gsLst>
                    <a:gs pos="1250">
                      <a:srgbClr val="FFFFFF"/>
                    </a:gs>
                    <a:gs pos="100000">
                      <a:srgbClr val="FFFFFF"/>
                    </a:gs>
                  </a:gsLst>
                  <a:lin ang="5400000" scaled="0"/>
                </a:gradFill>
              </a:endParaRPr>
            </a:p>
          </p:txBody>
        </p:sp>
        <p:sp>
          <p:nvSpPr>
            <p:cNvPr id="52" name="Freeform 11"/>
            <p:cNvSpPr>
              <a:spLocks/>
            </p:cNvSpPr>
            <p:nvPr/>
          </p:nvSpPr>
          <p:spPr bwMode="black">
            <a:xfrm>
              <a:off x="1860550" y="4225925"/>
              <a:ext cx="314325" cy="350838"/>
            </a:xfrm>
            <a:custGeom>
              <a:avLst/>
              <a:gdLst>
                <a:gd name="T0" fmla="*/ 695 w 1079"/>
                <a:gd name="T1" fmla="*/ 124 h 1206"/>
                <a:gd name="T2" fmla="*/ 834 w 1079"/>
                <a:gd name="T3" fmla="*/ 90 h 1206"/>
                <a:gd name="T4" fmla="*/ 812 w 1079"/>
                <a:gd name="T5" fmla="*/ 0 h 1206"/>
                <a:gd name="T6" fmla="*/ 507 w 1079"/>
                <a:gd name="T7" fmla="*/ 73 h 1206"/>
                <a:gd name="T8" fmla="*/ 580 w 1079"/>
                <a:gd name="T9" fmla="*/ 378 h 1206"/>
                <a:gd name="T10" fmla="*/ 671 w 1079"/>
                <a:gd name="T11" fmla="*/ 356 h 1206"/>
                <a:gd name="T12" fmla="*/ 638 w 1079"/>
                <a:gd name="T13" fmla="*/ 217 h 1206"/>
                <a:gd name="T14" fmla="*/ 924 w 1079"/>
                <a:gd name="T15" fmla="*/ 392 h 1206"/>
                <a:gd name="T16" fmla="*/ 528 w 1079"/>
                <a:gd name="T17" fmla="*/ 753 h 1206"/>
                <a:gd name="T18" fmla="*/ 362 w 1079"/>
                <a:gd name="T19" fmla="*/ 844 h 1206"/>
                <a:gd name="T20" fmla="*/ 337 w 1079"/>
                <a:gd name="T21" fmla="*/ 856 h 1206"/>
                <a:gd name="T22" fmla="*/ 201 w 1079"/>
                <a:gd name="T23" fmla="*/ 803 h 1206"/>
                <a:gd name="T24" fmla="*/ 0 w 1079"/>
                <a:gd name="T25" fmla="*/ 1005 h 1206"/>
                <a:gd name="T26" fmla="*/ 201 w 1079"/>
                <a:gd name="T27" fmla="*/ 1206 h 1206"/>
                <a:gd name="T28" fmla="*/ 403 w 1079"/>
                <a:gd name="T29" fmla="*/ 1005 h 1206"/>
                <a:gd name="T30" fmla="*/ 395 w 1079"/>
                <a:gd name="T31" fmla="*/ 949 h 1206"/>
                <a:gd name="T32" fmla="*/ 1047 w 1079"/>
                <a:gd name="T33" fmla="*/ 406 h 1206"/>
                <a:gd name="T34" fmla="*/ 1079 w 1079"/>
                <a:gd name="T35" fmla="*/ 359 h 1206"/>
                <a:gd name="T36" fmla="*/ 695 w 1079"/>
                <a:gd name="T37" fmla="*/ 124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1206">
                  <a:moveTo>
                    <a:pt x="695" y="124"/>
                  </a:moveTo>
                  <a:cubicBezTo>
                    <a:pt x="834" y="90"/>
                    <a:pt x="834" y="90"/>
                    <a:pt x="834" y="90"/>
                  </a:cubicBezTo>
                  <a:cubicBezTo>
                    <a:pt x="812" y="0"/>
                    <a:pt x="812" y="0"/>
                    <a:pt x="812" y="0"/>
                  </a:cubicBezTo>
                  <a:cubicBezTo>
                    <a:pt x="507" y="73"/>
                    <a:pt x="507" y="73"/>
                    <a:pt x="507" y="73"/>
                  </a:cubicBezTo>
                  <a:cubicBezTo>
                    <a:pt x="580" y="378"/>
                    <a:pt x="580" y="378"/>
                    <a:pt x="580" y="378"/>
                  </a:cubicBezTo>
                  <a:cubicBezTo>
                    <a:pt x="671" y="356"/>
                    <a:pt x="671" y="356"/>
                    <a:pt x="671" y="356"/>
                  </a:cubicBezTo>
                  <a:cubicBezTo>
                    <a:pt x="638" y="217"/>
                    <a:pt x="638" y="217"/>
                    <a:pt x="638" y="217"/>
                  </a:cubicBezTo>
                  <a:cubicBezTo>
                    <a:pt x="924" y="392"/>
                    <a:pt x="924" y="392"/>
                    <a:pt x="924" y="392"/>
                  </a:cubicBezTo>
                  <a:cubicBezTo>
                    <a:pt x="800" y="559"/>
                    <a:pt x="651" y="677"/>
                    <a:pt x="528" y="753"/>
                  </a:cubicBezTo>
                  <a:cubicBezTo>
                    <a:pt x="462" y="795"/>
                    <a:pt x="403" y="825"/>
                    <a:pt x="362" y="844"/>
                  </a:cubicBezTo>
                  <a:cubicBezTo>
                    <a:pt x="353" y="849"/>
                    <a:pt x="344" y="853"/>
                    <a:pt x="337" y="856"/>
                  </a:cubicBezTo>
                  <a:cubicBezTo>
                    <a:pt x="301" y="823"/>
                    <a:pt x="253" y="803"/>
                    <a:pt x="201" y="803"/>
                  </a:cubicBezTo>
                  <a:cubicBezTo>
                    <a:pt x="90" y="803"/>
                    <a:pt x="0" y="894"/>
                    <a:pt x="0" y="1005"/>
                  </a:cubicBezTo>
                  <a:cubicBezTo>
                    <a:pt x="0" y="1116"/>
                    <a:pt x="90" y="1206"/>
                    <a:pt x="201" y="1206"/>
                  </a:cubicBezTo>
                  <a:cubicBezTo>
                    <a:pt x="312" y="1206"/>
                    <a:pt x="403" y="1116"/>
                    <a:pt x="403" y="1005"/>
                  </a:cubicBezTo>
                  <a:cubicBezTo>
                    <a:pt x="403" y="986"/>
                    <a:pt x="400" y="967"/>
                    <a:pt x="395" y="949"/>
                  </a:cubicBezTo>
                  <a:cubicBezTo>
                    <a:pt x="524" y="891"/>
                    <a:pt x="829" y="729"/>
                    <a:pt x="1047" y="406"/>
                  </a:cubicBezTo>
                  <a:cubicBezTo>
                    <a:pt x="1079" y="359"/>
                    <a:pt x="1079" y="359"/>
                    <a:pt x="1079" y="359"/>
                  </a:cubicBezTo>
                  <a:lnTo>
                    <a:pt x="695"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6630" rIns="93260" bIns="46630" numCol="1" anchor="t" anchorCtr="0" compatLnSpc="1">
              <a:prstTxWarp prst="textNoShape">
                <a:avLst/>
              </a:prstTxWarp>
            </a:bodyPr>
            <a:lstStyle/>
            <a:p>
              <a:pPr algn="ctr" defTabSz="932559">
                <a:defRPr/>
              </a:pPr>
              <a:endParaRPr lang="en-US" sz="1632" kern="0" dirty="0">
                <a:gradFill>
                  <a:gsLst>
                    <a:gs pos="1250">
                      <a:srgbClr val="FFFFFF"/>
                    </a:gs>
                    <a:gs pos="100000">
                      <a:srgbClr val="FFFFFF"/>
                    </a:gs>
                  </a:gsLst>
                  <a:lin ang="5400000" scaled="0"/>
                </a:gradFill>
              </a:endParaRPr>
            </a:p>
          </p:txBody>
        </p:sp>
        <p:sp>
          <p:nvSpPr>
            <p:cNvPr id="53" name="Oval 12"/>
            <p:cNvSpPr>
              <a:spLocks noChangeArrowheads="1"/>
            </p:cNvSpPr>
            <p:nvPr/>
          </p:nvSpPr>
          <p:spPr bwMode="black">
            <a:xfrm>
              <a:off x="1892300" y="4491038"/>
              <a:ext cx="53975" cy="539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6630" rIns="93260" bIns="46630" numCol="1" anchor="t" anchorCtr="0" compatLnSpc="1">
              <a:prstTxWarp prst="textNoShape">
                <a:avLst/>
              </a:prstTxWarp>
            </a:bodyPr>
            <a:lstStyle/>
            <a:p>
              <a:pPr algn="ctr" defTabSz="932559">
                <a:defRPr/>
              </a:pPr>
              <a:endParaRPr lang="en-US" sz="1632" kern="0" dirty="0">
                <a:gradFill>
                  <a:gsLst>
                    <a:gs pos="1250">
                      <a:srgbClr val="FFFFFF"/>
                    </a:gs>
                    <a:gs pos="100000">
                      <a:srgbClr val="FFFFFF"/>
                    </a:gs>
                  </a:gsLst>
                  <a:lin ang="5400000" scaled="0"/>
                </a:gradFill>
              </a:endParaRPr>
            </a:p>
          </p:txBody>
        </p:sp>
        <p:sp>
          <p:nvSpPr>
            <p:cNvPr id="54" name="Freeform 13"/>
            <p:cNvSpPr>
              <a:spLocks/>
            </p:cNvSpPr>
            <p:nvPr/>
          </p:nvSpPr>
          <p:spPr bwMode="black">
            <a:xfrm>
              <a:off x="1447800" y="4306888"/>
              <a:ext cx="215900" cy="322263"/>
            </a:xfrm>
            <a:custGeom>
              <a:avLst/>
              <a:gdLst>
                <a:gd name="T0" fmla="*/ 537 w 738"/>
                <a:gd name="T1" fmla="*/ 706 h 1109"/>
                <a:gd name="T2" fmla="*/ 506 w 738"/>
                <a:gd name="T3" fmla="*/ 708 h 1109"/>
                <a:gd name="T4" fmla="*/ 273 w 738"/>
                <a:gd name="T5" fmla="*/ 155 h 1109"/>
                <a:gd name="T6" fmla="*/ 408 w 738"/>
                <a:gd name="T7" fmla="*/ 101 h 1109"/>
                <a:gd name="T8" fmla="*/ 368 w 738"/>
                <a:gd name="T9" fmla="*/ 0 h 1109"/>
                <a:gd name="T10" fmla="*/ 0 w 738"/>
                <a:gd name="T11" fmla="*/ 147 h 1109"/>
                <a:gd name="T12" fmla="*/ 41 w 738"/>
                <a:gd name="T13" fmla="*/ 248 h 1109"/>
                <a:gd name="T14" fmla="*/ 172 w 738"/>
                <a:gd name="T15" fmla="*/ 195 h 1109"/>
                <a:gd name="T16" fmla="*/ 407 w 738"/>
                <a:gd name="T17" fmla="*/ 753 h 1109"/>
                <a:gd name="T18" fmla="*/ 335 w 738"/>
                <a:gd name="T19" fmla="*/ 908 h 1109"/>
                <a:gd name="T20" fmla="*/ 537 w 738"/>
                <a:gd name="T21" fmla="*/ 1109 h 1109"/>
                <a:gd name="T22" fmla="*/ 738 w 738"/>
                <a:gd name="T23" fmla="*/ 908 h 1109"/>
                <a:gd name="T24" fmla="*/ 537 w 738"/>
                <a:gd name="T25" fmla="*/ 706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8" h="1109">
                  <a:moveTo>
                    <a:pt x="537" y="706"/>
                  </a:moveTo>
                  <a:cubicBezTo>
                    <a:pt x="526" y="706"/>
                    <a:pt x="516" y="707"/>
                    <a:pt x="506" y="708"/>
                  </a:cubicBezTo>
                  <a:cubicBezTo>
                    <a:pt x="273" y="155"/>
                    <a:pt x="273" y="155"/>
                    <a:pt x="273" y="155"/>
                  </a:cubicBezTo>
                  <a:cubicBezTo>
                    <a:pt x="408" y="101"/>
                    <a:pt x="408" y="101"/>
                    <a:pt x="408" y="101"/>
                  </a:cubicBezTo>
                  <a:cubicBezTo>
                    <a:pt x="368" y="0"/>
                    <a:pt x="368" y="0"/>
                    <a:pt x="368" y="0"/>
                  </a:cubicBezTo>
                  <a:cubicBezTo>
                    <a:pt x="0" y="147"/>
                    <a:pt x="0" y="147"/>
                    <a:pt x="0" y="147"/>
                  </a:cubicBezTo>
                  <a:cubicBezTo>
                    <a:pt x="41" y="248"/>
                    <a:pt x="41" y="248"/>
                    <a:pt x="41" y="248"/>
                  </a:cubicBezTo>
                  <a:cubicBezTo>
                    <a:pt x="172" y="195"/>
                    <a:pt x="172" y="195"/>
                    <a:pt x="172" y="195"/>
                  </a:cubicBezTo>
                  <a:cubicBezTo>
                    <a:pt x="407" y="753"/>
                    <a:pt x="407" y="753"/>
                    <a:pt x="407" y="753"/>
                  </a:cubicBezTo>
                  <a:cubicBezTo>
                    <a:pt x="363" y="790"/>
                    <a:pt x="335" y="846"/>
                    <a:pt x="335" y="908"/>
                  </a:cubicBezTo>
                  <a:cubicBezTo>
                    <a:pt x="335" y="1019"/>
                    <a:pt x="425" y="1109"/>
                    <a:pt x="537" y="1109"/>
                  </a:cubicBezTo>
                  <a:cubicBezTo>
                    <a:pt x="648" y="1109"/>
                    <a:pt x="738" y="1019"/>
                    <a:pt x="738" y="908"/>
                  </a:cubicBezTo>
                  <a:cubicBezTo>
                    <a:pt x="738" y="796"/>
                    <a:pt x="648" y="706"/>
                    <a:pt x="537" y="7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6630" rIns="93260" bIns="46630" numCol="1" anchor="t" anchorCtr="0" compatLnSpc="1">
              <a:prstTxWarp prst="textNoShape">
                <a:avLst/>
              </a:prstTxWarp>
            </a:bodyPr>
            <a:lstStyle/>
            <a:p>
              <a:pPr algn="ctr" defTabSz="932559">
                <a:defRPr/>
              </a:pPr>
              <a:endParaRPr lang="en-US" sz="1632" kern="0" dirty="0">
                <a:gradFill>
                  <a:gsLst>
                    <a:gs pos="1250">
                      <a:srgbClr val="FFFFFF"/>
                    </a:gs>
                    <a:gs pos="100000">
                      <a:srgbClr val="FFFFFF"/>
                    </a:gs>
                  </a:gsLst>
                  <a:lin ang="5400000" scaled="0"/>
                </a:gradFill>
              </a:endParaRPr>
            </a:p>
          </p:txBody>
        </p:sp>
        <p:sp>
          <p:nvSpPr>
            <p:cNvPr id="55" name="Oval 14"/>
            <p:cNvSpPr>
              <a:spLocks noChangeArrowheads="1"/>
            </p:cNvSpPr>
            <p:nvPr/>
          </p:nvSpPr>
          <p:spPr bwMode="black">
            <a:xfrm>
              <a:off x="1577975" y="4543425"/>
              <a:ext cx="53975" cy="539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6630" rIns="93260" bIns="46630" numCol="1" anchor="t" anchorCtr="0" compatLnSpc="1">
              <a:prstTxWarp prst="textNoShape">
                <a:avLst/>
              </a:prstTxWarp>
            </a:bodyPr>
            <a:lstStyle/>
            <a:p>
              <a:pPr algn="ctr" defTabSz="932559">
                <a:defRPr/>
              </a:pPr>
              <a:endParaRPr lang="en-US" sz="1632" kern="0" dirty="0">
                <a:gradFill>
                  <a:gsLst>
                    <a:gs pos="1250">
                      <a:srgbClr val="FFFFFF"/>
                    </a:gs>
                    <a:gs pos="100000">
                      <a:srgbClr val="FFFFFF"/>
                    </a:gs>
                  </a:gsLst>
                  <a:lin ang="5400000" scaled="0"/>
                </a:gradFill>
              </a:endParaRPr>
            </a:p>
          </p:txBody>
        </p:sp>
      </p:grpSp>
      <p:grpSp>
        <p:nvGrpSpPr>
          <p:cNvPr id="56" name="Group 55"/>
          <p:cNvGrpSpPr/>
          <p:nvPr/>
        </p:nvGrpSpPr>
        <p:grpSpPr>
          <a:xfrm>
            <a:off x="9330914" y="4313658"/>
            <a:ext cx="333143" cy="385977"/>
            <a:chOff x="5394326" y="4936834"/>
            <a:chExt cx="720725" cy="835025"/>
          </a:xfrm>
          <a:solidFill>
            <a:schemeClr val="accent1"/>
          </a:solidFill>
        </p:grpSpPr>
        <p:sp>
          <p:nvSpPr>
            <p:cNvPr id="57"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gradFill>
                  <a:gsLst>
                    <a:gs pos="1250">
                      <a:srgbClr val="FFFFFF"/>
                    </a:gs>
                    <a:gs pos="100000">
                      <a:srgbClr val="FFFFFF"/>
                    </a:gs>
                  </a:gsLst>
                  <a:lin ang="5400000" scaled="0"/>
                </a:gradFill>
              </a:endParaRPr>
            </a:p>
          </p:txBody>
        </p:sp>
        <p:sp>
          <p:nvSpPr>
            <p:cNvPr id="58"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gradFill>
                  <a:gsLst>
                    <a:gs pos="1250">
                      <a:srgbClr val="FFFFFF"/>
                    </a:gs>
                    <a:gs pos="100000">
                      <a:srgbClr val="FFFFFF"/>
                    </a:gs>
                  </a:gsLst>
                  <a:lin ang="5400000" scaled="0"/>
                </a:gradFill>
              </a:endParaRPr>
            </a:p>
          </p:txBody>
        </p:sp>
      </p:grpSp>
      <p:sp>
        <p:nvSpPr>
          <p:cNvPr id="59" name="Freeform 5"/>
          <p:cNvSpPr>
            <a:spLocks noEditPoints="1"/>
          </p:cNvSpPr>
          <p:nvPr/>
        </p:nvSpPr>
        <p:spPr bwMode="auto">
          <a:xfrm rot="1148920" flipH="1">
            <a:off x="9383455" y="5055660"/>
            <a:ext cx="350485" cy="397396"/>
          </a:xfrm>
          <a:custGeom>
            <a:avLst/>
            <a:gdLst>
              <a:gd name="T0" fmla="*/ 160 w 440"/>
              <a:gd name="T1" fmla="*/ 176 h 499"/>
              <a:gd name="T2" fmla="*/ 93 w 440"/>
              <a:gd name="T3" fmla="*/ 216 h 499"/>
              <a:gd name="T4" fmla="*/ 99 w 440"/>
              <a:gd name="T5" fmla="*/ 286 h 499"/>
              <a:gd name="T6" fmla="*/ 135 w 440"/>
              <a:gd name="T7" fmla="*/ 250 h 499"/>
              <a:gd name="T8" fmla="*/ 161 w 440"/>
              <a:gd name="T9" fmla="*/ 246 h 499"/>
              <a:gd name="T10" fmla="*/ 213 w 440"/>
              <a:gd name="T11" fmla="*/ 295 h 499"/>
              <a:gd name="T12" fmla="*/ 185 w 440"/>
              <a:gd name="T13" fmla="*/ 305 h 499"/>
              <a:gd name="T14" fmla="*/ 207 w 440"/>
              <a:gd name="T15" fmla="*/ 394 h 499"/>
              <a:gd name="T16" fmla="*/ 157 w 440"/>
              <a:gd name="T17" fmla="*/ 425 h 499"/>
              <a:gd name="T18" fmla="*/ 147 w 440"/>
              <a:gd name="T19" fmla="*/ 471 h 499"/>
              <a:gd name="T20" fmla="*/ 230 w 440"/>
              <a:gd name="T21" fmla="*/ 447 h 499"/>
              <a:gd name="T22" fmla="*/ 269 w 440"/>
              <a:gd name="T23" fmla="*/ 390 h 499"/>
              <a:gd name="T24" fmla="*/ 440 w 440"/>
              <a:gd name="T25" fmla="*/ 377 h 499"/>
              <a:gd name="T26" fmla="*/ 299 w 440"/>
              <a:gd name="T27" fmla="*/ 226 h 499"/>
              <a:gd name="T28" fmla="*/ 73 w 440"/>
              <a:gd name="T29" fmla="*/ 224 h 499"/>
              <a:gd name="T30" fmla="*/ 55 w 440"/>
              <a:gd name="T31" fmla="*/ 270 h 499"/>
              <a:gd name="T32" fmla="*/ 73 w 440"/>
              <a:gd name="T33" fmla="*/ 224 h 499"/>
              <a:gd name="T34" fmla="*/ 62 w 440"/>
              <a:gd name="T35" fmla="*/ 287 h 499"/>
              <a:gd name="T36" fmla="*/ 94 w 440"/>
              <a:gd name="T37" fmla="*/ 296 h 499"/>
              <a:gd name="T38" fmla="*/ 162 w 440"/>
              <a:gd name="T39" fmla="*/ 301 h 499"/>
              <a:gd name="T40" fmla="*/ 65 w 440"/>
              <a:gd name="T41" fmla="*/ 317 h 499"/>
              <a:gd name="T42" fmla="*/ 76 w 440"/>
              <a:gd name="T43" fmla="*/ 342 h 499"/>
              <a:gd name="T44" fmla="*/ 166 w 440"/>
              <a:gd name="T45" fmla="*/ 319 h 499"/>
              <a:gd name="T46" fmla="*/ 92 w 440"/>
              <a:gd name="T47" fmla="*/ 365 h 499"/>
              <a:gd name="T48" fmla="*/ 76 w 440"/>
              <a:gd name="T49" fmla="*/ 342 h 499"/>
              <a:gd name="T50" fmla="*/ 176 w 440"/>
              <a:gd name="T51" fmla="*/ 371 h 499"/>
              <a:gd name="T52" fmla="*/ 138 w 440"/>
              <a:gd name="T53" fmla="*/ 410 h 499"/>
              <a:gd name="T54" fmla="*/ 95 w 440"/>
              <a:gd name="T55" fmla="*/ 383 h 499"/>
              <a:gd name="T56" fmla="*/ 53 w 440"/>
              <a:gd name="T57" fmla="*/ 148 h 499"/>
              <a:gd name="T58" fmla="*/ 0 w 440"/>
              <a:gd name="T59" fmla="*/ 81 h 499"/>
              <a:gd name="T60" fmla="*/ 30 w 440"/>
              <a:gd name="T61" fmla="*/ 23 h 499"/>
              <a:gd name="T62" fmla="*/ 54 w 440"/>
              <a:gd name="T63" fmla="*/ 79 h 499"/>
              <a:gd name="T64" fmla="*/ 102 w 440"/>
              <a:gd name="T65" fmla="*/ 57 h 499"/>
              <a:gd name="T66" fmla="*/ 107 w 440"/>
              <a:gd name="T67" fmla="*/ 0 h 499"/>
              <a:gd name="T68" fmla="*/ 154 w 440"/>
              <a:gd name="T69" fmla="*/ 73 h 499"/>
              <a:gd name="T70" fmla="*/ 147 w 440"/>
              <a:gd name="T71" fmla="*/ 16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499">
                <a:moveTo>
                  <a:pt x="262" y="221"/>
                </a:moveTo>
                <a:cubicBezTo>
                  <a:pt x="239" y="208"/>
                  <a:pt x="195" y="187"/>
                  <a:pt x="160" y="176"/>
                </a:cubicBezTo>
                <a:cubicBezTo>
                  <a:pt x="152" y="174"/>
                  <a:pt x="144" y="177"/>
                  <a:pt x="138" y="182"/>
                </a:cubicBezTo>
                <a:cubicBezTo>
                  <a:pt x="125" y="194"/>
                  <a:pt x="100" y="211"/>
                  <a:pt x="93" y="216"/>
                </a:cubicBezTo>
                <a:cubicBezTo>
                  <a:pt x="86" y="222"/>
                  <a:pt x="81" y="226"/>
                  <a:pt x="85" y="237"/>
                </a:cubicBezTo>
                <a:cubicBezTo>
                  <a:pt x="99" y="286"/>
                  <a:pt x="99" y="286"/>
                  <a:pt x="99" y="286"/>
                </a:cubicBezTo>
                <a:cubicBezTo>
                  <a:pt x="101" y="290"/>
                  <a:pt x="102" y="291"/>
                  <a:pt x="106" y="292"/>
                </a:cubicBezTo>
                <a:cubicBezTo>
                  <a:pt x="129" y="297"/>
                  <a:pt x="145" y="264"/>
                  <a:pt x="135" y="250"/>
                </a:cubicBezTo>
                <a:cubicBezTo>
                  <a:pt x="135" y="250"/>
                  <a:pt x="136" y="250"/>
                  <a:pt x="136" y="250"/>
                </a:cubicBezTo>
                <a:cubicBezTo>
                  <a:pt x="141" y="252"/>
                  <a:pt x="154" y="252"/>
                  <a:pt x="161" y="246"/>
                </a:cubicBezTo>
                <a:cubicBezTo>
                  <a:pt x="163" y="244"/>
                  <a:pt x="174" y="259"/>
                  <a:pt x="176" y="261"/>
                </a:cubicBezTo>
                <a:cubicBezTo>
                  <a:pt x="183" y="268"/>
                  <a:pt x="198" y="284"/>
                  <a:pt x="213" y="295"/>
                </a:cubicBezTo>
                <a:cubicBezTo>
                  <a:pt x="233" y="308"/>
                  <a:pt x="204" y="299"/>
                  <a:pt x="188" y="290"/>
                </a:cubicBezTo>
                <a:cubicBezTo>
                  <a:pt x="188" y="295"/>
                  <a:pt x="187" y="300"/>
                  <a:pt x="185" y="305"/>
                </a:cubicBezTo>
                <a:cubicBezTo>
                  <a:pt x="200" y="318"/>
                  <a:pt x="203" y="339"/>
                  <a:pt x="198" y="357"/>
                </a:cubicBezTo>
                <a:cubicBezTo>
                  <a:pt x="209" y="366"/>
                  <a:pt x="213" y="381"/>
                  <a:pt x="207" y="394"/>
                </a:cubicBezTo>
                <a:cubicBezTo>
                  <a:pt x="204" y="401"/>
                  <a:pt x="198" y="408"/>
                  <a:pt x="190" y="413"/>
                </a:cubicBezTo>
                <a:cubicBezTo>
                  <a:pt x="178" y="419"/>
                  <a:pt x="167" y="423"/>
                  <a:pt x="157" y="425"/>
                </a:cubicBezTo>
                <a:cubicBezTo>
                  <a:pt x="148" y="427"/>
                  <a:pt x="142" y="428"/>
                  <a:pt x="133" y="423"/>
                </a:cubicBezTo>
                <a:cubicBezTo>
                  <a:pt x="147" y="471"/>
                  <a:pt x="147" y="471"/>
                  <a:pt x="147" y="471"/>
                </a:cubicBezTo>
                <a:cubicBezTo>
                  <a:pt x="154" y="494"/>
                  <a:pt x="178" y="499"/>
                  <a:pt x="198" y="491"/>
                </a:cubicBezTo>
                <a:cubicBezTo>
                  <a:pt x="219" y="487"/>
                  <a:pt x="237" y="470"/>
                  <a:pt x="230" y="447"/>
                </a:cubicBezTo>
                <a:cubicBezTo>
                  <a:pt x="220" y="411"/>
                  <a:pt x="220" y="411"/>
                  <a:pt x="220" y="411"/>
                </a:cubicBezTo>
                <a:cubicBezTo>
                  <a:pt x="235" y="405"/>
                  <a:pt x="253" y="397"/>
                  <a:pt x="269" y="390"/>
                </a:cubicBezTo>
                <a:cubicBezTo>
                  <a:pt x="276" y="386"/>
                  <a:pt x="283" y="383"/>
                  <a:pt x="290" y="383"/>
                </a:cubicBezTo>
                <a:cubicBezTo>
                  <a:pt x="339" y="381"/>
                  <a:pt x="389" y="379"/>
                  <a:pt x="440" y="377"/>
                </a:cubicBezTo>
                <a:cubicBezTo>
                  <a:pt x="424" y="214"/>
                  <a:pt x="424" y="214"/>
                  <a:pt x="424" y="214"/>
                </a:cubicBezTo>
                <a:cubicBezTo>
                  <a:pt x="299" y="226"/>
                  <a:pt x="299" y="226"/>
                  <a:pt x="299" y="226"/>
                </a:cubicBezTo>
                <a:cubicBezTo>
                  <a:pt x="286" y="227"/>
                  <a:pt x="274" y="226"/>
                  <a:pt x="262" y="221"/>
                </a:cubicBezTo>
                <a:close/>
                <a:moveTo>
                  <a:pt x="73" y="224"/>
                </a:moveTo>
                <a:cubicBezTo>
                  <a:pt x="73" y="233"/>
                  <a:pt x="80" y="254"/>
                  <a:pt x="83" y="265"/>
                </a:cubicBezTo>
                <a:cubicBezTo>
                  <a:pt x="55" y="270"/>
                  <a:pt x="55" y="270"/>
                  <a:pt x="55" y="270"/>
                </a:cubicBezTo>
                <a:cubicBezTo>
                  <a:pt x="52" y="270"/>
                  <a:pt x="51" y="269"/>
                  <a:pt x="50" y="267"/>
                </a:cubicBezTo>
                <a:cubicBezTo>
                  <a:pt x="47" y="250"/>
                  <a:pt x="57" y="230"/>
                  <a:pt x="73" y="224"/>
                </a:cubicBezTo>
                <a:close/>
                <a:moveTo>
                  <a:pt x="57" y="293"/>
                </a:moveTo>
                <a:cubicBezTo>
                  <a:pt x="57" y="289"/>
                  <a:pt x="59" y="287"/>
                  <a:pt x="62" y="287"/>
                </a:cubicBezTo>
                <a:cubicBezTo>
                  <a:pt x="87" y="282"/>
                  <a:pt x="87" y="282"/>
                  <a:pt x="87" y="282"/>
                </a:cubicBezTo>
                <a:cubicBezTo>
                  <a:pt x="89" y="288"/>
                  <a:pt x="91" y="293"/>
                  <a:pt x="94" y="296"/>
                </a:cubicBezTo>
                <a:cubicBezTo>
                  <a:pt x="106" y="311"/>
                  <a:pt x="139" y="300"/>
                  <a:pt x="147" y="274"/>
                </a:cubicBezTo>
                <a:cubicBezTo>
                  <a:pt x="171" y="269"/>
                  <a:pt x="174" y="297"/>
                  <a:pt x="162" y="301"/>
                </a:cubicBezTo>
                <a:cubicBezTo>
                  <a:pt x="72" y="320"/>
                  <a:pt x="72" y="320"/>
                  <a:pt x="72" y="320"/>
                </a:cubicBezTo>
                <a:cubicBezTo>
                  <a:pt x="70" y="321"/>
                  <a:pt x="67" y="320"/>
                  <a:pt x="65" y="317"/>
                </a:cubicBezTo>
                <a:cubicBezTo>
                  <a:pt x="59" y="308"/>
                  <a:pt x="58" y="299"/>
                  <a:pt x="57" y="293"/>
                </a:cubicBezTo>
                <a:close/>
                <a:moveTo>
                  <a:pt x="76" y="342"/>
                </a:moveTo>
                <a:cubicBezTo>
                  <a:pt x="76" y="339"/>
                  <a:pt x="78" y="337"/>
                  <a:pt x="81" y="337"/>
                </a:cubicBezTo>
                <a:cubicBezTo>
                  <a:pt x="166" y="319"/>
                  <a:pt x="166" y="319"/>
                  <a:pt x="166" y="319"/>
                </a:cubicBezTo>
                <a:cubicBezTo>
                  <a:pt x="182" y="316"/>
                  <a:pt x="191" y="351"/>
                  <a:pt x="173" y="353"/>
                </a:cubicBezTo>
                <a:cubicBezTo>
                  <a:pt x="92" y="365"/>
                  <a:pt x="92" y="365"/>
                  <a:pt x="92" y="365"/>
                </a:cubicBezTo>
                <a:cubicBezTo>
                  <a:pt x="89" y="365"/>
                  <a:pt x="87" y="364"/>
                  <a:pt x="85" y="363"/>
                </a:cubicBezTo>
                <a:cubicBezTo>
                  <a:pt x="79" y="355"/>
                  <a:pt x="77" y="348"/>
                  <a:pt x="76" y="342"/>
                </a:cubicBezTo>
                <a:close/>
                <a:moveTo>
                  <a:pt x="95" y="383"/>
                </a:moveTo>
                <a:cubicBezTo>
                  <a:pt x="176" y="371"/>
                  <a:pt x="176" y="371"/>
                  <a:pt x="176" y="371"/>
                </a:cubicBezTo>
                <a:cubicBezTo>
                  <a:pt x="199" y="368"/>
                  <a:pt x="195" y="389"/>
                  <a:pt x="181" y="397"/>
                </a:cubicBezTo>
                <a:cubicBezTo>
                  <a:pt x="167" y="405"/>
                  <a:pt x="153" y="409"/>
                  <a:pt x="138" y="410"/>
                </a:cubicBezTo>
                <a:cubicBezTo>
                  <a:pt x="128" y="411"/>
                  <a:pt x="111" y="405"/>
                  <a:pt x="104" y="398"/>
                </a:cubicBezTo>
                <a:cubicBezTo>
                  <a:pt x="100" y="394"/>
                  <a:pt x="97" y="388"/>
                  <a:pt x="95" y="383"/>
                </a:cubicBezTo>
                <a:close/>
                <a:moveTo>
                  <a:pt x="73" y="216"/>
                </a:moveTo>
                <a:cubicBezTo>
                  <a:pt x="53" y="148"/>
                  <a:pt x="53" y="148"/>
                  <a:pt x="53" y="148"/>
                </a:cubicBezTo>
                <a:cubicBezTo>
                  <a:pt x="10" y="115"/>
                  <a:pt x="10" y="115"/>
                  <a:pt x="10" y="115"/>
                </a:cubicBezTo>
                <a:cubicBezTo>
                  <a:pt x="0" y="81"/>
                  <a:pt x="0" y="81"/>
                  <a:pt x="0" y="81"/>
                </a:cubicBezTo>
                <a:cubicBezTo>
                  <a:pt x="10" y="29"/>
                  <a:pt x="10" y="29"/>
                  <a:pt x="10" y="29"/>
                </a:cubicBezTo>
                <a:cubicBezTo>
                  <a:pt x="30" y="23"/>
                  <a:pt x="30" y="23"/>
                  <a:pt x="30" y="23"/>
                </a:cubicBezTo>
                <a:cubicBezTo>
                  <a:pt x="45" y="74"/>
                  <a:pt x="45" y="74"/>
                  <a:pt x="45" y="74"/>
                </a:cubicBezTo>
                <a:cubicBezTo>
                  <a:pt x="46" y="77"/>
                  <a:pt x="51" y="80"/>
                  <a:pt x="54" y="79"/>
                </a:cubicBezTo>
                <a:cubicBezTo>
                  <a:pt x="98" y="66"/>
                  <a:pt x="98" y="66"/>
                  <a:pt x="98" y="66"/>
                </a:cubicBezTo>
                <a:cubicBezTo>
                  <a:pt x="101" y="65"/>
                  <a:pt x="103" y="60"/>
                  <a:pt x="102" y="57"/>
                </a:cubicBezTo>
                <a:cubicBezTo>
                  <a:pt x="87" y="6"/>
                  <a:pt x="87" y="6"/>
                  <a:pt x="87" y="6"/>
                </a:cubicBezTo>
                <a:cubicBezTo>
                  <a:pt x="107" y="0"/>
                  <a:pt x="107" y="0"/>
                  <a:pt x="107" y="0"/>
                </a:cubicBezTo>
                <a:cubicBezTo>
                  <a:pt x="144" y="39"/>
                  <a:pt x="144" y="39"/>
                  <a:pt x="144" y="39"/>
                </a:cubicBezTo>
                <a:cubicBezTo>
                  <a:pt x="154" y="73"/>
                  <a:pt x="154" y="73"/>
                  <a:pt x="154" y="73"/>
                </a:cubicBezTo>
                <a:cubicBezTo>
                  <a:pt x="136" y="124"/>
                  <a:pt x="136" y="124"/>
                  <a:pt x="136" y="124"/>
                </a:cubicBezTo>
                <a:cubicBezTo>
                  <a:pt x="147" y="161"/>
                  <a:pt x="147" y="161"/>
                  <a:pt x="147" y="161"/>
                </a:cubicBezTo>
                <a:lnTo>
                  <a:pt x="73" y="216"/>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gradFill>
                <a:gsLst>
                  <a:gs pos="1250">
                    <a:srgbClr val="FFFFFF"/>
                  </a:gs>
                  <a:gs pos="100000">
                    <a:srgbClr val="FFFFFF"/>
                  </a:gs>
                </a:gsLst>
                <a:lin ang="5400000" scaled="0"/>
              </a:gradFill>
            </a:endParaRPr>
          </a:p>
        </p:txBody>
      </p:sp>
      <p:sp>
        <p:nvSpPr>
          <p:cNvPr id="60" name="Rectangle 59"/>
          <p:cNvSpPr/>
          <p:nvPr/>
        </p:nvSpPr>
        <p:spPr bwMode="auto">
          <a:xfrm>
            <a:off x="409828" y="1819233"/>
            <a:ext cx="2847243" cy="770262"/>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39343" tIns="47565" rIns="186521" bIns="47565" numCol="1" rtlCol="0" anchor="ctr" anchorCtr="0" compatLnSpc="1">
            <a:prstTxWarp prst="textNoShape">
              <a:avLst/>
            </a:prstTxWarp>
          </a:bodyPr>
          <a:lstStyle/>
          <a:p>
            <a:pPr defTabSz="951028" fontAlgn="base">
              <a:lnSpc>
                <a:spcPct val="90000"/>
              </a:lnSpc>
              <a:spcBef>
                <a:spcPct val="0"/>
              </a:spcBef>
              <a:spcAft>
                <a:spcPct val="0"/>
              </a:spcAft>
              <a:defRPr/>
            </a:pPr>
            <a:r>
              <a:rPr lang="en-US" sz="1632" kern="0" dirty="0">
                <a:gradFill>
                  <a:gsLst>
                    <a:gs pos="1250">
                      <a:srgbClr val="FFFFFF"/>
                    </a:gs>
                    <a:gs pos="100000">
                      <a:srgbClr val="FFFFFF"/>
                    </a:gs>
                  </a:gsLst>
                  <a:lin ang="5400000" scaled="0"/>
                </a:gradFill>
                <a:cs typeface="Segoe UI" pitchFamily="34" charset="0"/>
              </a:rPr>
              <a:t>Sales </a:t>
            </a:r>
            <a:br>
              <a:rPr lang="en-US" sz="1632" kern="0" dirty="0">
                <a:gradFill>
                  <a:gsLst>
                    <a:gs pos="1250">
                      <a:srgbClr val="FFFFFF"/>
                    </a:gs>
                    <a:gs pos="100000">
                      <a:srgbClr val="FFFFFF"/>
                    </a:gs>
                  </a:gsLst>
                  <a:lin ang="5400000" scaled="0"/>
                </a:gradFill>
                <a:cs typeface="Segoe UI" pitchFamily="34" charset="0"/>
              </a:rPr>
            </a:br>
            <a:r>
              <a:rPr lang="en-US" sz="1632" kern="0" dirty="0">
                <a:gradFill>
                  <a:gsLst>
                    <a:gs pos="1250">
                      <a:srgbClr val="FFFFFF"/>
                    </a:gs>
                    <a:gs pos="100000">
                      <a:srgbClr val="FFFFFF"/>
                    </a:gs>
                  </a:gsLst>
                  <a:lin ang="5400000" scaled="0"/>
                </a:gradFill>
                <a:cs typeface="Segoe UI" pitchFamily="34" charset="0"/>
              </a:rPr>
              <a:t>and marketing</a:t>
            </a:r>
          </a:p>
        </p:txBody>
      </p:sp>
      <p:sp>
        <p:nvSpPr>
          <p:cNvPr id="61" name="Rectangle 60"/>
          <p:cNvSpPr/>
          <p:nvPr/>
        </p:nvSpPr>
        <p:spPr bwMode="auto">
          <a:xfrm>
            <a:off x="3327005" y="1819233"/>
            <a:ext cx="2847243" cy="770262"/>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39343" tIns="47565" rIns="186521" bIns="47565" numCol="1" rtlCol="0" anchor="ctr" anchorCtr="0" compatLnSpc="1">
            <a:prstTxWarp prst="textNoShape">
              <a:avLst/>
            </a:prstTxWarp>
          </a:bodyPr>
          <a:lstStyle/>
          <a:p>
            <a:pPr defTabSz="951028" fontAlgn="base">
              <a:lnSpc>
                <a:spcPct val="90000"/>
              </a:lnSpc>
              <a:spcBef>
                <a:spcPct val="0"/>
              </a:spcBef>
              <a:spcAft>
                <a:spcPct val="0"/>
              </a:spcAft>
              <a:defRPr/>
            </a:pPr>
            <a:r>
              <a:rPr lang="en-US" sz="1632" kern="0" dirty="0">
                <a:gradFill>
                  <a:gsLst>
                    <a:gs pos="1250">
                      <a:srgbClr val="FFFFFF"/>
                    </a:gs>
                    <a:gs pos="100000">
                      <a:srgbClr val="FFFFFF"/>
                    </a:gs>
                  </a:gsLst>
                  <a:lin ang="5400000" scaled="0"/>
                </a:gradFill>
                <a:cs typeface="Segoe UI" pitchFamily="34" charset="0"/>
              </a:rPr>
              <a:t>Finance </a:t>
            </a:r>
            <a:br>
              <a:rPr lang="en-US" sz="1632" kern="0" dirty="0">
                <a:gradFill>
                  <a:gsLst>
                    <a:gs pos="1250">
                      <a:srgbClr val="FFFFFF"/>
                    </a:gs>
                    <a:gs pos="100000">
                      <a:srgbClr val="FFFFFF"/>
                    </a:gs>
                  </a:gsLst>
                  <a:lin ang="5400000" scaled="0"/>
                </a:gradFill>
                <a:cs typeface="Segoe UI" pitchFamily="34" charset="0"/>
              </a:rPr>
            </a:br>
            <a:r>
              <a:rPr lang="en-US" sz="1632" kern="0" dirty="0">
                <a:gradFill>
                  <a:gsLst>
                    <a:gs pos="1250">
                      <a:srgbClr val="FFFFFF"/>
                    </a:gs>
                    <a:gs pos="100000">
                      <a:srgbClr val="FFFFFF"/>
                    </a:gs>
                  </a:gsLst>
                  <a:lin ang="5400000" scaled="0"/>
                </a:gradFill>
                <a:cs typeface="Segoe UI" pitchFamily="34" charset="0"/>
              </a:rPr>
              <a:t>and risk</a:t>
            </a:r>
          </a:p>
        </p:txBody>
      </p:sp>
      <p:sp>
        <p:nvSpPr>
          <p:cNvPr id="62" name="Rectangle 61"/>
          <p:cNvSpPr/>
          <p:nvPr/>
        </p:nvSpPr>
        <p:spPr bwMode="auto">
          <a:xfrm>
            <a:off x="6244182" y="1819233"/>
            <a:ext cx="2847243" cy="770262"/>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39343" tIns="47565" rIns="186521" bIns="47565" numCol="1" rtlCol="0" anchor="ctr" anchorCtr="0" compatLnSpc="1">
            <a:prstTxWarp prst="textNoShape">
              <a:avLst/>
            </a:prstTxWarp>
          </a:bodyPr>
          <a:lstStyle/>
          <a:p>
            <a:pPr defTabSz="951028" fontAlgn="base">
              <a:lnSpc>
                <a:spcPct val="90000"/>
              </a:lnSpc>
              <a:spcBef>
                <a:spcPct val="0"/>
              </a:spcBef>
              <a:spcAft>
                <a:spcPct val="0"/>
              </a:spcAft>
              <a:defRPr/>
            </a:pPr>
            <a:r>
              <a:rPr lang="en-US" sz="1632" kern="0" dirty="0">
                <a:gradFill>
                  <a:gsLst>
                    <a:gs pos="1250">
                      <a:srgbClr val="FFFFFF"/>
                    </a:gs>
                    <a:gs pos="100000">
                      <a:srgbClr val="FFFFFF"/>
                    </a:gs>
                  </a:gsLst>
                  <a:lin ang="5400000" scaled="0"/>
                </a:gradFill>
                <a:cs typeface="Segoe UI" pitchFamily="34" charset="0"/>
              </a:rPr>
              <a:t>Customer </a:t>
            </a:r>
            <a:br>
              <a:rPr lang="en-US" sz="1632" kern="0" dirty="0">
                <a:gradFill>
                  <a:gsLst>
                    <a:gs pos="1250">
                      <a:srgbClr val="FFFFFF"/>
                    </a:gs>
                    <a:gs pos="100000">
                      <a:srgbClr val="FFFFFF"/>
                    </a:gs>
                  </a:gsLst>
                  <a:lin ang="5400000" scaled="0"/>
                </a:gradFill>
                <a:cs typeface="Segoe UI" pitchFamily="34" charset="0"/>
              </a:rPr>
            </a:br>
            <a:r>
              <a:rPr lang="en-US" sz="1632" kern="0" dirty="0">
                <a:gradFill>
                  <a:gsLst>
                    <a:gs pos="1250">
                      <a:srgbClr val="FFFFFF"/>
                    </a:gs>
                    <a:gs pos="100000">
                      <a:srgbClr val="FFFFFF"/>
                    </a:gs>
                  </a:gsLst>
                  <a:lin ang="5400000" scaled="0"/>
                </a:gradFill>
                <a:cs typeface="Segoe UI" pitchFamily="34" charset="0"/>
              </a:rPr>
              <a:t>and channel</a:t>
            </a:r>
          </a:p>
        </p:txBody>
      </p:sp>
      <p:sp>
        <p:nvSpPr>
          <p:cNvPr id="63" name="Rectangle 62"/>
          <p:cNvSpPr/>
          <p:nvPr/>
        </p:nvSpPr>
        <p:spPr bwMode="auto">
          <a:xfrm>
            <a:off x="9155065" y="1819233"/>
            <a:ext cx="2847243" cy="770262"/>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39343" tIns="47565" rIns="186521" bIns="47565" numCol="1" rtlCol="0" anchor="ctr" anchorCtr="0" compatLnSpc="1">
            <a:prstTxWarp prst="textNoShape">
              <a:avLst/>
            </a:prstTxWarp>
          </a:bodyPr>
          <a:lstStyle/>
          <a:p>
            <a:pPr defTabSz="951028" fontAlgn="base">
              <a:lnSpc>
                <a:spcPct val="90000"/>
              </a:lnSpc>
              <a:spcBef>
                <a:spcPct val="0"/>
              </a:spcBef>
              <a:spcAft>
                <a:spcPct val="0"/>
              </a:spcAft>
              <a:defRPr/>
            </a:pPr>
            <a:r>
              <a:rPr lang="en-US" sz="1632" kern="0" dirty="0">
                <a:gradFill>
                  <a:gsLst>
                    <a:gs pos="1250">
                      <a:srgbClr val="FFFFFF"/>
                    </a:gs>
                    <a:gs pos="100000">
                      <a:srgbClr val="FFFFFF"/>
                    </a:gs>
                  </a:gsLst>
                  <a:lin ang="5400000" scaled="0"/>
                </a:gradFill>
                <a:cs typeface="Segoe UI" pitchFamily="34" charset="0"/>
              </a:rPr>
              <a:t>Operations </a:t>
            </a:r>
            <a:br>
              <a:rPr lang="en-US" sz="1632" kern="0" dirty="0">
                <a:gradFill>
                  <a:gsLst>
                    <a:gs pos="1250">
                      <a:srgbClr val="FFFFFF"/>
                    </a:gs>
                    <a:gs pos="100000">
                      <a:srgbClr val="FFFFFF"/>
                    </a:gs>
                  </a:gsLst>
                  <a:lin ang="5400000" scaled="0"/>
                </a:gradFill>
                <a:cs typeface="Segoe UI" pitchFamily="34" charset="0"/>
              </a:rPr>
            </a:br>
            <a:r>
              <a:rPr lang="en-US" sz="1632" kern="0" dirty="0">
                <a:gradFill>
                  <a:gsLst>
                    <a:gs pos="1250">
                      <a:srgbClr val="FFFFFF"/>
                    </a:gs>
                    <a:gs pos="100000">
                      <a:srgbClr val="FFFFFF"/>
                    </a:gs>
                  </a:gsLst>
                  <a:lin ang="5400000" scaled="0"/>
                </a:gradFill>
                <a:cs typeface="Segoe UI" pitchFamily="34" charset="0"/>
              </a:rPr>
              <a:t>and workforce</a:t>
            </a:r>
          </a:p>
        </p:txBody>
      </p:sp>
      <p:sp>
        <p:nvSpPr>
          <p:cNvPr id="64" name="Freeform 64"/>
          <p:cNvSpPr>
            <a:spLocks noEditPoints="1"/>
          </p:cNvSpPr>
          <p:nvPr/>
        </p:nvSpPr>
        <p:spPr bwMode="black">
          <a:xfrm>
            <a:off x="570524" y="1989477"/>
            <a:ext cx="491030" cy="377111"/>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chemeClr val="tx1"/>
          </a:solidFill>
          <a:ln>
            <a:noFill/>
          </a:ln>
        </p:spPr>
        <p:txBody>
          <a:bodyPr vert="horz" wrap="square" lIns="0" tIns="41972" rIns="83943" bIns="41972" numCol="1" anchor="t" anchorCtr="0" compatLnSpc="1">
            <a:prstTxWarp prst="textNoShape">
              <a:avLst/>
            </a:prstTxWarp>
          </a:bodyPr>
          <a:lstStyle/>
          <a:p>
            <a:pPr algn="ctr" defTabSz="932559">
              <a:defRPr/>
            </a:pPr>
            <a:endParaRPr lang="en-US" sz="1632" kern="0" dirty="0">
              <a:gradFill>
                <a:gsLst>
                  <a:gs pos="1250">
                    <a:srgbClr val="FFFFFF"/>
                  </a:gs>
                  <a:gs pos="100000">
                    <a:srgbClr val="FFFFFF"/>
                  </a:gs>
                </a:gsLst>
                <a:lin ang="5400000" scaled="0"/>
              </a:gradFill>
            </a:endParaRPr>
          </a:p>
        </p:txBody>
      </p:sp>
      <p:sp>
        <p:nvSpPr>
          <p:cNvPr id="65" name="Freeform 242"/>
          <p:cNvSpPr>
            <a:spLocks noChangeAspect="1" noEditPoints="1"/>
          </p:cNvSpPr>
          <p:nvPr/>
        </p:nvSpPr>
        <p:spPr bwMode="auto">
          <a:xfrm>
            <a:off x="9330913" y="2011956"/>
            <a:ext cx="468873" cy="375098"/>
          </a:xfrm>
          <a:custGeom>
            <a:avLst/>
            <a:gdLst>
              <a:gd name="T0" fmla="*/ 63 w 106"/>
              <a:gd name="T1" fmla="*/ 51 h 85"/>
              <a:gd name="T2" fmla="*/ 63 w 106"/>
              <a:gd name="T3" fmla="*/ 51 h 85"/>
              <a:gd name="T4" fmla="*/ 77 w 106"/>
              <a:gd name="T5" fmla="*/ 55 h 85"/>
              <a:gd name="T6" fmla="*/ 77 w 106"/>
              <a:gd name="T7" fmla="*/ 55 h 85"/>
              <a:gd name="T8" fmla="*/ 96 w 106"/>
              <a:gd name="T9" fmla="*/ 47 h 85"/>
              <a:gd name="T10" fmla="*/ 97 w 106"/>
              <a:gd name="T11" fmla="*/ 47 h 85"/>
              <a:gd name="T12" fmla="*/ 97 w 106"/>
              <a:gd name="T13" fmla="*/ 47 h 85"/>
              <a:gd name="T14" fmla="*/ 97 w 106"/>
              <a:gd name="T15" fmla="*/ 47 h 85"/>
              <a:gd name="T16" fmla="*/ 97 w 106"/>
              <a:gd name="T17" fmla="*/ 47 h 85"/>
              <a:gd name="T18" fmla="*/ 106 w 106"/>
              <a:gd name="T19" fmla="*/ 56 h 85"/>
              <a:gd name="T20" fmla="*/ 106 w 106"/>
              <a:gd name="T21" fmla="*/ 77 h 85"/>
              <a:gd name="T22" fmla="*/ 105 w 106"/>
              <a:gd name="T23" fmla="*/ 82 h 85"/>
              <a:gd name="T24" fmla="*/ 105 w 106"/>
              <a:gd name="T25" fmla="*/ 82 h 85"/>
              <a:gd name="T26" fmla="*/ 98 w 106"/>
              <a:gd name="T27" fmla="*/ 85 h 85"/>
              <a:gd name="T28" fmla="*/ 63 w 106"/>
              <a:gd name="T29" fmla="*/ 85 h 85"/>
              <a:gd name="T30" fmla="*/ 63 w 106"/>
              <a:gd name="T31" fmla="*/ 51 h 85"/>
              <a:gd name="T32" fmla="*/ 10 w 106"/>
              <a:gd name="T33" fmla="*/ 85 h 85"/>
              <a:gd name="T34" fmla="*/ 49 w 106"/>
              <a:gd name="T35" fmla="*/ 85 h 85"/>
              <a:gd name="T36" fmla="*/ 56 w 106"/>
              <a:gd name="T37" fmla="*/ 82 h 85"/>
              <a:gd name="T38" fmla="*/ 56 w 106"/>
              <a:gd name="T39" fmla="*/ 82 h 85"/>
              <a:gd name="T40" fmla="*/ 57 w 106"/>
              <a:gd name="T41" fmla="*/ 77 h 85"/>
              <a:gd name="T42" fmla="*/ 57 w 106"/>
              <a:gd name="T43" fmla="*/ 77 h 85"/>
              <a:gd name="T44" fmla="*/ 57 w 106"/>
              <a:gd name="T45" fmla="*/ 45 h 85"/>
              <a:gd name="T46" fmla="*/ 48 w 106"/>
              <a:gd name="T47" fmla="*/ 36 h 85"/>
              <a:gd name="T48" fmla="*/ 48 w 106"/>
              <a:gd name="T49" fmla="*/ 36 h 85"/>
              <a:gd name="T50" fmla="*/ 47 w 106"/>
              <a:gd name="T51" fmla="*/ 36 h 85"/>
              <a:gd name="T52" fmla="*/ 47 w 106"/>
              <a:gd name="T53" fmla="*/ 37 h 85"/>
              <a:gd name="T54" fmla="*/ 29 w 106"/>
              <a:gd name="T55" fmla="*/ 44 h 85"/>
              <a:gd name="T56" fmla="*/ 29 w 106"/>
              <a:gd name="T57" fmla="*/ 44 h 85"/>
              <a:gd name="T58" fmla="*/ 10 w 106"/>
              <a:gd name="T59" fmla="*/ 37 h 85"/>
              <a:gd name="T60" fmla="*/ 10 w 106"/>
              <a:gd name="T61" fmla="*/ 37 h 85"/>
              <a:gd name="T62" fmla="*/ 10 w 106"/>
              <a:gd name="T63" fmla="*/ 36 h 85"/>
              <a:gd name="T64" fmla="*/ 10 w 106"/>
              <a:gd name="T65" fmla="*/ 36 h 85"/>
              <a:gd name="T66" fmla="*/ 0 w 106"/>
              <a:gd name="T67" fmla="*/ 45 h 85"/>
              <a:gd name="T68" fmla="*/ 0 w 106"/>
              <a:gd name="T69" fmla="*/ 77 h 85"/>
              <a:gd name="T70" fmla="*/ 0 w 106"/>
              <a:gd name="T71" fmla="*/ 77 h 85"/>
              <a:gd name="T72" fmla="*/ 2 w 106"/>
              <a:gd name="T73" fmla="*/ 82 h 85"/>
              <a:gd name="T74" fmla="*/ 2 w 106"/>
              <a:gd name="T75" fmla="*/ 82 h 85"/>
              <a:gd name="T76" fmla="*/ 10 w 106"/>
              <a:gd name="T77" fmla="*/ 85 h 85"/>
              <a:gd name="T78" fmla="*/ 29 w 106"/>
              <a:gd name="T79" fmla="*/ 38 h 85"/>
              <a:gd name="T80" fmla="*/ 48 w 106"/>
              <a:gd name="T81" fmla="*/ 19 h 85"/>
              <a:gd name="T82" fmla="*/ 29 w 106"/>
              <a:gd name="T83" fmla="*/ 0 h 85"/>
              <a:gd name="T84" fmla="*/ 9 w 106"/>
              <a:gd name="T85" fmla="*/ 19 h 85"/>
              <a:gd name="T86" fmla="*/ 29 w 106"/>
              <a:gd name="T87" fmla="*/ 38 h 85"/>
              <a:gd name="T88" fmla="*/ 77 w 106"/>
              <a:gd name="T89" fmla="*/ 50 h 85"/>
              <a:gd name="T90" fmla="*/ 95 w 106"/>
              <a:gd name="T91" fmla="*/ 32 h 85"/>
              <a:gd name="T92" fmla="*/ 77 w 106"/>
              <a:gd name="T93" fmla="*/ 15 h 85"/>
              <a:gd name="T94" fmla="*/ 59 w 106"/>
              <a:gd name="T95" fmla="*/ 32 h 85"/>
              <a:gd name="T96" fmla="*/ 77 w 106"/>
              <a:gd name="T97"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85">
                <a:moveTo>
                  <a:pt x="63" y="51"/>
                </a:moveTo>
                <a:cubicBezTo>
                  <a:pt x="63" y="51"/>
                  <a:pt x="63" y="51"/>
                  <a:pt x="63" y="51"/>
                </a:cubicBezTo>
                <a:cubicBezTo>
                  <a:pt x="67" y="54"/>
                  <a:pt x="72" y="55"/>
                  <a:pt x="77" y="55"/>
                </a:cubicBezTo>
                <a:cubicBezTo>
                  <a:pt x="77" y="55"/>
                  <a:pt x="77" y="55"/>
                  <a:pt x="77" y="55"/>
                </a:cubicBezTo>
                <a:cubicBezTo>
                  <a:pt x="85" y="55"/>
                  <a:pt x="91" y="53"/>
                  <a:pt x="96" y="47"/>
                </a:cubicBezTo>
                <a:cubicBezTo>
                  <a:pt x="97" y="47"/>
                  <a:pt x="97" y="47"/>
                  <a:pt x="97" y="47"/>
                </a:cubicBezTo>
                <a:cubicBezTo>
                  <a:pt x="97" y="47"/>
                  <a:pt x="97" y="47"/>
                  <a:pt x="97" y="47"/>
                </a:cubicBezTo>
                <a:cubicBezTo>
                  <a:pt x="97" y="47"/>
                  <a:pt x="97" y="47"/>
                  <a:pt x="97" y="47"/>
                </a:cubicBezTo>
                <a:cubicBezTo>
                  <a:pt x="97" y="47"/>
                  <a:pt x="97" y="47"/>
                  <a:pt x="97" y="47"/>
                </a:cubicBezTo>
                <a:cubicBezTo>
                  <a:pt x="103" y="47"/>
                  <a:pt x="106" y="51"/>
                  <a:pt x="106" y="56"/>
                </a:cubicBezTo>
                <a:cubicBezTo>
                  <a:pt x="106" y="77"/>
                  <a:pt x="106" y="77"/>
                  <a:pt x="106" y="77"/>
                </a:cubicBezTo>
                <a:cubicBezTo>
                  <a:pt x="106" y="79"/>
                  <a:pt x="105" y="81"/>
                  <a:pt x="105" y="82"/>
                </a:cubicBezTo>
                <a:cubicBezTo>
                  <a:pt x="105" y="82"/>
                  <a:pt x="105" y="82"/>
                  <a:pt x="105" y="82"/>
                </a:cubicBezTo>
                <a:cubicBezTo>
                  <a:pt x="103" y="84"/>
                  <a:pt x="101" y="85"/>
                  <a:pt x="98" y="85"/>
                </a:cubicBezTo>
                <a:cubicBezTo>
                  <a:pt x="63" y="85"/>
                  <a:pt x="63" y="85"/>
                  <a:pt x="63" y="85"/>
                </a:cubicBezTo>
                <a:lnTo>
                  <a:pt x="63" y="51"/>
                </a:lnTo>
                <a:close/>
                <a:moveTo>
                  <a:pt x="10" y="85"/>
                </a:moveTo>
                <a:cubicBezTo>
                  <a:pt x="49" y="85"/>
                  <a:pt x="49" y="85"/>
                  <a:pt x="49" y="85"/>
                </a:cubicBezTo>
                <a:cubicBezTo>
                  <a:pt x="52" y="85"/>
                  <a:pt x="54" y="84"/>
                  <a:pt x="56" y="82"/>
                </a:cubicBezTo>
                <a:cubicBezTo>
                  <a:pt x="56" y="82"/>
                  <a:pt x="56" y="82"/>
                  <a:pt x="56" y="82"/>
                </a:cubicBezTo>
                <a:cubicBezTo>
                  <a:pt x="57" y="81"/>
                  <a:pt x="57" y="79"/>
                  <a:pt x="57" y="77"/>
                </a:cubicBezTo>
                <a:cubicBezTo>
                  <a:pt x="57" y="77"/>
                  <a:pt x="57" y="77"/>
                  <a:pt x="57" y="77"/>
                </a:cubicBezTo>
                <a:cubicBezTo>
                  <a:pt x="57" y="45"/>
                  <a:pt x="57" y="45"/>
                  <a:pt x="57" y="45"/>
                </a:cubicBezTo>
                <a:cubicBezTo>
                  <a:pt x="57" y="39"/>
                  <a:pt x="54" y="36"/>
                  <a:pt x="48" y="36"/>
                </a:cubicBezTo>
                <a:cubicBezTo>
                  <a:pt x="48" y="36"/>
                  <a:pt x="48" y="36"/>
                  <a:pt x="48" y="36"/>
                </a:cubicBezTo>
                <a:cubicBezTo>
                  <a:pt x="47" y="36"/>
                  <a:pt x="47" y="36"/>
                  <a:pt x="47" y="36"/>
                </a:cubicBezTo>
                <a:cubicBezTo>
                  <a:pt x="47" y="37"/>
                  <a:pt x="47" y="37"/>
                  <a:pt x="47" y="37"/>
                </a:cubicBezTo>
                <a:cubicBezTo>
                  <a:pt x="42" y="42"/>
                  <a:pt x="36" y="44"/>
                  <a:pt x="29" y="44"/>
                </a:cubicBezTo>
                <a:cubicBezTo>
                  <a:pt x="29" y="44"/>
                  <a:pt x="29" y="44"/>
                  <a:pt x="29" y="44"/>
                </a:cubicBezTo>
                <a:cubicBezTo>
                  <a:pt x="21" y="44"/>
                  <a:pt x="16" y="42"/>
                  <a:pt x="10" y="37"/>
                </a:cubicBezTo>
                <a:cubicBezTo>
                  <a:pt x="10" y="37"/>
                  <a:pt x="10" y="37"/>
                  <a:pt x="10" y="37"/>
                </a:cubicBezTo>
                <a:cubicBezTo>
                  <a:pt x="10" y="36"/>
                  <a:pt x="10" y="36"/>
                  <a:pt x="10" y="36"/>
                </a:cubicBezTo>
                <a:cubicBezTo>
                  <a:pt x="10" y="36"/>
                  <a:pt x="10" y="36"/>
                  <a:pt x="10" y="36"/>
                </a:cubicBezTo>
                <a:cubicBezTo>
                  <a:pt x="4" y="36"/>
                  <a:pt x="1" y="39"/>
                  <a:pt x="0" y="45"/>
                </a:cubicBezTo>
                <a:cubicBezTo>
                  <a:pt x="0" y="77"/>
                  <a:pt x="0" y="77"/>
                  <a:pt x="0" y="77"/>
                </a:cubicBezTo>
                <a:cubicBezTo>
                  <a:pt x="0" y="77"/>
                  <a:pt x="0" y="77"/>
                  <a:pt x="0" y="77"/>
                </a:cubicBezTo>
                <a:cubicBezTo>
                  <a:pt x="0" y="79"/>
                  <a:pt x="1" y="81"/>
                  <a:pt x="2" y="82"/>
                </a:cubicBezTo>
                <a:cubicBezTo>
                  <a:pt x="2" y="82"/>
                  <a:pt x="2" y="82"/>
                  <a:pt x="2" y="82"/>
                </a:cubicBezTo>
                <a:cubicBezTo>
                  <a:pt x="3" y="84"/>
                  <a:pt x="6" y="85"/>
                  <a:pt x="10" y="85"/>
                </a:cubicBezTo>
                <a:close/>
                <a:moveTo>
                  <a:pt x="29" y="38"/>
                </a:moveTo>
                <a:cubicBezTo>
                  <a:pt x="39" y="38"/>
                  <a:pt x="48" y="29"/>
                  <a:pt x="48" y="19"/>
                </a:cubicBezTo>
                <a:cubicBezTo>
                  <a:pt x="48" y="8"/>
                  <a:pt x="39" y="0"/>
                  <a:pt x="29" y="0"/>
                </a:cubicBezTo>
                <a:cubicBezTo>
                  <a:pt x="18" y="0"/>
                  <a:pt x="9" y="8"/>
                  <a:pt x="9" y="19"/>
                </a:cubicBezTo>
                <a:cubicBezTo>
                  <a:pt x="9" y="29"/>
                  <a:pt x="18" y="38"/>
                  <a:pt x="29" y="38"/>
                </a:cubicBezTo>
                <a:close/>
                <a:moveTo>
                  <a:pt x="77" y="50"/>
                </a:moveTo>
                <a:cubicBezTo>
                  <a:pt x="87" y="50"/>
                  <a:pt x="95" y="42"/>
                  <a:pt x="95" y="32"/>
                </a:cubicBezTo>
                <a:cubicBezTo>
                  <a:pt x="95" y="23"/>
                  <a:pt x="87" y="15"/>
                  <a:pt x="77" y="15"/>
                </a:cubicBezTo>
                <a:cubicBezTo>
                  <a:pt x="67" y="15"/>
                  <a:pt x="59" y="23"/>
                  <a:pt x="59" y="32"/>
                </a:cubicBezTo>
                <a:cubicBezTo>
                  <a:pt x="59" y="42"/>
                  <a:pt x="67" y="50"/>
                  <a:pt x="77" y="50"/>
                </a:cubicBez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baseline="-25000" dirty="0">
              <a:gradFill>
                <a:gsLst>
                  <a:gs pos="1250">
                    <a:srgbClr val="FFFFFF"/>
                  </a:gs>
                  <a:gs pos="100000">
                    <a:srgbClr val="FFFFFF"/>
                  </a:gs>
                </a:gsLst>
                <a:lin ang="5400000" scaled="0"/>
              </a:gradFill>
            </a:endParaRPr>
          </a:p>
        </p:txBody>
      </p:sp>
      <p:sp>
        <p:nvSpPr>
          <p:cNvPr id="66" name="Freeform 12"/>
          <p:cNvSpPr>
            <a:spLocks noChangeAspect="1"/>
          </p:cNvSpPr>
          <p:nvPr/>
        </p:nvSpPr>
        <p:spPr bwMode="black">
          <a:xfrm>
            <a:off x="6420392" y="1990539"/>
            <a:ext cx="518747" cy="409060"/>
          </a:xfrm>
          <a:custGeom>
            <a:avLst/>
            <a:gdLst/>
            <a:ahLst/>
            <a:cxnLst/>
            <a:rect l="l" t="t" r="r" b="b"/>
            <a:pathLst>
              <a:path w="611218" h="481979">
                <a:moveTo>
                  <a:pt x="224745" y="94707"/>
                </a:moveTo>
                <a:cubicBezTo>
                  <a:pt x="347961" y="94707"/>
                  <a:pt x="448505" y="171589"/>
                  <a:pt x="448505" y="266213"/>
                </a:cubicBezTo>
                <a:cubicBezTo>
                  <a:pt x="448505" y="360837"/>
                  <a:pt x="347961" y="436734"/>
                  <a:pt x="224745" y="436734"/>
                </a:cubicBezTo>
                <a:cubicBezTo>
                  <a:pt x="202074" y="436734"/>
                  <a:pt x="181373" y="434763"/>
                  <a:pt x="161659" y="429834"/>
                </a:cubicBezTo>
                <a:cubicBezTo>
                  <a:pt x="135044" y="478132"/>
                  <a:pt x="86744" y="488974"/>
                  <a:pt x="44358" y="478132"/>
                </a:cubicBezTo>
                <a:cubicBezTo>
                  <a:pt x="69986" y="455462"/>
                  <a:pt x="92658" y="434763"/>
                  <a:pt x="109416" y="413078"/>
                </a:cubicBezTo>
                <a:cubicBezTo>
                  <a:pt x="43372" y="382522"/>
                  <a:pt x="0" y="328310"/>
                  <a:pt x="0" y="266213"/>
                </a:cubicBezTo>
                <a:cubicBezTo>
                  <a:pt x="0" y="171589"/>
                  <a:pt x="100544" y="94707"/>
                  <a:pt x="224745" y="94707"/>
                </a:cubicBezTo>
                <a:close/>
                <a:moveTo>
                  <a:pt x="386440" y="0"/>
                </a:moveTo>
                <a:cubicBezTo>
                  <a:pt x="510659" y="0"/>
                  <a:pt x="611218" y="76830"/>
                  <a:pt x="611218" y="170405"/>
                </a:cubicBezTo>
                <a:cubicBezTo>
                  <a:pt x="611218" y="232460"/>
                  <a:pt x="566854" y="287620"/>
                  <a:pt x="501787" y="317170"/>
                </a:cubicBezTo>
                <a:cubicBezTo>
                  <a:pt x="518546" y="338840"/>
                  <a:pt x="541221" y="360510"/>
                  <a:pt x="566854" y="382180"/>
                </a:cubicBezTo>
                <a:cubicBezTo>
                  <a:pt x="523476" y="393015"/>
                  <a:pt x="481083" y="383165"/>
                  <a:pt x="454465" y="334900"/>
                </a:cubicBezTo>
                <a:cubicBezTo>
                  <a:pt x="547137" y="154645"/>
                  <a:pt x="301656" y="47280"/>
                  <a:pt x="201097" y="73875"/>
                </a:cubicBezTo>
                <a:cubicBezTo>
                  <a:pt x="241518" y="29550"/>
                  <a:pt x="309542" y="0"/>
                  <a:pt x="386440" y="0"/>
                </a:cubicBez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gradFill>
                <a:gsLst>
                  <a:gs pos="1250">
                    <a:srgbClr val="FFFFFF"/>
                  </a:gs>
                  <a:gs pos="100000">
                    <a:srgbClr val="FFFFFF"/>
                  </a:gs>
                </a:gsLst>
                <a:lin ang="5400000" scaled="0"/>
              </a:gradFill>
            </a:endParaRPr>
          </a:p>
        </p:txBody>
      </p:sp>
      <p:sp>
        <p:nvSpPr>
          <p:cNvPr id="67" name="Freeform 11"/>
          <p:cNvSpPr>
            <a:spLocks noEditPoints="1"/>
          </p:cNvSpPr>
          <p:nvPr/>
        </p:nvSpPr>
        <p:spPr bwMode="auto">
          <a:xfrm>
            <a:off x="3511265" y="2094489"/>
            <a:ext cx="533323" cy="243805"/>
          </a:xfrm>
          <a:custGeom>
            <a:avLst/>
            <a:gdLst>
              <a:gd name="T0" fmla="*/ 205 w 400"/>
              <a:gd name="T1" fmla="*/ 64 h 183"/>
              <a:gd name="T2" fmla="*/ 211 w 400"/>
              <a:gd name="T3" fmla="*/ 57 h 183"/>
              <a:gd name="T4" fmla="*/ 186 w 400"/>
              <a:gd name="T5" fmla="*/ 69 h 183"/>
              <a:gd name="T6" fmla="*/ 199 w 400"/>
              <a:gd name="T7" fmla="*/ 67 h 183"/>
              <a:gd name="T8" fmla="*/ 219 w 400"/>
              <a:gd name="T9" fmla="*/ 30 h 183"/>
              <a:gd name="T10" fmla="*/ 208 w 400"/>
              <a:gd name="T11" fmla="*/ 31 h 183"/>
              <a:gd name="T12" fmla="*/ 198 w 400"/>
              <a:gd name="T13" fmla="*/ 36 h 183"/>
              <a:gd name="T14" fmla="*/ 205 w 400"/>
              <a:gd name="T15" fmla="*/ 42 h 183"/>
              <a:gd name="T16" fmla="*/ 304 w 400"/>
              <a:gd name="T17" fmla="*/ 101 h 183"/>
              <a:gd name="T18" fmla="*/ 400 w 400"/>
              <a:gd name="T19" fmla="*/ 3 h 183"/>
              <a:gd name="T20" fmla="*/ 104 w 400"/>
              <a:gd name="T21" fmla="*/ 0 h 183"/>
              <a:gd name="T22" fmla="*/ 2 w 400"/>
              <a:gd name="T23" fmla="*/ 94 h 183"/>
              <a:gd name="T24" fmla="*/ 6 w 400"/>
              <a:gd name="T25" fmla="*/ 103 h 183"/>
              <a:gd name="T26" fmla="*/ 150 w 400"/>
              <a:gd name="T27" fmla="*/ 59 h 183"/>
              <a:gd name="T28" fmla="*/ 168 w 400"/>
              <a:gd name="T29" fmla="*/ 66 h 183"/>
              <a:gd name="T30" fmla="*/ 194 w 400"/>
              <a:gd name="T31" fmla="*/ 53 h 183"/>
              <a:gd name="T32" fmla="*/ 190 w 400"/>
              <a:gd name="T33" fmla="*/ 52 h 183"/>
              <a:gd name="T34" fmla="*/ 174 w 400"/>
              <a:gd name="T35" fmla="*/ 48 h 183"/>
              <a:gd name="T36" fmla="*/ 176 w 400"/>
              <a:gd name="T37" fmla="*/ 38 h 183"/>
              <a:gd name="T38" fmla="*/ 199 w 400"/>
              <a:gd name="T39" fmla="*/ 26 h 183"/>
              <a:gd name="T40" fmla="*/ 228 w 400"/>
              <a:gd name="T41" fmla="*/ 21 h 183"/>
              <a:gd name="T42" fmla="*/ 243 w 400"/>
              <a:gd name="T43" fmla="*/ 14 h 183"/>
              <a:gd name="T44" fmla="*/ 248 w 400"/>
              <a:gd name="T45" fmla="*/ 21 h 183"/>
              <a:gd name="T46" fmla="*/ 257 w 400"/>
              <a:gd name="T47" fmla="*/ 29 h 183"/>
              <a:gd name="T48" fmla="*/ 232 w 400"/>
              <a:gd name="T49" fmla="*/ 36 h 183"/>
              <a:gd name="T50" fmla="*/ 227 w 400"/>
              <a:gd name="T51" fmla="*/ 29 h 183"/>
              <a:gd name="T52" fmla="*/ 216 w 400"/>
              <a:gd name="T53" fmla="*/ 43 h 183"/>
              <a:gd name="T54" fmla="*/ 233 w 400"/>
              <a:gd name="T55" fmla="*/ 47 h 183"/>
              <a:gd name="T56" fmla="*/ 235 w 400"/>
              <a:gd name="T57" fmla="*/ 57 h 183"/>
              <a:gd name="T58" fmla="*/ 225 w 400"/>
              <a:gd name="T59" fmla="*/ 66 h 183"/>
              <a:gd name="T60" fmla="*/ 197 w 400"/>
              <a:gd name="T61" fmla="*/ 75 h 183"/>
              <a:gd name="T62" fmla="*/ 169 w 400"/>
              <a:gd name="T63" fmla="*/ 84 h 183"/>
              <a:gd name="T64" fmla="*/ 167 w 400"/>
              <a:gd name="T65" fmla="*/ 78 h 183"/>
              <a:gd name="T66" fmla="*/ 150 w 400"/>
              <a:gd name="T67" fmla="*/ 59 h 183"/>
              <a:gd name="T68" fmla="*/ 2 w 400"/>
              <a:gd name="T69" fmla="*/ 122 h 183"/>
              <a:gd name="T70" fmla="*/ 311 w 400"/>
              <a:gd name="T71" fmla="*/ 143 h 183"/>
              <a:gd name="T72" fmla="*/ 400 w 400"/>
              <a:gd name="T73" fmla="*/ 59 h 183"/>
              <a:gd name="T74" fmla="*/ 306 w 400"/>
              <a:gd name="T75" fmla="*/ 122 h 183"/>
              <a:gd name="T76" fmla="*/ 2 w 400"/>
              <a:gd name="T77" fmla="*/ 183 h 183"/>
              <a:gd name="T78" fmla="*/ 328 w 400"/>
              <a:gd name="T79" fmla="*/ 180 h 183"/>
              <a:gd name="T80" fmla="*/ 400 w 400"/>
              <a:gd name="T81" fmla="*/ 79 h 183"/>
              <a:gd name="T82" fmla="*/ 2 w 400"/>
              <a:gd name="T83"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0" h="183">
                <a:moveTo>
                  <a:pt x="199" y="67"/>
                </a:moveTo>
                <a:cubicBezTo>
                  <a:pt x="201" y="66"/>
                  <a:pt x="203" y="65"/>
                  <a:pt x="205" y="64"/>
                </a:cubicBezTo>
                <a:cubicBezTo>
                  <a:pt x="207" y="63"/>
                  <a:pt x="209" y="62"/>
                  <a:pt x="210" y="61"/>
                </a:cubicBezTo>
                <a:cubicBezTo>
                  <a:pt x="212" y="59"/>
                  <a:pt x="212" y="58"/>
                  <a:pt x="211" y="57"/>
                </a:cubicBezTo>
                <a:cubicBezTo>
                  <a:pt x="209" y="56"/>
                  <a:pt x="206" y="55"/>
                  <a:pt x="201" y="54"/>
                </a:cubicBezTo>
                <a:cubicBezTo>
                  <a:pt x="186" y="69"/>
                  <a:pt x="186" y="69"/>
                  <a:pt x="186" y="69"/>
                </a:cubicBezTo>
                <a:cubicBezTo>
                  <a:pt x="188" y="69"/>
                  <a:pt x="190" y="68"/>
                  <a:pt x="192" y="68"/>
                </a:cubicBezTo>
                <a:cubicBezTo>
                  <a:pt x="194" y="68"/>
                  <a:pt x="197" y="67"/>
                  <a:pt x="199" y="67"/>
                </a:cubicBezTo>
                <a:close/>
                <a:moveTo>
                  <a:pt x="205" y="42"/>
                </a:moveTo>
                <a:cubicBezTo>
                  <a:pt x="219" y="30"/>
                  <a:pt x="219" y="30"/>
                  <a:pt x="219" y="30"/>
                </a:cubicBezTo>
                <a:cubicBezTo>
                  <a:pt x="217" y="30"/>
                  <a:pt x="215" y="30"/>
                  <a:pt x="213" y="30"/>
                </a:cubicBezTo>
                <a:cubicBezTo>
                  <a:pt x="211" y="30"/>
                  <a:pt x="210" y="31"/>
                  <a:pt x="208" y="31"/>
                </a:cubicBezTo>
                <a:cubicBezTo>
                  <a:pt x="206" y="32"/>
                  <a:pt x="204" y="33"/>
                  <a:pt x="203" y="33"/>
                </a:cubicBezTo>
                <a:cubicBezTo>
                  <a:pt x="201" y="34"/>
                  <a:pt x="200" y="35"/>
                  <a:pt x="198" y="36"/>
                </a:cubicBezTo>
                <a:cubicBezTo>
                  <a:pt x="197" y="38"/>
                  <a:pt x="196" y="39"/>
                  <a:pt x="197" y="40"/>
                </a:cubicBezTo>
                <a:cubicBezTo>
                  <a:pt x="198" y="41"/>
                  <a:pt x="201" y="42"/>
                  <a:pt x="205" y="42"/>
                </a:cubicBezTo>
                <a:close/>
                <a:moveTo>
                  <a:pt x="300" y="103"/>
                </a:moveTo>
                <a:cubicBezTo>
                  <a:pt x="302" y="103"/>
                  <a:pt x="303" y="102"/>
                  <a:pt x="304" y="101"/>
                </a:cubicBezTo>
                <a:cubicBezTo>
                  <a:pt x="398" y="9"/>
                  <a:pt x="398" y="9"/>
                  <a:pt x="398" y="9"/>
                </a:cubicBezTo>
                <a:cubicBezTo>
                  <a:pt x="400" y="7"/>
                  <a:pt x="400" y="5"/>
                  <a:pt x="400" y="3"/>
                </a:cubicBezTo>
                <a:cubicBezTo>
                  <a:pt x="399" y="1"/>
                  <a:pt x="397" y="0"/>
                  <a:pt x="395" y="0"/>
                </a:cubicBezTo>
                <a:cubicBezTo>
                  <a:pt x="104" y="0"/>
                  <a:pt x="104" y="0"/>
                  <a:pt x="104" y="0"/>
                </a:cubicBezTo>
                <a:cubicBezTo>
                  <a:pt x="103" y="0"/>
                  <a:pt x="102" y="1"/>
                  <a:pt x="101" y="1"/>
                </a:cubicBezTo>
                <a:cubicBezTo>
                  <a:pt x="2" y="94"/>
                  <a:pt x="2" y="94"/>
                  <a:pt x="2" y="94"/>
                </a:cubicBezTo>
                <a:cubicBezTo>
                  <a:pt x="1" y="95"/>
                  <a:pt x="0" y="97"/>
                  <a:pt x="1" y="99"/>
                </a:cubicBezTo>
                <a:cubicBezTo>
                  <a:pt x="2" y="101"/>
                  <a:pt x="4" y="103"/>
                  <a:pt x="6" y="103"/>
                </a:cubicBezTo>
                <a:lnTo>
                  <a:pt x="300" y="103"/>
                </a:lnTo>
                <a:close/>
                <a:moveTo>
                  <a:pt x="150" y="59"/>
                </a:moveTo>
                <a:cubicBezTo>
                  <a:pt x="171" y="59"/>
                  <a:pt x="171" y="59"/>
                  <a:pt x="171" y="59"/>
                </a:cubicBezTo>
                <a:cubicBezTo>
                  <a:pt x="168" y="62"/>
                  <a:pt x="167" y="64"/>
                  <a:pt x="168" y="66"/>
                </a:cubicBezTo>
                <a:cubicBezTo>
                  <a:pt x="170" y="67"/>
                  <a:pt x="173" y="68"/>
                  <a:pt x="177" y="69"/>
                </a:cubicBezTo>
                <a:cubicBezTo>
                  <a:pt x="194" y="53"/>
                  <a:pt x="194" y="53"/>
                  <a:pt x="194" y="53"/>
                </a:cubicBezTo>
                <a:cubicBezTo>
                  <a:pt x="193" y="53"/>
                  <a:pt x="193" y="53"/>
                  <a:pt x="192" y="52"/>
                </a:cubicBezTo>
                <a:cubicBezTo>
                  <a:pt x="191" y="52"/>
                  <a:pt x="191" y="52"/>
                  <a:pt x="190" y="52"/>
                </a:cubicBezTo>
                <a:cubicBezTo>
                  <a:pt x="187" y="52"/>
                  <a:pt x="183" y="51"/>
                  <a:pt x="181" y="51"/>
                </a:cubicBezTo>
                <a:cubicBezTo>
                  <a:pt x="178" y="50"/>
                  <a:pt x="176" y="49"/>
                  <a:pt x="174" y="48"/>
                </a:cubicBezTo>
                <a:cubicBezTo>
                  <a:pt x="172" y="47"/>
                  <a:pt x="172" y="46"/>
                  <a:pt x="172" y="44"/>
                </a:cubicBezTo>
                <a:cubicBezTo>
                  <a:pt x="172" y="42"/>
                  <a:pt x="173" y="40"/>
                  <a:pt x="176" y="38"/>
                </a:cubicBezTo>
                <a:cubicBezTo>
                  <a:pt x="179" y="35"/>
                  <a:pt x="182" y="33"/>
                  <a:pt x="186" y="31"/>
                </a:cubicBezTo>
                <a:cubicBezTo>
                  <a:pt x="191" y="29"/>
                  <a:pt x="195" y="27"/>
                  <a:pt x="199" y="26"/>
                </a:cubicBezTo>
                <a:cubicBezTo>
                  <a:pt x="204" y="24"/>
                  <a:pt x="209" y="23"/>
                  <a:pt x="214" y="22"/>
                </a:cubicBezTo>
                <a:cubicBezTo>
                  <a:pt x="219" y="21"/>
                  <a:pt x="224" y="21"/>
                  <a:pt x="228" y="21"/>
                </a:cubicBezTo>
                <a:cubicBezTo>
                  <a:pt x="234" y="15"/>
                  <a:pt x="234" y="15"/>
                  <a:pt x="234" y="15"/>
                </a:cubicBezTo>
                <a:cubicBezTo>
                  <a:pt x="243" y="14"/>
                  <a:pt x="243" y="14"/>
                  <a:pt x="243" y="14"/>
                </a:cubicBezTo>
                <a:cubicBezTo>
                  <a:pt x="237" y="20"/>
                  <a:pt x="237" y="20"/>
                  <a:pt x="237" y="20"/>
                </a:cubicBezTo>
                <a:cubicBezTo>
                  <a:pt x="241" y="20"/>
                  <a:pt x="245" y="21"/>
                  <a:pt x="248" y="21"/>
                </a:cubicBezTo>
                <a:cubicBezTo>
                  <a:pt x="251" y="22"/>
                  <a:pt x="253" y="23"/>
                  <a:pt x="255" y="24"/>
                </a:cubicBezTo>
                <a:cubicBezTo>
                  <a:pt x="257" y="25"/>
                  <a:pt x="257" y="27"/>
                  <a:pt x="257" y="29"/>
                </a:cubicBezTo>
                <a:cubicBezTo>
                  <a:pt x="257" y="31"/>
                  <a:pt x="256" y="33"/>
                  <a:pt x="253" y="36"/>
                </a:cubicBezTo>
                <a:cubicBezTo>
                  <a:pt x="232" y="36"/>
                  <a:pt x="232" y="36"/>
                  <a:pt x="232" y="36"/>
                </a:cubicBezTo>
                <a:cubicBezTo>
                  <a:pt x="234" y="34"/>
                  <a:pt x="235" y="33"/>
                  <a:pt x="234" y="31"/>
                </a:cubicBezTo>
                <a:cubicBezTo>
                  <a:pt x="233" y="30"/>
                  <a:pt x="231" y="29"/>
                  <a:pt x="227" y="29"/>
                </a:cubicBezTo>
                <a:cubicBezTo>
                  <a:pt x="213" y="43"/>
                  <a:pt x="213" y="43"/>
                  <a:pt x="213" y="43"/>
                </a:cubicBezTo>
                <a:cubicBezTo>
                  <a:pt x="214" y="43"/>
                  <a:pt x="215" y="43"/>
                  <a:pt x="216" y="43"/>
                </a:cubicBezTo>
                <a:cubicBezTo>
                  <a:pt x="217" y="43"/>
                  <a:pt x="218" y="44"/>
                  <a:pt x="220" y="44"/>
                </a:cubicBezTo>
                <a:cubicBezTo>
                  <a:pt x="226" y="45"/>
                  <a:pt x="230" y="46"/>
                  <a:pt x="233" y="47"/>
                </a:cubicBezTo>
                <a:cubicBezTo>
                  <a:pt x="235" y="49"/>
                  <a:pt x="236" y="50"/>
                  <a:pt x="237" y="52"/>
                </a:cubicBezTo>
                <a:cubicBezTo>
                  <a:pt x="237" y="54"/>
                  <a:pt x="236" y="55"/>
                  <a:pt x="235" y="57"/>
                </a:cubicBezTo>
                <a:cubicBezTo>
                  <a:pt x="234" y="59"/>
                  <a:pt x="232" y="60"/>
                  <a:pt x="231" y="61"/>
                </a:cubicBezTo>
                <a:cubicBezTo>
                  <a:pt x="230" y="63"/>
                  <a:pt x="228" y="64"/>
                  <a:pt x="225" y="66"/>
                </a:cubicBezTo>
                <a:cubicBezTo>
                  <a:pt x="222" y="68"/>
                  <a:pt x="218" y="69"/>
                  <a:pt x="214" y="71"/>
                </a:cubicBezTo>
                <a:cubicBezTo>
                  <a:pt x="209" y="73"/>
                  <a:pt x="204" y="74"/>
                  <a:pt x="197" y="75"/>
                </a:cubicBezTo>
                <a:cubicBezTo>
                  <a:pt x="191" y="77"/>
                  <a:pt x="184" y="77"/>
                  <a:pt x="176" y="78"/>
                </a:cubicBezTo>
                <a:cubicBezTo>
                  <a:pt x="169" y="84"/>
                  <a:pt x="169" y="84"/>
                  <a:pt x="169" y="84"/>
                </a:cubicBezTo>
                <a:cubicBezTo>
                  <a:pt x="160" y="84"/>
                  <a:pt x="160" y="84"/>
                  <a:pt x="160" y="84"/>
                </a:cubicBezTo>
                <a:cubicBezTo>
                  <a:pt x="167" y="78"/>
                  <a:pt x="167" y="78"/>
                  <a:pt x="167" y="78"/>
                </a:cubicBezTo>
                <a:cubicBezTo>
                  <a:pt x="156" y="77"/>
                  <a:pt x="149" y="75"/>
                  <a:pt x="146" y="72"/>
                </a:cubicBezTo>
                <a:cubicBezTo>
                  <a:pt x="143" y="69"/>
                  <a:pt x="145" y="65"/>
                  <a:pt x="150" y="59"/>
                </a:cubicBezTo>
                <a:close/>
                <a:moveTo>
                  <a:pt x="306" y="122"/>
                </a:moveTo>
                <a:cubicBezTo>
                  <a:pt x="2" y="122"/>
                  <a:pt x="2" y="122"/>
                  <a:pt x="2" y="122"/>
                </a:cubicBezTo>
                <a:cubicBezTo>
                  <a:pt x="2" y="143"/>
                  <a:pt x="2" y="143"/>
                  <a:pt x="2" y="143"/>
                </a:cubicBezTo>
                <a:cubicBezTo>
                  <a:pt x="311" y="143"/>
                  <a:pt x="311" y="143"/>
                  <a:pt x="311" y="143"/>
                </a:cubicBezTo>
                <a:cubicBezTo>
                  <a:pt x="313" y="143"/>
                  <a:pt x="316" y="142"/>
                  <a:pt x="318" y="140"/>
                </a:cubicBezTo>
                <a:cubicBezTo>
                  <a:pt x="400" y="59"/>
                  <a:pt x="400" y="59"/>
                  <a:pt x="400" y="59"/>
                </a:cubicBezTo>
                <a:cubicBezTo>
                  <a:pt x="400" y="28"/>
                  <a:pt x="400" y="28"/>
                  <a:pt x="400" y="28"/>
                </a:cubicBezTo>
                <a:lnTo>
                  <a:pt x="306" y="122"/>
                </a:lnTo>
                <a:close/>
                <a:moveTo>
                  <a:pt x="2" y="162"/>
                </a:moveTo>
                <a:cubicBezTo>
                  <a:pt x="2" y="183"/>
                  <a:pt x="2" y="183"/>
                  <a:pt x="2" y="183"/>
                </a:cubicBezTo>
                <a:cubicBezTo>
                  <a:pt x="321" y="183"/>
                  <a:pt x="321" y="183"/>
                  <a:pt x="321" y="183"/>
                </a:cubicBezTo>
                <a:cubicBezTo>
                  <a:pt x="324" y="183"/>
                  <a:pt x="326" y="182"/>
                  <a:pt x="328" y="180"/>
                </a:cubicBezTo>
                <a:cubicBezTo>
                  <a:pt x="400" y="109"/>
                  <a:pt x="400" y="109"/>
                  <a:pt x="400" y="109"/>
                </a:cubicBezTo>
                <a:cubicBezTo>
                  <a:pt x="400" y="79"/>
                  <a:pt x="400" y="79"/>
                  <a:pt x="400" y="79"/>
                </a:cubicBezTo>
                <a:cubicBezTo>
                  <a:pt x="317" y="162"/>
                  <a:pt x="317" y="162"/>
                  <a:pt x="317" y="162"/>
                </a:cubicBezTo>
                <a:lnTo>
                  <a:pt x="2" y="162"/>
                </a:ln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defTabSz="932376">
              <a:defRPr/>
            </a:pPr>
            <a:endParaRPr lang="en-US" sz="1734" kern="0"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167381253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1"/>
          <p:cNvSpPr>
            <a:spLocks noGrp="1"/>
          </p:cNvSpPr>
          <p:nvPr>
            <p:ph type="title"/>
          </p:nvPr>
        </p:nvSpPr>
        <p:spPr/>
        <p:txBody>
          <a:bodyPr/>
          <a:lstStyle/>
          <a:p>
            <a:r>
              <a:rPr lang="en-US" dirty="0"/>
              <a:t>Cortana Intelligence Key Verticals</a:t>
            </a:r>
          </a:p>
        </p:txBody>
      </p:sp>
      <p:sp>
        <p:nvSpPr>
          <p:cNvPr id="36" name="Rectangle 35"/>
          <p:cNvSpPr/>
          <p:nvPr/>
        </p:nvSpPr>
        <p:spPr bwMode="auto">
          <a:xfrm>
            <a:off x="467184" y="1250179"/>
            <a:ext cx="3762215" cy="6120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51028" fontAlgn="base">
              <a:spcBef>
                <a:spcPct val="0"/>
              </a:spcBef>
              <a:spcAft>
                <a:spcPct val="0"/>
              </a:spcAft>
              <a:defRPr/>
            </a:pPr>
            <a:r>
              <a:rPr lang="en-US" sz="2040" kern="0" dirty="0">
                <a:solidFill>
                  <a:schemeClr val="tx1"/>
                </a:solidFill>
                <a:latin typeface="Segoe UI Semibold" panose="020B0702040204020203" pitchFamily="34" charset="0"/>
                <a:ea typeface="Segoe UI" pitchFamily="34" charset="0"/>
                <a:cs typeface="Segoe UI Semibold" panose="020B0702040204020203" pitchFamily="34" charset="0"/>
              </a:rPr>
              <a:t>Retail</a:t>
            </a:r>
          </a:p>
        </p:txBody>
      </p:sp>
      <p:sp>
        <p:nvSpPr>
          <p:cNvPr id="37" name="Rectangle 36"/>
          <p:cNvSpPr/>
          <p:nvPr/>
        </p:nvSpPr>
        <p:spPr bwMode="auto">
          <a:xfrm>
            <a:off x="4340369" y="1250179"/>
            <a:ext cx="3762215" cy="612051"/>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51028" fontAlgn="base">
              <a:spcBef>
                <a:spcPct val="0"/>
              </a:spcBef>
              <a:spcAft>
                <a:spcPct val="0"/>
              </a:spcAft>
              <a:defRPr/>
            </a:pPr>
            <a:r>
              <a:rPr lang="en-US" sz="2040" kern="0" dirty="0">
                <a:solidFill>
                  <a:schemeClr val="tx1"/>
                </a:solidFill>
                <a:latin typeface="Segoe UI Semibold" panose="020B0702040204020203" pitchFamily="34" charset="0"/>
                <a:ea typeface="Segoe UI" pitchFamily="34" charset="0"/>
                <a:cs typeface="Segoe UI Semibold" panose="020B0702040204020203" pitchFamily="34" charset="0"/>
              </a:rPr>
              <a:t>Healthcare</a:t>
            </a:r>
          </a:p>
        </p:txBody>
      </p:sp>
      <p:sp>
        <p:nvSpPr>
          <p:cNvPr id="38" name="Rectangle 37"/>
          <p:cNvSpPr/>
          <p:nvPr/>
        </p:nvSpPr>
        <p:spPr bwMode="auto">
          <a:xfrm>
            <a:off x="8213553" y="1250179"/>
            <a:ext cx="3762215" cy="61205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51028" fontAlgn="base">
              <a:spcBef>
                <a:spcPct val="0"/>
              </a:spcBef>
              <a:spcAft>
                <a:spcPct val="0"/>
              </a:spcAft>
              <a:defRPr/>
            </a:pPr>
            <a:r>
              <a:rPr lang="en-US" sz="2040" kern="0" dirty="0">
                <a:solidFill>
                  <a:schemeClr val="tx1"/>
                </a:solidFill>
                <a:latin typeface="Segoe UI Semibold" panose="020B0702040204020203" pitchFamily="34" charset="0"/>
                <a:ea typeface="Segoe UI" pitchFamily="34" charset="0"/>
                <a:cs typeface="Segoe UI Semibold" panose="020B0702040204020203" pitchFamily="34" charset="0"/>
              </a:rPr>
              <a:t>Financial Services</a:t>
            </a:r>
          </a:p>
        </p:txBody>
      </p:sp>
      <p:sp>
        <p:nvSpPr>
          <p:cNvPr id="66" name="Rectangle 65"/>
          <p:cNvSpPr/>
          <p:nvPr/>
        </p:nvSpPr>
        <p:spPr bwMode="auto">
          <a:xfrm>
            <a:off x="467184" y="1854290"/>
            <a:ext cx="3762215" cy="4458717"/>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46630" numCol="1" spcCol="0" rtlCol="0" fromWordArt="0" anchor="t" anchorCtr="0" forceAA="0" compatLnSpc="1">
            <a:prstTxWarp prst="textNoShape">
              <a:avLst/>
            </a:prstTxWarp>
            <a:noAutofit/>
          </a:bodyPr>
          <a:lstStyle/>
          <a:p>
            <a:pPr defTabSz="951028" fontAlgn="base">
              <a:spcBef>
                <a:spcPts val="612"/>
              </a:spcBef>
              <a:spcAft>
                <a:spcPct val="0"/>
              </a:spcAft>
              <a:defRPr/>
            </a:pPr>
            <a:r>
              <a:rPr lang="en-US" sz="1632" kern="0" dirty="0">
                <a:solidFill>
                  <a:schemeClr val="bg1"/>
                </a:solidFill>
                <a:latin typeface="Segoe UI Semibold" panose="020B0702040204020203" pitchFamily="34" charset="0"/>
                <a:ea typeface="Segoe UI" pitchFamily="34" charset="0"/>
                <a:cs typeface="Segoe UI Semibold" panose="020B0702040204020203" pitchFamily="34" charset="0"/>
              </a:rPr>
              <a:t>Industry Overview</a:t>
            </a:r>
          </a:p>
          <a:p>
            <a:pPr marL="233149" indent="-181338" defTabSz="951028" fontAlgn="base">
              <a:spcBef>
                <a:spcPts val="102"/>
              </a:spcBef>
              <a:spcAft>
                <a:spcPts val="306"/>
              </a:spcAft>
              <a:buFont typeface="Arial" panose="020B0604020202020204" pitchFamily="34" charset="0"/>
              <a:buChar char="•"/>
              <a:defRPr/>
            </a:pPr>
            <a:r>
              <a:rPr lang="en-US" sz="1428" kern="0" dirty="0">
                <a:solidFill>
                  <a:schemeClr val="bg1"/>
                </a:solidFill>
                <a:ea typeface="Segoe UI" pitchFamily="34" charset="0"/>
                <a:cs typeface="Segoe UI" pitchFamily="34" charset="0"/>
              </a:rPr>
              <a:t>$22 trillion global revenue</a:t>
            </a:r>
            <a:br>
              <a:rPr lang="en-US" sz="1428" kern="0" dirty="0">
                <a:solidFill>
                  <a:schemeClr val="bg1"/>
                </a:solidFill>
                <a:ea typeface="Segoe UI" pitchFamily="34" charset="0"/>
                <a:cs typeface="Segoe UI" pitchFamily="34" charset="0"/>
              </a:rPr>
            </a:br>
            <a:r>
              <a:rPr lang="en-US" sz="1428" kern="0" dirty="0">
                <a:solidFill>
                  <a:schemeClr val="bg1"/>
                </a:solidFill>
                <a:ea typeface="Segoe UI" pitchFamily="34" charset="0"/>
                <a:cs typeface="Segoe UI" pitchFamily="34" charset="0"/>
              </a:rPr>
              <a:t>($4.7 trillion U.S.)</a:t>
            </a:r>
          </a:p>
          <a:p>
            <a:pPr marL="233149" indent="-181338" defTabSz="951028" fontAlgn="base">
              <a:spcBef>
                <a:spcPts val="102"/>
              </a:spcBef>
              <a:spcAft>
                <a:spcPts val="306"/>
              </a:spcAft>
              <a:buFont typeface="Arial" panose="020B0604020202020204" pitchFamily="34" charset="0"/>
              <a:buChar char="•"/>
              <a:defRPr/>
            </a:pPr>
            <a:r>
              <a:rPr lang="en-US" sz="1428" kern="0" dirty="0">
                <a:solidFill>
                  <a:schemeClr val="bg1"/>
                </a:solidFill>
                <a:ea typeface="Segoe UI" pitchFamily="34" charset="0"/>
                <a:cs typeface="Segoe UI" pitchFamily="34" charset="0"/>
              </a:rPr>
              <a:t>4% annual growth rate</a:t>
            </a:r>
          </a:p>
          <a:p>
            <a:pPr marL="233149" indent="-181338" defTabSz="951028" fontAlgn="base">
              <a:spcBef>
                <a:spcPts val="102"/>
              </a:spcBef>
              <a:spcAft>
                <a:spcPts val="306"/>
              </a:spcAft>
              <a:buFont typeface="Arial" panose="020B0604020202020204" pitchFamily="34" charset="0"/>
              <a:buChar char="•"/>
              <a:defRPr/>
            </a:pPr>
            <a:r>
              <a:rPr lang="en-US" sz="1428" kern="0" dirty="0">
                <a:solidFill>
                  <a:schemeClr val="bg1"/>
                </a:solidFill>
                <a:ea typeface="Segoe UI" pitchFamily="34" charset="0"/>
                <a:cs typeface="Segoe UI" pitchFamily="34" charset="0"/>
              </a:rPr>
              <a:t>3.7 million businesses</a:t>
            </a:r>
          </a:p>
          <a:p>
            <a:pPr marL="233149" indent="-181338" defTabSz="951028" fontAlgn="base">
              <a:spcBef>
                <a:spcPts val="102"/>
              </a:spcBef>
              <a:spcAft>
                <a:spcPts val="306"/>
              </a:spcAft>
              <a:buFont typeface="Arial" panose="020B0604020202020204" pitchFamily="34" charset="0"/>
              <a:buChar char="•"/>
              <a:defRPr/>
            </a:pPr>
            <a:r>
              <a:rPr lang="en-US" sz="1428" kern="0" dirty="0">
                <a:solidFill>
                  <a:schemeClr val="bg1"/>
                </a:solidFill>
                <a:ea typeface="Segoe UI" pitchFamily="34" charset="0"/>
                <a:cs typeface="Segoe UI" pitchFamily="34" charset="0"/>
              </a:rPr>
              <a:t>42 million employees</a:t>
            </a:r>
          </a:p>
          <a:p>
            <a:pPr defTabSz="951028" fontAlgn="base">
              <a:spcBef>
                <a:spcPts val="612"/>
              </a:spcBef>
              <a:spcAft>
                <a:spcPct val="0"/>
              </a:spcAft>
              <a:defRPr/>
            </a:pPr>
            <a:r>
              <a:rPr lang="en-US" sz="1632" kern="0" dirty="0">
                <a:solidFill>
                  <a:schemeClr val="bg1"/>
                </a:solidFill>
                <a:latin typeface="Segoe UI Semibold" panose="020B0702040204020203" pitchFamily="34" charset="0"/>
                <a:ea typeface="Segoe UI" pitchFamily="34" charset="0"/>
                <a:cs typeface="Segoe UI Semibold" panose="020B0702040204020203" pitchFamily="34" charset="0"/>
              </a:rPr>
              <a:t>Industry Trends</a:t>
            </a:r>
          </a:p>
          <a:p>
            <a:pPr marL="233149" indent="-181338" defTabSz="951028" fontAlgn="base">
              <a:spcBef>
                <a:spcPts val="102"/>
              </a:spcBef>
              <a:spcAft>
                <a:spcPts val="306"/>
              </a:spcAft>
              <a:buFont typeface="Arial" panose="020B0604020202020204" pitchFamily="34" charset="0"/>
              <a:buChar char="•"/>
              <a:defRPr/>
            </a:pPr>
            <a:r>
              <a:rPr lang="en-US" sz="1428" kern="0" dirty="0">
                <a:solidFill>
                  <a:schemeClr val="bg1"/>
                </a:solidFill>
                <a:ea typeface="Segoe UI" pitchFamily="34" charset="0"/>
                <a:cs typeface="Segoe UI" pitchFamily="34" charset="0"/>
              </a:rPr>
              <a:t>Commerce anywhere, anytime</a:t>
            </a:r>
          </a:p>
          <a:p>
            <a:pPr marL="233149" indent="-181338" defTabSz="951028" fontAlgn="base">
              <a:spcBef>
                <a:spcPts val="102"/>
              </a:spcBef>
              <a:spcAft>
                <a:spcPts val="306"/>
              </a:spcAft>
              <a:buFont typeface="Arial" panose="020B0604020202020204" pitchFamily="34" charset="0"/>
              <a:buChar char="•"/>
              <a:defRPr/>
            </a:pPr>
            <a:r>
              <a:rPr lang="en-US" sz="1428" kern="0" dirty="0">
                <a:solidFill>
                  <a:schemeClr val="bg1"/>
                </a:solidFill>
                <a:ea typeface="Segoe UI" pitchFamily="34" charset="0"/>
                <a:cs typeface="Segoe UI" pitchFamily="34" charset="0"/>
              </a:rPr>
              <a:t>Personal and in context</a:t>
            </a:r>
          </a:p>
          <a:p>
            <a:pPr defTabSz="951028" fontAlgn="base">
              <a:spcBef>
                <a:spcPts val="612"/>
              </a:spcBef>
              <a:spcAft>
                <a:spcPct val="0"/>
              </a:spcAft>
              <a:defRPr/>
            </a:pPr>
            <a:r>
              <a:rPr lang="en-US" sz="1632" kern="0" dirty="0">
                <a:solidFill>
                  <a:schemeClr val="bg1"/>
                </a:solidFill>
                <a:latin typeface="Segoe UI Semibold" panose="020B0702040204020203" pitchFamily="34" charset="0"/>
                <a:ea typeface="Segoe UI" pitchFamily="34" charset="0"/>
                <a:cs typeface="Segoe UI Semibold" panose="020B0702040204020203" pitchFamily="34" charset="0"/>
              </a:rPr>
              <a:t>Scenarios</a:t>
            </a:r>
          </a:p>
          <a:p>
            <a:pPr marL="233149" indent="-181338" defTabSz="951028" fontAlgn="base">
              <a:spcBef>
                <a:spcPts val="102"/>
              </a:spcBef>
              <a:spcAft>
                <a:spcPts val="306"/>
              </a:spcAft>
              <a:buFont typeface="Arial" panose="020B0604020202020204" pitchFamily="34" charset="0"/>
              <a:buChar char="•"/>
              <a:defRPr/>
            </a:pPr>
            <a:r>
              <a:rPr lang="en-US" sz="1428" kern="0" dirty="0">
                <a:solidFill>
                  <a:schemeClr val="bg1"/>
                </a:solidFill>
                <a:ea typeface="Segoe UI" pitchFamily="34" charset="0"/>
                <a:cs typeface="Segoe UI" pitchFamily="34" charset="0"/>
              </a:rPr>
              <a:t>Sales &amp; Marketing: Demand Forecasting</a:t>
            </a:r>
          </a:p>
          <a:p>
            <a:pPr marL="233149" indent="-181338" defTabSz="951028" fontAlgn="base">
              <a:spcBef>
                <a:spcPts val="102"/>
              </a:spcBef>
              <a:spcAft>
                <a:spcPts val="306"/>
              </a:spcAft>
              <a:buFont typeface="Arial" panose="020B0604020202020204" pitchFamily="34" charset="0"/>
              <a:buChar char="•"/>
              <a:defRPr/>
            </a:pPr>
            <a:r>
              <a:rPr lang="en-US" sz="1428" kern="0" dirty="0">
                <a:solidFill>
                  <a:schemeClr val="bg1"/>
                </a:solidFill>
                <a:ea typeface="Segoe UI" pitchFamily="34" charset="0"/>
                <a:cs typeface="Segoe UI" pitchFamily="34" charset="0"/>
              </a:rPr>
              <a:t>Customer &amp; Channel: Personalized Offers</a:t>
            </a:r>
          </a:p>
        </p:txBody>
      </p:sp>
      <p:sp>
        <p:nvSpPr>
          <p:cNvPr id="67" name="Rectangle 66"/>
          <p:cNvSpPr/>
          <p:nvPr/>
        </p:nvSpPr>
        <p:spPr bwMode="auto">
          <a:xfrm>
            <a:off x="4340369" y="1854290"/>
            <a:ext cx="3762215" cy="4458717"/>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46630" numCol="1" spcCol="0" rtlCol="0" fromWordArt="0" anchor="t" anchorCtr="0" forceAA="0" compatLnSpc="1">
            <a:prstTxWarp prst="textNoShape">
              <a:avLst/>
            </a:prstTxWarp>
            <a:noAutofit/>
          </a:bodyPr>
          <a:lstStyle/>
          <a:p>
            <a:pPr defTabSz="951028" fontAlgn="base">
              <a:spcBef>
                <a:spcPts val="612"/>
              </a:spcBef>
              <a:spcAft>
                <a:spcPct val="0"/>
              </a:spcAft>
              <a:defRPr/>
            </a:pPr>
            <a:r>
              <a:rPr lang="en-US" sz="1632" kern="0" dirty="0">
                <a:solidFill>
                  <a:schemeClr val="bg1"/>
                </a:solidFill>
                <a:latin typeface="Segoe UI Semibold" panose="020B0702040204020203" pitchFamily="34" charset="0"/>
                <a:ea typeface="Segoe UI" pitchFamily="34" charset="0"/>
                <a:cs typeface="Segoe UI Semibold" panose="020B0702040204020203" pitchFamily="34" charset="0"/>
              </a:rPr>
              <a:t>Industry Overview</a:t>
            </a:r>
          </a:p>
          <a:p>
            <a:pPr marL="233149" indent="-181338" defTabSz="951028" fontAlgn="base">
              <a:spcBef>
                <a:spcPts val="102"/>
              </a:spcBef>
              <a:spcAft>
                <a:spcPts val="306"/>
              </a:spcAft>
              <a:buFont typeface="Arial" panose="020B0604020202020204" pitchFamily="34" charset="0"/>
              <a:buChar char="•"/>
              <a:defRPr/>
            </a:pPr>
            <a:r>
              <a:rPr lang="en-US" sz="1428" kern="0" dirty="0">
                <a:solidFill>
                  <a:schemeClr val="bg1"/>
                </a:solidFill>
                <a:ea typeface="Segoe UI" pitchFamily="34" charset="0"/>
                <a:cs typeface="Segoe UI" pitchFamily="34" charset="0"/>
              </a:rPr>
              <a:t>$2 trillion spent in U.S./year on healthcare</a:t>
            </a:r>
          </a:p>
          <a:p>
            <a:pPr marL="233149" indent="-181338" defTabSz="951028" fontAlgn="base">
              <a:spcBef>
                <a:spcPts val="102"/>
              </a:spcBef>
              <a:spcAft>
                <a:spcPts val="306"/>
              </a:spcAft>
              <a:buFont typeface="Arial" panose="020B0604020202020204" pitchFamily="34" charset="0"/>
              <a:buChar char="•"/>
              <a:defRPr/>
            </a:pPr>
            <a:r>
              <a:rPr lang="en-US" sz="1428" kern="0" dirty="0">
                <a:solidFill>
                  <a:schemeClr val="bg1"/>
                </a:solidFill>
                <a:ea typeface="Segoe UI" pitchFamily="34" charset="0"/>
                <a:cs typeface="Segoe UI" pitchFamily="34" charset="0"/>
              </a:rPr>
              <a:t>5,754 hospitals with &gt;36 million patients</a:t>
            </a:r>
          </a:p>
          <a:p>
            <a:pPr marL="233149" indent="-181338" defTabSz="951028" fontAlgn="base">
              <a:spcBef>
                <a:spcPts val="102"/>
              </a:spcBef>
              <a:spcAft>
                <a:spcPts val="306"/>
              </a:spcAft>
              <a:buFont typeface="Arial" panose="020B0604020202020204" pitchFamily="34" charset="0"/>
              <a:buChar char="•"/>
              <a:defRPr/>
            </a:pPr>
            <a:r>
              <a:rPr lang="en-US" sz="1428" kern="0" dirty="0">
                <a:solidFill>
                  <a:schemeClr val="bg1"/>
                </a:solidFill>
                <a:ea typeface="Segoe UI" pitchFamily="34" charset="0"/>
                <a:cs typeface="Segoe UI" pitchFamily="34" charset="0"/>
              </a:rPr>
              <a:t>Hospital readmissions cost ~$41 billion/year</a:t>
            </a:r>
          </a:p>
          <a:p>
            <a:pPr marL="233149" indent="-181338" defTabSz="951028" fontAlgn="base">
              <a:spcBef>
                <a:spcPts val="102"/>
              </a:spcBef>
              <a:spcAft>
                <a:spcPts val="306"/>
              </a:spcAft>
              <a:buFont typeface="Arial" panose="020B0604020202020204" pitchFamily="34" charset="0"/>
              <a:buChar char="•"/>
              <a:defRPr/>
            </a:pPr>
            <a:r>
              <a:rPr lang="en-US" sz="1428" kern="0" dirty="0">
                <a:solidFill>
                  <a:schemeClr val="bg1"/>
                </a:solidFill>
                <a:ea typeface="Segoe UI" pitchFamily="34" charset="0"/>
                <a:cs typeface="Segoe UI" pitchFamily="34" charset="0"/>
              </a:rPr>
              <a:t>ACA new regulations for Medicare/Medicaid </a:t>
            </a:r>
          </a:p>
          <a:p>
            <a:pPr defTabSz="951028" fontAlgn="base">
              <a:spcBef>
                <a:spcPts val="612"/>
              </a:spcBef>
              <a:spcAft>
                <a:spcPct val="0"/>
              </a:spcAft>
              <a:defRPr/>
            </a:pPr>
            <a:r>
              <a:rPr lang="en-US" sz="1632" kern="0" dirty="0">
                <a:solidFill>
                  <a:schemeClr val="bg1"/>
                </a:solidFill>
                <a:latin typeface="Segoe UI Semibold" panose="020B0702040204020203" pitchFamily="34" charset="0"/>
                <a:ea typeface="Segoe UI" pitchFamily="34" charset="0"/>
                <a:cs typeface="Segoe UI Semibold" panose="020B0702040204020203" pitchFamily="34" charset="0"/>
              </a:rPr>
              <a:t>Industry Trends</a:t>
            </a:r>
          </a:p>
          <a:p>
            <a:pPr marL="233149" indent="-181338" defTabSz="951028" fontAlgn="base">
              <a:spcBef>
                <a:spcPts val="102"/>
              </a:spcBef>
              <a:spcAft>
                <a:spcPts val="306"/>
              </a:spcAft>
              <a:buFont typeface="Arial" panose="020B0604020202020204" pitchFamily="34" charset="0"/>
              <a:buChar char="•"/>
              <a:defRPr/>
            </a:pPr>
            <a:r>
              <a:rPr lang="en-US" sz="1428" kern="0" dirty="0">
                <a:solidFill>
                  <a:schemeClr val="bg1"/>
                </a:solidFill>
                <a:ea typeface="Segoe UI" pitchFamily="34" charset="0"/>
                <a:cs typeface="Segoe UI" pitchFamily="34" charset="0"/>
              </a:rPr>
              <a:t>Payments based on patient outcome</a:t>
            </a:r>
          </a:p>
          <a:p>
            <a:pPr marL="233149" indent="-181338" defTabSz="951028" fontAlgn="base">
              <a:spcBef>
                <a:spcPts val="102"/>
              </a:spcBef>
              <a:spcAft>
                <a:spcPts val="306"/>
              </a:spcAft>
              <a:buFont typeface="Arial" panose="020B0604020202020204" pitchFamily="34" charset="0"/>
              <a:buChar char="•"/>
              <a:defRPr/>
            </a:pPr>
            <a:r>
              <a:rPr lang="en-US" sz="1428" kern="0" dirty="0">
                <a:solidFill>
                  <a:schemeClr val="bg1"/>
                </a:solidFill>
                <a:ea typeface="Segoe UI" pitchFamily="34" charset="0"/>
                <a:cs typeface="Segoe UI" pitchFamily="34" charset="0"/>
              </a:rPr>
              <a:t>Government monitoring hospital readmissions </a:t>
            </a:r>
            <a:br>
              <a:rPr lang="en-US" sz="1428" kern="0" dirty="0">
                <a:solidFill>
                  <a:schemeClr val="bg1"/>
                </a:solidFill>
                <a:ea typeface="Segoe UI" pitchFamily="34" charset="0"/>
                <a:cs typeface="Segoe UI" pitchFamily="34" charset="0"/>
              </a:rPr>
            </a:br>
            <a:r>
              <a:rPr lang="en-US" sz="1428" kern="0" dirty="0">
                <a:solidFill>
                  <a:schemeClr val="bg1"/>
                </a:solidFill>
                <a:ea typeface="Segoe UI" pitchFamily="34" charset="0"/>
                <a:cs typeface="Segoe UI" pitchFamily="34" charset="0"/>
              </a:rPr>
              <a:t>and number of hospital-acquired conditions</a:t>
            </a:r>
          </a:p>
          <a:p>
            <a:pPr defTabSz="951028" fontAlgn="base">
              <a:spcBef>
                <a:spcPts val="612"/>
              </a:spcBef>
              <a:spcAft>
                <a:spcPct val="0"/>
              </a:spcAft>
              <a:defRPr/>
            </a:pPr>
            <a:r>
              <a:rPr lang="en-US" sz="1632" kern="0" dirty="0">
                <a:solidFill>
                  <a:schemeClr val="bg1"/>
                </a:solidFill>
                <a:latin typeface="Segoe UI Semibold" panose="020B0702040204020203" pitchFamily="34" charset="0"/>
                <a:ea typeface="Segoe UI" pitchFamily="34" charset="0"/>
                <a:cs typeface="Segoe UI Semibold" panose="020B0702040204020203" pitchFamily="34" charset="0"/>
              </a:rPr>
              <a:t>Scenarios </a:t>
            </a:r>
          </a:p>
          <a:p>
            <a:pPr marL="233149" indent="-181338" defTabSz="951028" fontAlgn="base">
              <a:spcBef>
                <a:spcPts val="102"/>
              </a:spcBef>
              <a:spcAft>
                <a:spcPts val="306"/>
              </a:spcAft>
              <a:buFont typeface="Arial" panose="020B0604020202020204" pitchFamily="34" charset="0"/>
              <a:buChar char="•"/>
              <a:defRPr/>
            </a:pPr>
            <a:r>
              <a:rPr lang="en-US" sz="1428" kern="0" dirty="0">
                <a:solidFill>
                  <a:schemeClr val="bg1"/>
                </a:solidFill>
                <a:ea typeface="Segoe UI" pitchFamily="34" charset="0"/>
                <a:cs typeface="Segoe UI" pitchFamily="34" charset="0"/>
              </a:rPr>
              <a:t>Customer &amp; Channel: Patient Outcomes </a:t>
            </a:r>
          </a:p>
          <a:p>
            <a:pPr marL="233149" indent="-181338" defTabSz="951028" fontAlgn="base">
              <a:spcBef>
                <a:spcPts val="102"/>
              </a:spcBef>
              <a:spcAft>
                <a:spcPts val="306"/>
              </a:spcAft>
              <a:buFont typeface="Arial" panose="020B0604020202020204" pitchFamily="34" charset="0"/>
              <a:buChar char="•"/>
              <a:defRPr/>
            </a:pPr>
            <a:r>
              <a:rPr lang="en-US" sz="1428" kern="0" dirty="0">
                <a:solidFill>
                  <a:schemeClr val="bg1"/>
                </a:solidFill>
                <a:ea typeface="Segoe UI" pitchFamily="34" charset="0"/>
                <a:cs typeface="Segoe UI" pitchFamily="34" charset="0"/>
              </a:rPr>
              <a:t>Operations &amp; Workforce: Operational Efficiency</a:t>
            </a:r>
          </a:p>
        </p:txBody>
      </p:sp>
      <p:sp>
        <p:nvSpPr>
          <p:cNvPr id="68" name="Rectangle 67"/>
          <p:cNvSpPr/>
          <p:nvPr/>
        </p:nvSpPr>
        <p:spPr bwMode="auto">
          <a:xfrm>
            <a:off x="8213553" y="1854290"/>
            <a:ext cx="3762215" cy="4458717"/>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46630" numCol="1" spcCol="0" rtlCol="0" fromWordArt="0" anchor="t" anchorCtr="0" forceAA="0" compatLnSpc="1">
            <a:prstTxWarp prst="textNoShape">
              <a:avLst/>
            </a:prstTxWarp>
            <a:noAutofit/>
          </a:bodyPr>
          <a:lstStyle/>
          <a:p>
            <a:pPr defTabSz="951028" fontAlgn="base">
              <a:spcBef>
                <a:spcPts val="612"/>
              </a:spcBef>
              <a:spcAft>
                <a:spcPct val="0"/>
              </a:spcAft>
              <a:defRPr/>
            </a:pPr>
            <a:r>
              <a:rPr lang="en-US" sz="1632" kern="0" dirty="0">
                <a:solidFill>
                  <a:schemeClr val="bg1"/>
                </a:solidFill>
                <a:latin typeface="Segoe UI Semibold" panose="020B0702040204020203" pitchFamily="34" charset="0"/>
                <a:ea typeface="Segoe UI" pitchFamily="34" charset="0"/>
                <a:cs typeface="Segoe UI Semibold" panose="020B0702040204020203" pitchFamily="34" charset="0"/>
              </a:rPr>
              <a:t>Industry Overview</a:t>
            </a:r>
          </a:p>
          <a:p>
            <a:pPr marL="233149" indent="-181338" defTabSz="951028" fontAlgn="base">
              <a:spcBef>
                <a:spcPts val="102"/>
              </a:spcBef>
              <a:spcAft>
                <a:spcPts val="306"/>
              </a:spcAft>
              <a:buFont typeface="Arial" panose="020B0604020202020204" pitchFamily="34" charset="0"/>
              <a:buChar char="•"/>
              <a:defRPr/>
            </a:pPr>
            <a:r>
              <a:rPr lang="en-US" sz="1428" kern="0" dirty="0">
                <a:solidFill>
                  <a:schemeClr val="bg1"/>
                </a:solidFill>
                <a:ea typeface="Segoe UI" pitchFamily="34" charset="0"/>
                <a:cs typeface="Segoe UI" pitchFamily="34" charset="0"/>
              </a:rPr>
              <a:t>7.9% of US Economy</a:t>
            </a:r>
          </a:p>
          <a:p>
            <a:pPr marL="233149" indent="-181338" defTabSz="951028" fontAlgn="base">
              <a:spcBef>
                <a:spcPts val="102"/>
              </a:spcBef>
              <a:spcAft>
                <a:spcPts val="306"/>
              </a:spcAft>
              <a:buFont typeface="Arial" panose="020B0604020202020204" pitchFamily="34" charset="0"/>
              <a:buChar char="•"/>
              <a:defRPr/>
            </a:pPr>
            <a:r>
              <a:rPr lang="en-US" sz="1428" kern="0" dirty="0">
                <a:solidFill>
                  <a:schemeClr val="bg1"/>
                </a:solidFill>
                <a:ea typeface="Segoe UI" pitchFamily="34" charset="0"/>
                <a:cs typeface="Segoe UI" pitchFamily="34" charset="0"/>
              </a:rPr>
              <a:t>$1.2 trillion revenue</a:t>
            </a:r>
          </a:p>
          <a:p>
            <a:pPr marL="233149" indent="-181338" defTabSz="951028" fontAlgn="base">
              <a:spcBef>
                <a:spcPts val="102"/>
              </a:spcBef>
              <a:spcAft>
                <a:spcPts val="306"/>
              </a:spcAft>
              <a:buFont typeface="Arial" panose="020B0604020202020204" pitchFamily="34" charset="0"/>
              <a:buChar char="•"/>
              <a:defRPr/>
            </a:pPr>
            <a:r>
              <a:rPr lang="en-US" sz="1428" kern="0" dirty="0">
                <a:solidFill>
                  <a:schemeClr val="bg1"/>
                </a:solidFill>
                <a:ea typeface="Segoe UI" pitchFamily="34" charset="0"/>
                <a:cs typeface="Segoe UI" pitchFamily="34" charset="0"/>
              </a:rPr>
              <a:t>12% revenue growth rate</a:t>
            </a:r>
          </a:p>
          <a:p>
            <a:pPr marL="233149" indent="-181338" defTabSz="951028" fontAlgn="base">
              <a:spcBef>
                <a:spcPts val="102"/>
              </a:spcBef>
              <a:spcAft>
                <a:spcPts val="306"/>
              </a:spcAft>
              <a:buFont typeface="Arial" panose="020B0604020202020204" pitchFamily="34" charset="0"/>
              <a:buChar char="•"/>
              <a:defRPr/>
            </a:pPr>
            <a:r>
              <a:rPr lang="en-US" sz="1428" kern="0" dirty="0">
                <a:solidFill>
                  <a:schemeClr val="bg1"/>
                </a:solidFill>
                <a:ea typeface="Segoe UI" pitchFamily="34" charset="0"/>
                <a:cs typeface="Segoe UI" pitchFamily="34" charset="0"/>
              </a:rPr>
              <a:t>5.9 million employees</a:t>
            </a:r>
          </a:p>
          <a:p>
            <a:pPr defTabSz="951028" fontAlgn="base">
              <a:spcBef>
                <a:spcPts val="612"/>
              </a:spcBef>
              <a:spcAft>
                <a:spcPct val="0"/>
              </a:spcAft>
              <a:defRPr/>
            </a:pPr>
            <a:r>
              <a:rPr lang="en-US" sz="1632" kern="0" dirty="0">
                <a:solidFill>
                  <a:schemeClr val="bg1"/>
                </a:solidFill>
                <a:latin typeface="Segoe UI Semibold" panose="020B0702040204020203" pitchFamily="34" charset="0"/>
                <a:ea typeface="Segoe UI" pitchFamily="34" charset="0"/>
                <a:cs typeface="Segoe UI Semibold" panose="020B0702040204020203" pitchFamily="34" charset="0"/>
              </a:rPr>
              <a:t>Industry Trends</a:t>
            </a:r>
          </a:p>
          <a:p>
            <a:pPr marL="233149" indent="-181338" defTabSz="951028" fontAlgn="base">
              <a:spcBef>
                <a:spcPts val="102"/>
              </a:spcBef>
              <a:spcAft>
                <a:spcPts val="306"/>
              </a:spcAft>
              <a:buFont typeface="Arial" panose="020B0604020202020204" pitchFamily="34" charset="0"/>
              <a:buChar char="•"/>
              <a:defRPr/>
            </a:pPr>
            <a:r>
              <a:rPr lang="en-US" sz="1428" kern="0" dirty="0">
                <a:solidFill>
                  <a:schemeClr val="bg1"/>
                </a:solidFill>
                <a:ea typeface="Segoe UI" pitchFamily="34" charset="0"/>
                <a:cs typeface="Segoe UI" pitchFamily="34" charset="0"/>
              </a:rPr>
              <a:t>Understanding customer behavior</a:t>
            </a:r>
          </a:p>
          <a:p>
            <a:pPr marL="233149" indent="-181338" defTabSz="951028" fontAlgn="base">
              <a:spcBef>
                <a:spcPts val="102"/>
              </a:spcBef>
              <a:spcAft>
                <a:spcPts val="306"/>
              </a:spcAft>
              <a:buFont typeface="Arial" panose="020B0604020202020204" pitchFamily="34" charset="0"/>
              <a:buChar char="•"/>
              <a:defRPr/>
            </a:pPr>
            <a:r>
              <a:rPr lang="en-US" sz="1428" kern="0" dirty="0">
                <a:solidFill>
                  <a:schemeClr val="bg1"/>
                </a:solidFill>
                <a:ea typeface="Segoe UI" pitchFamily="34" charset="0"/>
                <a:cs typeface="Segoe UI" pitchFamily="34" charset="0"/>
              </a:rPr>
              <a:t>Cybersecurity</a:t>
            </a:r>
          </a:p>
          <a:p>
            <a:pPr marL="233149" indent="-181338" defTabSz="951028" fontAlgn="base">
              <a:spcBef>
                <a:spcPts val="102"/>
              </a:spcBef>
              <a:spcAft>
                <a:spcPts val="306"/>
              </a:spcAft>
              <a:buFont typeface="Arial" panose="020B0604020202020204" pitchFamily="34" charset="0"/>
              <a:buChar char="•"/>
              <a:defRPr/>
            </a:pPr>
            <a:r>
              <a:rPr lang="en-US" sz="1428" kern="0" dirty="0">
                <a:solidFill>
                  <a:schemeClr val="bg1"/>
                </a:solidFill>
                <a:ea typeface="Segoe UI" pitchFamily="34" charset="0"/>
                <a:cs typeface="Segoe UI" pitchFamily="34" charset="0"/>
              </a:rPr>
              <a:t>Taking banking “mobile”</a:t>
            </a:r>
          </a:p>
          <a:p>
            <a:pPr marL="233149" indent="-181338" defTabSz="951028" fontAlgn="base">
              <a:spcBef>
                <a:spcPts val="102"/>
              </a:spcBef>
              <a:spcAft>
                <a:spcPts val="306"/>
              </a:spcAft>
              <a:buFont typeface="Arial" panose="020B0604020202020204" pitchFamily="34" charset="0"/>
              <a:buChar char="•"/>
              <a:defRPr/>
            </a:pPr>
            <a:r>
              <a:rPr lang="en-US" sz="1428" kern="0" dirty="0">
                <a:solidFill>
                  <a:schemeClr val="bg1"/>
                </a:solidFill>
                <a:ea typeface="Segoe UI" pitchFamily="34" charset="0"/>
                <a:cs typeface="Segoe UI" pitchFamily="34" charset="0"/>
              </a:rPr>
              <a:t>Proactive regulatory compliance</a:t>
            </a:r>
          </a:p>
          <a:p>
            <a:pPr defTabSz="951028" fontAlgn="base">
              <a:spcBef>
                <a:spcPts val="612"/>
              </a:spcBef>
              <a:spcAft>
                <a:spcPct val="0"/>
              </a:spcAft>
              <a:defRPr/>
            </a:pPr>
            <a:r>
              <a:rPr lang="en-US" sz="1632" kern="0" dirty="0">
                <a:solidFill>
                  <a:schemeClr val="bg1"/>
                </a:solidFill>
                <a:latin typeface="Segoe UI Semibold" panose="020B0702040204020203" pitchFamily="34" charset="0"/>
                <a:ea typeface="Segoe UI" pitchFamily="34" charset="0"/>
                <a:cs typeface="Segoe UI Semibold" panose="020B0702040204020203" pitchFamily="34" charset="0"/>
              </a:rPr>
              <a:t>Scenarios</a:t>
            </a:r>
          </a:p>
          <a:p>
            <a:pPr marL="233149" indent="-181338" defTabSz="951028" fontAlgn="base">
              <a:spcBef>
                <a:spcPts val="102"/>
              </a:spcBef>
              <a:spcAft>
                <a:spcPts val="306"/>
              </a:spcAft>
              <a:buFont typeface="Arial" panose="020B0604020202020204" pitchFamily="34" charset="0"/>
              <a:buChar char="•"/>
              <a:defRPr/>
            </a:pPr>
            <a:r>
              <a:rPr lang="en-US" sz="1428" kern="0" dirty="0">
                <a:solidFill>
                  <a:schemeClr val="bg1"/>
                </a:solidFill>
                <a:ea typeface="Segoe UI" pitchFamily="34" charset="0"/>
                <a:cs typeface="Segoe UI" pitchFamily="34" charset="0"/>
              </a:rPr>
              <a:t>Finance &amp; Risk: Risk &amp; Compliance </a:t>
            </a:r>
          </a:p>
          <a:p>
            <a:pPr marL="233149" indent="-181338" defTabSz="951028" fontAlgn="base">
              <a:spcBef>
                <a:spcPts val="102"/>
              </a:spcBef>
              <a:spcAft>
                <a:spcPts val="306"/>
              </a:spcAft>
              <a:buFont typeface="Arial" panose="020B0604020202020204" pitchFamily="34" charset="0"/>
              <a:buChar char="•"/>
              <a:defRPr/>
            </a:pPr>
            <a:r>
              <a:rPr lang="en-US" sz="1428" kern="0" dirty="0">
                <a:solidFill>
                  <a:schemeClr val="bg1"/>
                </a:solidFill>
                <a:ea typeface="Segoe UI" pitchFamily="34" charset="0"/>
                <a:cs typeface="Segoe UI" pitchFamily="34" charset="0"/>
              </a:rPr>
              <a:t>Sales &amp; Marketing: Personalization </a:t>
            </a:r>
          </a:p>
        </p:txBody>
      </p:sp>
      <p:grpSp>
        <p:nvGrpSpPr>
          <p:cNvPr id="29" name="Group 28"/>
          <p:cNvGrpSpPr/>
          <p:nvPr/>
        </p:nvGrpSpPr>
        <p:grpSpPr>
          <a:xfrm>
            <a:off x="3468803" y="1321140"/>
            <a:ext cx="504711" cy="498440"/>
            <a:chOff x="1095375" y="3024188"/>
            <a:chExt cx="255588" cy="252412"/>
          </a:xfrm>
          <a:solidFill>
            <a:schemeClr val="tx1"/>
          </a:solidFill>
        </p:grpSpPr>
        <p:sp>
          <p:nvSpPr>
            <p:cNvPr id="30" name="Freeform 113"/>
            <p:cNvSpPr>
              <a:spLocks noEditPoints="1"/>
            </p:cNvSpPr>
            <p:nvPr/>
          </p:nvSpPr>
          <p:spPr bwMode="auto">
            <a:xfrm>
              <a:off x="1146175" y="3221038"/>
              <a:ext cx="57150" cy="55562"/>
            </a:xfrm>
            <a:custGeom>
              <a:avLst/>
              <a:gdLst>
                <a:gd name="T0" fmla="*/ 36 w 71"/>
                <a:gd name="T1" fmla="*/ 72 h 72"/>
                <a:gd name="T2" fmla="*/ 21 w 71"/>
                <a:gd name="T3" fmla="*/ 68 h 72"/>
                <a:gd name="T4" fmla="*/ 11 w 71"/>
                <a:gd name="T5" fmla="*/ 62 h 72"/>
                <a:gd name="T6" fmla="*/ 3 w 71"/>
                <a:gd name="T7" fmla="*/ 50 h 72"/>
                <a:gd name="T8" fmla="*/ 0 w 71"/>
                <a:gd name="T9" fmla="*/ 37 h 72"/>
                <a:gd name="T10" fmla="*/ 1 w 71"/>
                <a:gd name="T11" fmla="*/ 29 h 72"/>
                <a:gd name="T12" fmla="*/ 6 w 71"/>
                <a:gd name="T13" fmla="*/ 17 h 72"/>
                <a:gd name="T14" fmla="*/ 16 w 71"/>
                <a:gd name="T15" fmla="*/ 7 h 72"/>
                <a:gd name="T16" fmla="*/ 28 w 71"/>
                <a:gd name="T17" fmla="*/ 2 h 72"/>
                <a:gd name="T18" fmla="*/ 36 w 71"/>
                <a:gd name="T19" fmla="*/ 0 h 72"/>
                <a:gd name="T20" fmla="*/ 49 w 71"/>
                <a:gd name="T21" fmla="*/ 4 h 72"/>
                <a:gd name="T22" fmla="*/ 61 w 71"/>
                <a:gd name="T23" fmla="*/ 12 h 72"/>
                <a:gd name="T24" fmla="*/ 67 w 71"/>
                <a:gd name="T25" fmla="*/ 22 h 72"/>
                <a:gd name="T26" fmla="*/ 71 w 71"/>
                <a:gd name="T27" fmla="*/ 37 h 72"/>
                <a:gd name="T28" fmla="*/ 71 w 71"/>
                <a:gd name="T29" fmla="*/ 43 h 72"/>
                <a:gd name="T30" fmla="*/ 64 w 71"/>
                <a:gd name="T31" fmla="*/ 57 h 72"/>
                <a:gd name="T32" fmla="*/ 56 w 71"/>
                <a:gd name="T33" fmla="*/ 65 h 72"/>
                <a:gd name="T34" fmla="*/ 43 w 71"/>
                <a:gd name="T35" fmla="*/ 72 h 72"/>
                <a:gd name="T36" fmla="*/ 36 w 71"/>
                <a:gd name="T37" fmla="*/ 72 h 72"/>
                <a:gd name="T38" fmla="*/ 36 w 71"/>
                <a:gd name="T39" fmla="*/ 10 h 72"/>
                <a:gd name="T40" fmla="*/ 26 w 71"/>
                <a:gd name="T41" fmla="*/ 14 h 72"/>
                <a:gd name="T42" fmla="*/ 13 w 71"/>
                <a:gd name="T43" fmla="*/ 27 h 72"/>
                <a:gd name="T44" fmla="*/ 9 w 71"/>
                <a:gd name="T45" fmla="*/ 37 h 72"/>
                <a:gd name="T46" fmla="*/ 11 w 71"/>
                <a:gd name="T47" fmla="*/ 42 h 72"/>
                <a:gd name="T48" fmla="*/ 18 w 71"/>
                <a:gd name="T49" fmla="*/ 53 h 72"/>
                <a:gd name="T50" fmla="*/ 31 w 71"/>
                <a:gd name="T51" fmla="*/ 62 h 72"/>
                <a:gd name="T52" fmla="*/ 36 w 71"/>
                <a:gd name="T53" fmla="*/ 62 h 72"/>
                <a:gd name="T54" fmla="*/ 46 w 71"/>
                <a:gd name="T55" fmla="*/ 60 h 72"/>
                <a:gd name="T56" fmla="*/ 59 w 71"/>
                <a:gd name="T57" fmla="*/ 47 h 72"/>
                <a:gd name="T58" fmla="*/ 61 w 71"/>
                <a:gd name="T59" fmla="*/ 37 h 72"/>
                <a:gd name="T60" fmla="*/ 61 w 71"/>
                <a:gd name="T61" fmla="*/ 32 h 72"/>
                <a:gd name="T62" fmla="*/ 53 w 71"/>
                <a:gd name="T63" fmla="*/ 19 h 72"/>
                <a:gd name="T64" fmla="*/ 41 w 71"/>
                <a:gd name="T65" fmla="*/ 12 h 72"/>
                <a:gd name="T66" fmla="*/ 36 w 71"/>
                <a:gd name="T67" fmla="*/ 1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 h="72">
                  <a:moveTo>
                    <a:pt x="36" y="72"/>
                  </a:moveTo>
                  <a:lnTo>
                    <a:pt x="36" y="72"/>
                  </a:lnTo>
                  <a:lnTo>
                    <a:pt x="28" y="72"/>
                  </a:lnTo>
                  <a:lnTo>
                    <a:pt x="21" y="68"/>
                  </a:lnTo>
                  <a:lnTo>
                    <a:pt x="16" y="65"/>
                  </a:lnTo>
                  <a:lnTo>
                    <a:pt x="11" y="62"/>
                  </a:lnTo>
                  <a:lnTo>
                    <a:pt x="6" y="57"/>
                  </a:lnTo>
                  <a:lnTo>
                    <a:pt x="3" y="50"/>
                  </a:lnTo>
                  <a:lnTo>
                    <a:pt x="1" y="43"/>
                  </a:lnTo>
                  <a:lnTo>
                    <a:pt x="0" y="37"/>
                  </a:lnTo>
                  <a:lnTo>
                    <a:pt x="0" y="37"/>
                  </a:lnTo>
                  <a:lnTo>
                    <a:pt x="1" y="29"/>
                  </a:lnTo>
                  <a:lnTo>
                    <a:pt x="3" y="22"/>
                  </a:lnTo>
                  <a:lnTo>
                    <a:pt x="6" y="17"/>
                  </a:lnTo>
                  <a:lnTo>
                    <a:pt x="11" y="12"/>
                  </a:lnTo>
                  <a:lnTo>
                    <a:pt x="16" y="7"/>
                  </a:lnTo>
                  <a:lnTo>
                    <a:pt x="21" y="4"/>
                  </a:lnTo>
                  <a:lnTo>
                    <a:pt x="28" y="2"/>
                  </a:lnTo>
                  <a:lnTo>
                    <a:pt x="36" y="0"/>
                  </a:lnTo>
                  <a:lnTo>
                    <a:pt x="36" y="0"/>
                  </a:lnTo>
                  <a:lnTo>
                    <a:pt x="43" y="2"/>
                  </a:lnTo>
                  <a:lnTo>
                    <a:pt x="49" y="4"/>
                  </a:lnTo>
                  <a:lnTo>
                    <a:pt x="56" y="7"/>
                  </a:lnTo>
                  <a:lnTo>
                    <a:pt x="61" y="12"/>
                  </a:lnTo>
                  <a:lnTo>
                    <a:pt x="64" y="17"/>
                  </a:lnTo>
                  <a:lnTo>
                    <a:pt x="67" y="22"/>
                  </a:lnTo>
                  <a:lnTo>
                    <a:pt x="71" y="29"/>
                  </a:lnTo>
                  <a:lnTo>
                    <a:pt x="71" y="37"/>
                  </a:lnTo>
                  <a:lnTo>
                    <a:pt x="71" y="37"/>
                  </a:lnTo>
                  <a:lnTo>
                    <a:pt x="71" y="43"/>
                  </a:lnTo>
                  <a:lnTo>
                    <a:pt x="67" y="50"/>
                  </a:lnTo>
                  <a:lnTo>
                    <a:pt x="64" y="57"/>
                  </a:lnTo>
                  <a:lnTo>
                    <a:pt x="61" y="62"/>
                  </a:lnTo>
                  <a:lnTo>
                    <a:pt x="56" y="65"/>
                  </a:lnTo>
                  <a:lnTo>
                    <a:pt x="49" y="68"/>
                  </a:lnTo>
                  <a:lnTo>
                    <a:pt x="43" y="72"/>
                  </a:lnTo>
                  <a:lnTo>
                    <a:pt x="36" y="72"/>
                  </a:lnTo>
                  <a:lnTo>
                    <a:pt x="36" y="72"/>
                  </a:lnTo>
                  <a:close/>
                  <a:moveTo>
                    <a:pt x="36" y="10"/>
                  </a:moveTo>
                  <a:lnTo>
                    <a:pt x="36" y="10"/>
                  </a:lnTo>
                  <a:lnTo>
                    <a:pt x="31" y="12"/>
                  </a:lnTo>
                  <a:lnTo>
                    <a:pt x="26" y="14"/>
                  </a:lnTo>
                  <a:lnTo>
                    <a:pt x="18" y="19"/>
                  </a:lnTo>
                  <a:lnTo>
                    <a:pt x="13" y="27"/>
                  </a:lnTo>
                  <a:lnTo>
                    <a:pt x="11" y="32"/>
                  </a:lnTo>
                  <a:lnTo>
                    <a:pt x="9" y="37"/>
                  </a:lnTo>
                  <a:lnTo>
                    <a:pt x="9" y="37"/>
                  </a:lnTo>
                  <a:lnTo>
                    <a:pt x="11" y="42"/>
                  </a:lnTo>
                  <a:lnTo>
                    <a:pt x="13" y="47"/>
                  </a:lnTo>
                  <a:lnTo>
                    <a:pt x="18" y="53"/>
                  </a:lnTo>
                  <a:lnTo>
                    <a:pt x="26" y="60"/>
                  </a:lnTo>
                  <a:lnTo>
                    <a:pt x="31" y="62"/>
                  </a:lnTo>
                  <a:lnTo>
                    <a:pt x="36" y="62"/>
                  </a:lnTo>
                  <a:lnTo>
                    <a:pt x="36" y="62"/>
                  </a:lnTo>
                  <a:lnTo>
                    <a:pt x="41" y="62"/>
                  </a:lnTo>
                  <a:lnTo>
                    <a:pt x="46" y="60"/>
                  </a:lnTo>
                  <a:lnTo>
                    <a:pt x="53" y="53"/>
                  </a:lnTo>
                  <a:lnTo>
                    <a:pt x="59" y="47"/>
                  </a:lnTo>
                  <a:lnTo>
                    <a:pt x="61" y="42"/>
                  </a:lnTo>
                  <a:lnTo>
                    <a:pt x="61" y="37"/>
                  </a:lnTo>
                  <a:lnTo>
                    <a:pt x="61" y="37"/>
                  </a:lnTo>
                  <a:lnTo>
                    <a:pt x="61" y="32"/>
                  </a:lnTo>
                  <a:lnTo>
                    <a:pt x="59" y="27"/>
                  </a:lnTo>
                  <a:lnTo>
                    <a:pt x="53" y="19"/>
                  </a:lnTo>
                  <a:lnTo>
                    <a:pt x="46" y="14"/>
                  </a:lnTo>
                  <a:lnTo>
                    <a:pt x="41" y="12"/>
                  </a:lnTo>
                  <a:lnTo>
                    <a:pt x="36" y="10"/>
                  </a:lnTo>
                  <a:lnTo>
                    <a:pt x="3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1" name="Freeform 114"/>
            <p:cNvSpPr>
              <a:spLocks noEditPoints="1"/>
            </p:cNvSpPr>
            <p:nvPr/>
          </p:nvSpPr>
          <p:spPr bwMode="auto">
            <a:xfrm>
              <a:off x="1243013" y="3221038"/>
              <a:ext cx="55562" cy="55562"/>
            </a:xfrm>
            <a:custGeom>
              <a:avLst/>
              <a:gdLst>
                <a:gd name="T0" fmla="*/ 37 w 72"/>
                <a:gd name="T1" fmla="*/ 72 h 72"/>
                <a:gd name="T2" fmla="*/ 22 w 72"/>
                <a:gd name="T3" fmla="*/ 68 h 72"/>
                <a:gd name="T4" fmla="*/ 12 w 72"/>
                <a:gd name="T5" fmla="*/ 62 h 72"/>
                <a:gd name="T6" fmla="*/ 4 w 72"/>
                <a:gd name="T7" fmla="*/ 50 h 72"/>
                <a:gd name="T8" fmla="*/ 0 w 72"/>
                <a:gd name="T9" fmla="*/ 37 h 72"/>
                <a:gd name="T10" fmla="*/ 2 w 72"/>
                <a:gd name="T11" fmla="*/ 29 h 72"/>
                <a:gd name="T12" fmla="*/ 7 w 72"/>
                <a:gd name="T13" fmla="*/ 17 h 72"/>
                <a:gd name="T14" fmla="*/ 17 w 72"/>
                <a:gd name="T15" fmla="*/ 7 h 72"/>
                <a:gd name="T16" fmla="*/ 29 w 72"/>
                <a:gd name="T17" fmla="*/ 2 h 72"/>
                <a:gd name="T18" fmla="*/ 37 w 72"/>
                <a:gd name="T19" fmla="*/ 0 h 72"/>
                <a:gd name="T20" fmla="*/ 50 w 72"/>
                <a:gd name="T21" fmla="*/ 4 h 72"/>
                <a:gd name="T22" fmla="*/ 62 w 72"/>
                <a:gd name="T23" fmla="*/ 12 h 72"/>
                <a:gd name="T24" fmla="*/ 68 w 72"/>
                <a:gd name="T25" fmla="*/ 22 h 72"/>
                <a:gd name="T26" fmla="*/ 72 w 72"/>
                <a:gd name="T27" fmla="*/ 37 h 72"/>
                <a:gd name="T28" fmla="*/ 72 w 72"/>
                <a:gd name="T29" fmla="*/ 43 h 72"/>
                <a:gd name="T30" fmla="*/ 65 w 72"/>
                <a:gd name="T31" fmla="*/ 57 h 72"/>
                <a:gd name="T32" fmla="*/ 57 w 72"/>
                <a:gd name="T33" fmla="*/ 65 h 72"/>
                <a:gd name="T34" fmla="*/ 44 w 72"/>
                <a:gd name="T35" fmla="*/ 72 h 72"/>
                <a:gd name="T36" fmla="*/ 37 w 72"/>
                <a:gd name="T37" fmla="*/ 72 h 72"/>
                <a:gd name="T38" fmla="*/ 37 w 72"/>
                <a:gd name="T39" fmla="*/ 10 h 72"/>
                <a:gd name="T40" fmla="*/ 27 w 72"/>
                <a:gd name="T41" fmla="*/ 14 h 72"/>
                <a:gd name="T42" fmla="*/ 14 w 72"/>
                <a:gd name="T43" fmla="*/ 27 h 72"/>
                <a:gd name="T44" fmla="*/ 10 w 72"/>
                <a:gd name="T45" fmla="*/ 37 h 72"/>
                <a:gd name="T46" fmla="*/ 12 w 72"/>
                <a:gd name="T47" fmla="*/ 42 h 72"/>
                <a:gd name="T48" fmla="*/ 19 w 72"/>
                <a:gd name="T49" fmla="*/ 53 h 72"/>
                <a:gd name="T50" fmla="*/ 32 w 72"/>
                <a:gd name="T51" fmla="*/ 62 h 72"/>
                <a:gd name="T52" fmla="*/ 37 w 72"/>
                <a:gd name="T53" fmla="*/ 62 h 72"/>
                <a:gd name="T54" fmla="*/ 47 w 72"/>
                <a:gd name="T55" fmla="*/ 60 h 72"/>
                <a:gd name="T56" fmla="*/ 60 w 72"/>
                <a:gd name="T57" fmla="*/ 47 h 72"/>
                <a:gd name="T58" fmla="*/ 62 w 72"/>
                <a:gd name="T59" fmla="*/ 37 h 72"/>
                <a:gd name="T60" fmla="*/ 62 w 72"/>
                <a:gd name="T61" fmla="*/ 32 h 72"/>
                <a:gd name="T62" fmla="*/ 53 w 72"/>
                <a:gd name="T63" fmla="*/ 19 h 72"/>
                <a:gd name="T64" fmla="*/ 42 w 72"/>
                <a:gd name="T65" fmla="*/ 12 h 72"/>
                <a:gd name="T66" fmla="*/ 37 w 72"/>
                <a:gd name="T67" fmla="*/ 1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72">
                  <a:moveTo>
                    <a:pt x="37" y="72"/>
                  </a:moveTo>
                  <a:lnTo>
                    <a:pt x="37" y="72"/>
                  </a:lnTo>
                  <a:lnTo>
                    <a:pt x="29" y="72"/>
                  </a:lnTo>
                  <a:lnTo>
                    <a:pt x="22" y="68"/>
                  </a:lnTo>
                  <a:lnTo>
                    <a:pt x="17" y="65"/>
                  </a:lnTo>
                  <a:lnTo>
                    <a:pt x="12" y="62"/>
                  </a:lnTo>
                  <a:lnTo>
                    <a:pt x="7" y="57"/>
                  </a:lnTo>
                  <a:lnTo>
                    <a:pt x="4" y="50"/>
                  </a:lnTo>
                  <a:lnTo>
                    <a:pt x="2" y="43"/>
                  </a:lnTo>
                  <a:lnTo>
                    <a:pt x="0" y="37"/>
                  </a:lnTo>
                  <a:lnTo>
                    <a:pt x="0" y="37"/>
                  </a:lnTo>
                  <a:lnTo>
                    <a:pt x="2" y="29"/>
                  </a:lnTo>
                  <a:lnTo>
                    <a:pt x="4" y="22"/>
                  </a:lnTo>
                  <a:lnTo>
                    <a:pt x="7" y="17"/>
                  </a:lnTo>
                  <a:lnTo>
                    <a:pt x="12" y="12"/>
                  </a:lnTo>
                  <a:lnTo>
                    <a:pt x="17" y="7"/>
                  </a:lnTo>
                  <a:lnTo>
                    <a:pt x="22" y="4"/>
                  </a:lnTo>
                  <a:lnTo>
                    <a:pt x="29" y="2"/>
                  </a:lnTo>
                  <a:lnTo>
                    <a:pt x="37" y="0"/>
                  </a:lnTo>
                  <a:lnTo>
                    <a:pt x="37" y="0"/>
                  </a:lnTo>
                  <a:lnTo>
                    <a:pt x="44" y="2"/>
                  </a:lnTo>
                  <a:lnTo>
                    <a:pt x="50" y="4"/>
                  </a:lnTo>
                  <a:lnTo>
                    <a:pt x="57" y="7"/>
                  </a:lnTo>
                  <a:lnTo>
                    <a:pt x="62" y="12"/>
                  </a:lnTo>
                  <a:lnTo>
                    <a:pt x="65" y="17"/>
                  </a:lnTo>
                  <a:lnTo>
                    <a:pt x="68" y="22"/>
                  </a:lnTo>
                  <a:lnTo>
                    <a:pt x="72" y="29"/>
                  </a:lnTo>
                  <a:lnTo>
                    <a:pt x="72" y="37"/>
                  </a:lnTo>
                  <a:lnTo>
                    <a:pt x="72" y="37"/>
                  </a:lnTo>
                  <a:lnTo>
                    <a:pt x="72" y="43"/>
                  </a:lnTo>
                  <a:lnTo>
                    <a:pt x="68" y="50"/>
                  </a:lnTo>
                  <a:lnTo>
                    <a:pt x="65" y="57"/>
                  </a:lnTo>
                  <a:lnTo>
                    <a:pt x="62" y="62"/>
                  </a:lnTo>
                  <a:lnTo>
                    <a:pt x="57" y="65"/>
                  </a:lnTo>
                  <a:lnTo>
                    <a:pt x="50" y="68"/>
                  </a:lnTo>
                  <a:lnTo>
                    <a:pt x="44" y="72"/>
                  </a:lnTo>
                  <a:lnTo>
                    <a:pt x="37" y="72"/>
                  </a:lnTo>
                  <a:lnTo>
                    <a:pt x="37" y="72"/>
                  </a:lnTo>
                  <a:close/>
                  <a:moveTo>
                    <a:pt x="37" y="10"/>
                  </a:moveTo>
                  <a:lnTo>
                    <a:pt x="37" y="10"/>
                  </a:lnTo>
                  <a:lnTo>
                    <a:pt x="32" y="12"/>
                  </a:lnTo>
                  <a:lnTo>
                    <a:pt x="27" y="14"/>
                  </a:lnTo>
                  <a:lnTo>
                    <a:pt x="19" y="19"/>
                  </a:lnTo>
                  <a:lnTo>
                    <a:pt x="14" y="27"/>
                  </a:lnTo>
                  <a:lnTo>
                    <a:pt x="12" y="32"/>
                  </a:lnTo>
                  <a:lnTo>
                    <a:pt x="10" y="37"/>
                  </a:lnTo>
                  <a:lnTo>
                    <a:pt x="10" y="37"/>
                  </a:lnTo>
                  <a:lnTo>
                    <a:pt x="12" y="42"/>
                  </a:lnTo>
                  <a:lnTo>
                    <a:pt x="14" y="47"/>
                  </a:lnTo>
                  <a:lnTo>
                    <a:pt x="19" y="53"/>
                  </a:lnTo>
                  <a:lnTo>
                    <a:pt x="27" y="60"/>
                  </a:lnTo>
                  <a:lnTo>
                    <a:pt x="32" y="62"/>
                  </a:lnTo>
                  <a:lnTo>
                    <a:pt x="37" y="62"/>
                  </a:lnTo>
                  <a:lnTo>
                    <a:pt x="37" y="62"/>
                  </a:lnTo>
                  <a:lnTo>
                    <a:pt x="42" y="62"/>
                  </a:lnTo>
                  <a:lnTo>
                    <a:pt x="47" y="60"/>
                  </a:lnTo>
                  <a:lnTo>
                    <a:pt x="53" y="53"/>
                  </a:lnTo>
                  <a:lnTo>
                    <a:pt x="60" y="47"/>
                  </a:lnTo>
                  <a:lnTo>
                    <a:pt x="62" y="42"/>
                  </a:lnTo>
                  <a:lnTo>
                    <a:pt x="62" y="37"/>
                  </a:lnTo>
                  <a:lnTo>
                    <a:pt x="62" y="37"/>
                  </a:lnTo>
                  <a:lnTo>
                    <a:pt x="62" y="32"/>
                  </a:lnTo>
                  <a:lnTo>
                    <a:pt x="60" y="27"/>
                  </a:lnTo>
                  <a:lnTo>
                    <a:pt x="53" y="19"/>
                  </a:lnTo>
                  <a:lnTo>
                    <a:pt x="47" y="14"/>
                  </a:lnTo>
                  <a:lnTo>
                    <a:pt x="42" y="12"/>
                  </a:lnTo>
                  <a:lnTo>
                    <a:pt x="37" y="10"/>
                  </a:lnTo>
                  <a:lnTo>
                    <a:pt x="37"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2" name="Rectangle 115"/>
            <p:cNvSpPr>
              <a:spLocks noChangeArrowheads="1"/>
            </p:cNvSpPr>
            <p:nvPr/>
          </p:nvSpPr>
          <p:spPr bwMode="auto">
            <a:xfrm>
              <a:off x="1198563" y="3244850"/>
              <a:ext cx="47625" cy="79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3" name="Freeform 116"/>
            <p:cNvSpPr>
              <a:spLocks/>
            </p:cNvSpPr>
            <p:nvPr/>
          </p:nvSpPr>
          <p:spPr bwMode="auto">
            <a:xfrm>
              <a:off x="1095375" y="3024188"/>
              <a:ext cx="58737" cy="225425"/>
            </a:xfrm>
            <a:custGeom>
              <a:avLst/>
              <a:gdLst>
                <a:gd name="T0" fmla="*/ 65 w 74"/>
                <a:gd name="T1" fmla="*/ 283 h 283"/>
                <a:gd name="T2" fmla="*/ 45 w 74"/>
                <a:gd name="T3" fmla="*/ 10 h 283"/>
                <a:gd name="T4" fmla="*/ 0 w 74"/>
                <a:gd name="T5" fmla="*/ 10 h 283"/>
                <a:gd name="T6" fmla="*/ 0 w 74"/>
                <a:gd name="T7" fmla="*/ 0 h 283"/>
                <a:gd name="T8" fmla="*/ 55 w 74"/>
                <a:gd name="T9" fmla="*/ 0 h 283"/>
                <a:gd name="T10" fmla="*/ 74 w 74"/>
                <a:gd name="T11" fmla="*/ 281 h 283"/>
                <a:gd name="T12" fmla="*/ 65 w 74"/>
                <a:gd name="T13" fmla="*/ 283 h 283"/>
              </a:gdLst>
              <a:ahLst/>
              <a:cxnLst>
                <a:cxn ang="0">
                  <a:pos x="T0" y="T1"/>
                </a:cxn>
                <a:cxn ang="0">
                  <a:pos x="T2" y="T3"/>
                </a:cxn>
                <a:cxn ang="0">
                  <a:pos x="T4" y="T5"/>
                </a:cxn>
                <a:cxn ang="0">
                  <a:pos x="T6" y="T7"/>
                </a:cxn>
                <a:cxn ang="0">
                  <a:pos x="T8" y="T9"/>
                </a:cxn>
                <a:cxn ang="0">
                  <a:pos x="T10" y="T11"/>
                </a:cxn>
                <a:cxn ang="0">
                  <a:pos x="T12" y="T13"/>
                </a:cxn>
              </a:cxnLst>
              <a:rect l="0" t="0" r="r" b="b"/>
              <a:pathLst>
                <a:path w="74" h="283">
                  <a:moveTo>
                    <a:pt x="65" y="283"/>
                  </a:moveTo>
                  <a:lnTo>
                    <a:pt x="45" y="10"/>
                  </a:lnTo>
                  <a:lnTo>
                    <a:pt x="0" y="10"/>
                  </a:lnTo>
                  <a:lnTo>
                    <a:pt x="0" y="0"/>
                  </a:lnTo>
                  <a:lnTo>
                    <a:pt x="55" y="0"/>
                  </a:lnTo>
                  <a:lnTo>
                    <a:pt x="74" y="281"/>
                  </a:lnTo>
                  <a:lnTo>
                    <a:pt x="65" y="2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4" name="Freeform 117"/>
            <p:cNvSpPr>
              <a:spLocks/>
            </p:cNvSpPr>
            <p:nvPr/>
          </p:nvSpPr>
          <p:spPr bwMode="auto">
            <a:xfrm>
              <a:off x="1138238" y="3057525"/>
              <a:ext cx="212725" cy="139700"/>
            </a:xfrm>
            <a:custGeom>
              <a:avLst/>
              <a:gdLst>
                <a:gd name="T0" fmla="*/ 11 w 268"/>
                <a:gd name="T1" fmla="*/ 176 h 176"/>
                <a:gd name="T2" fmla="*/ 10 w 268"/>
                <a:gd name="T3" fmla="*/ 166 h 176"/>
                <a:gd name="T4" fmla="*/ 223 w 268"/>
                <a:gd name="T5" fmla="*/ 151 h 176"/>
                <a:gd name="T6" fmla="*/ 256 w 268"/>
                <a:gd name="T7" fmla="*/ 10 h 176"/>
                <a:gd name="T8" fmla="*/ 0 w 268"/>
                <a:gd name="T9" fmla="*/ 10 h 176"/>
                <a:gd name="T10" fmla="*/ 0 w 268"/>
                <a:gd name="T11" fmla="*/ 0 h 176"/>
                <a:gd name="T12" fmla="*/ 268 w 268"/>
                <a:gd name="T13" fmla="*/ 0 h 176"/>
                <a:gd name="T14" fmla="*/ 232 w 268"/>
                <a:gd name="T15" fmla="*/ 161 h 176"/>
                <a:gd name="T16" fmla="*/ 11 w 268"/>
                <a:gd name="T17"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8" h="176">
                  <a:moveTo>
                    <a:pt x="11" y="176"/>
                  </a:moveTo>
                  <a:lnTo>
                    <a:pt x="10" y="166"/>
                  </a:lnTo>
                  <a:lnTo>
                    <a:pt x="223" y="151"/>
                  </a:lnTo>
                  <a:lnTo>
                    <a:pt x="256" y="10"/>
                  </a:lnTo>
                  <a:lnTo>
                    <a:pt x="0" y="10"/>
                  </a:lnTo>
                  <a:lnTo>
                    <a:pt x="0" y="0"/>
                  </a:lnTo>
                  <a:lnTo>
                    <a:pt x="268" y="0"/>
                  </a:lnTo>
                  <a:lnTo>
                    <a:pt x="232" y="161"/>
                  </a:lnTo>
                  <a:lnTo>
                    <a:pt x="11" y="1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nvGrpSpPr>
          <p:cNvPr id="2" name="Group 1"/>
          <p:cNvGrpSpPr/>
          <p:nvPr/>
        </p:nvGrpSpPr>
        <p:grpSpPr>
          <a:xfrm>
            <a:off x="11217378" y="1316066"/>
            <a:ext cx="507632" cy="503901"/>
            <a:chOff x="2010336" y="5860873"/>
            <a:chExt cx="497724" cy="494065"/>
          </a:xfrm>
          <a:solidFill>
            <a:schemeClr val="tx1"/>
          </a:solidFill>
        </p:grpSpPr>
        <p:grpSp>
          <p:nvGrpSpPr>
            <p:cNvPr id="35" name="Group 34"/>
            <p:cNvGrpSpPr/>
            <p:nvPr/>
          </p:nvGrpSpPr>
          <p:grpSpPr>
            <a:xfrm>
              <a:off x="2187843" y="5969885"/>
              <a:ext cx="146588" cy="271052"/>
              <a:chOff x="1841500" y="3573463"/>
              <a:chExt cx="84137" cy="155575"/>
            </a:xfrm>
            <a:grpFill/>
          </p:grpSpPr>
          <p:sp>
            <p:nvSpPr>
              <p:cNvPr id="43" name="Rectangle 191"/>
              <p:cNvSpPr>
                <a:spLocks noChangeArrowheads="1"/>
              </p:cNvSpPr>
              <p:nvPr/>
            </p:nvSpPr>
            <p:spPr bwMode="auto">
              <a:xfrm>
                <a:off x="1868488" y="3573463"/>
                <a:ext cx="7937" cy="155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44" name="Rectangle 192"/>
              <p:cNvSpPr>
                <a:spLocks noChangeArrowheads="1"/>
              </p:cNvSpPr>
              <p:nvPr/>
            </p:nvSpPr>
            <p:spPr bwMode="auto">
              <a:xfrm>
                <a:off x="1884363" y="3573463"/>
                <a:ext cx="7937" cy="155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47" name="Freeform 193"/>
              <p:cNvSpPr>
                <a:spLocks/>
              </p:cNvSpPr>
              <p:nvPr/>
            </p:nvSpPr>
            <p:spPr bwMode="auto">
              <a:xfrm>
                <a:off x="1841500" y="3586163"/>
                <a:ext cx="84137" cy="123825"/>
              </a:xfrm>
              <a:custGeom>
                <a:avLst/>
                <a:gdLst>
                  <a:gd name="T0" fmla="*/ 50 w 106"/>
                  <a:gd name="T1" fmla="*/ 155 h 155"/>
                  <a:gd name="T2" fmla="*/ 23 w 106"/>
                  <a:gd name="T3" fmla="*/ 152 h 155"/>
                  <a:gd name="T4" fmla="*/ 7 w 106"/>
                  <a:gd name="T5" fmla="*/ 144 h 155"/>
                  <a:gd name="T6" fmla="*/ 2 w 106"/>
                  <a:gd name="T7" fmla="*/ 139 h 155"/>
                  <a:gd name="T8" fmla="*/ 0 w 106"/>
                  <a:gd name="T9" fmla="*/ 126 h 155"/>
                  <a:gd name="T10" fmla="*/ 10 w 106"/>
                  <a:gd name="T11" fmla="*/ 126 h 155"/>
                  <a:gd name="T12" fmla="*/ 12 w 106"/>
                  <a:gd name="T13" fmla="*/ 134 h 155"/>
                  <a:gd name="T14" fmla="*/ 13 w 106"/>
                  <a:gd name="T15" fmla="*/ 137 h 155"/>
                  <a:gd name="T16" fmla="*/ 25 w 106"/>
                  <a:gd name="T17" fmla="*/ 142 h 155"/>
                  <a:gd name="T18" fmla="*/ 50 w 106"/>
                  <a:gd name="T19" fmla="*/ 145 h 155"/>
                  <a:gd name="T20" fmla="*/ 63 w 106"/>
                  <a:gd name="T21" fmla="*/ 145 h 155"/>
                  <a:gd name="T22" fmla="*/ 83 w 106"/>
                  <a:gd name="T23" fmla="*/ 139 h 155"/>
                  <a:gd name="T24" fmla="*/ 90 w 106"/>
                  <a:gd name="T25" fmla="*/ 136 h 155"/>
                  <a:gd name="T26" fmla="*/ 95 w 106"/>
                  <a:gd name="T27" fmla="*/ 124 h 155"/>
                  <a:gd name="T28" fmla="*/ 95 w 106"/>
                  <a:gd name="T29" fmla="*/ 112 h 155"/>
                  <a:gd name="T30" fmla="*/ 95 w 106"/>
                  <a:gd name="T31" fmla="*/ 111 h 155"/>
                  <a:gd name="T32" fmla="*/ 93 w 106"/>
                  <a:gd name="T33" fmla="*/ 101 h 155"/>
                  <a:gd name="T34" fmla="*/ 83 w 106"/>
                  <a:gd name="T35" fmla="*/ 89 h 155"/>
                  <a:gd name="T36" fmla="*/ 65 w 106"/>
                  <a:gd name="T37" fmla="*/ 81 h 155"/>
                  <a:gd name="T38" fmla="*/ 50 w 106"/>
                  <a:gd name="T39" fmla="*/ 81 h 155"/>
                  <a:gd name="T40" fmla="*/ 25 w 106"/>
                  <a:gd name="T41" fmla="*/ 74 h 155"/>
                  <a:gd name="T42" fmla="*/ 12 w 106"/>
                  <a:gd name="T43" fmla="*/ 63 h 155"/>
                  <a:gd name="T44" fmla="*/ 5 w 106"/>
                  <a:gd name="T45" fmla="*/ 48 h 155"/>
                  <a:gd name="T46" fmla="*/ 5 w 106"/>
                  <a:gd name="T47" fmla="*/ 41 h 155"/>
                  <a:gd name="T48" fmla="*/ 5 w 106"/>
                  <a:gd name="T49" fmla="*/ 30 h 155"/>
                  <a:gd name="T50" fmla="*/ 13 w 106"/>
                  <a:gd name="T51" fmla="*/ 13 h 155"/>
                  <a:gd name="T52" fmla="*/ 20 w 106"/>
                  <a:gd name="T53" fmla="*/ 8 h 155"/>
                  <a:gd name="T54" fmla="*/ 38 w 106"/>
                  <a:gd name="T55" fmla="*/ 0 h 155"/>
                  <a:gd name="T56" fmla="*/ 50 w 106"/>
                  <a:gd name="T57" fmla="*/ 0 h 155"/>
                  <a:gd name="T58" fmla="*/ 78 w 106"/>
                  <a:gd name="T59" fmla="*/ 5 h 155"/>
                  <a:gd name="T60" fmla="*/ 95 w 106"/>
                  <a:gd name="T61" fmla="*/ 16 h 155"/>
                  <a:gd name="T62" fmla="*/ 100 w 106"/>
                  <a:gd name="T63" fmla="*/ 30 h 155"/>
                  <a:gd name="T64" fmla="*/ 90 w 106"/>
                  <a:gd name="T65" fmla="*/ 35 h 155"/>
                  <a:gd name="T66" fmla="*/ 90 w 106"/>
                  <a:gd name="T67" fmla="*/ 35 h 155"/>
                  <a:gd name="T68" fmla="*/ 90 w 106"/>
                  <a:gd name="T69" fmla="*/ 31 h 155"/>
                  <a:gd name="T70" fmla="*/ 85 w 106"/>
                  <a:gd name="T71" fmla="*/ 21 h 155"/>
                  <a:gd name="T72" fmla="*/ 73 w 106"/>
                  <a:gd name="T73" fmla="*/ 13 h 155"/>
                  <a:gd name="T74" fmla="*/ 50 w 106"/>
                  <a:gd name="T75" fmla="*/ 10 h 155"/>
                  <a:gd name="T76" fmla="*/ 40 w 106"/>
                  <a:gd name="T77" fmla="*/ 10 h 155"/>
                  <a:gd name="T78" fmla="*/ 25 w 106"/>
                  <a:gd name="T79" fmla="*/ 15 h 155"/>
                  <a:gd name="T80" fmla="*/ 20 w 106"/>
                  <a:gd name="T81" fmla="*/ 20 h 155"/>
                  <a:gd name="T82" fmla="*/ 15 w 106"/>
                  <a:gd name="T83" fmla="*/ 33 h 155"/>
                  <a:gd name="T84" fmla="*/ 15 w 106"/>
                  <a:gd name="T85" fmla="*/ 39 h 155"/>
                  <a:gd name="T86" fmla="*/ 15 w 106"/>
                  <a:gd name="T87" fmla="*/ 46 h 155"/>
                  <a:gd name="T88" fmla="*/ 20 w 106"/>
                  <a:gd name="T89" fmla="*/ 56 h 155"/>
                  <a:gd name="T90" fmla="*/ 30 w 106"/>
                  <a:gd name="T91" fmla="*/ 66 h 155"/>
                  <a:gd name="T92" fmla="*/ 50 w 106"/>
                  <a:gd name="T93" fmla="*/ 71 h 155"/>
                  <a:gd name="T94" fmla="*/ 68 w 106"/>
                  <a:gd name="T95" fmla="*/ 73 h 155"/>
                  <a:gd name="T96" fmla="*/ 91 w 106"/>
                  <a:gd name="T97" fmla="*/ 83 h 155"/>
                  <a:gd name="T98" fmla="*/ 103 w 106"/>
                  <a:gd name="T99" fmla="*/ 97 h 155"/>
                  <a:gd name="T100" fmla="*/ 106 w 106"/>
                  <a:gd name="T101" fmla="*/ 111 h 155"/>
                  <a:gd name="T102" fmla="*/ 106 w 106"/>
                  <a:gd name="T103" fmla="*/ 112 h 155"/>
                  <a:gd name="T104" fmla="*/ 105 w 106"/>
                  <a:gd name="T105" fmla="*/ 126 h 155"/>
                  <a:gd name="T106" fmla="*/ 96 w 106"/>
                  <a:gd name="T107" fmla="*/ 142 h 155"/>
                  <a:gd name="T108" fmla="*/ 88 w 106"/>
                  <a:gd name="T109" fmla="*/ 149 h 155"/>
                  <a:gd name="T110" fmla="*/ 65 w 106"/>
                  <a:gd name="T111" fmla="*/ 155 h 155"/>
                  <a:gd name="T112" fmla="*/ 50 w 106"/>
                  <a:gd name="T113"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6" h="155">
                    <a:moveTo>
                      <a:pt x="50" y="155"/>
                    </a:moveTo>
                    <a:lnTo>
                      <a:pt x="50" y="155"/>
                    </a:lnTo>
                    <a:lnTo>
                      <a:pt x="35" y="155"/>
                    </a:lnTo>
                    <a:lnTo>
                      <a:pt x="23" y="152"/>
                    </a:lnTo>
                    <a:lnTo>
                      <a:pt x="13" y="149"/>
                    </a:lnTo>
                    <a:lnTo>
                      <a:pt x="7" y="144"/>
                    </a:lnTo>
                    <a:lnTo>
                      <a:pt x="7" y="144"/>
                    </a:lnTo>
                    <a:lnTo>
                      <a:pt x="2" y="139"/>
                    </a:lnTo>
                    <a:lnTo>
                      <a:pt x="0" y="134"/>
                    </a:lnTo>
                    <a:lnTo>
                      <a:pt x="0" y="126"/>
                    </a:lnTo>
                    <a:lnTo>
                      <a:pt x="10" y="126"/>
                    </a:lnTo>
                    <a:lnTo>
                      <a:pt x="10" y="126"/>
                    </a:lnTo>
                    <a:lnTo>
                      <a:pt x="10" y="131"/>
                    </a:lnTo>
                    <a:lnTo>
                      <a:pt x="12" y="134"/>
                    </a:lnTo>
                    <a:lnTo>
                      <a:pt x="13" y="137"/>
                    </a:lnTo>
                    <a:lnTo>
                      <a:pt x="13" y="137"/>
                    </a:lnTo>
                    <a:lnTo>
                      <a:pt x="18" y="141"/>
                    </a:lnTo>
                    <a:lnTo>
                      <a:pt x="25" y="142"/>
                    </a:lnTo>
                    <a:lnTo>
                      <a:pt x="35" y="145"/>
                    </a:lnTo>
                    <a:lnTo>
                      <a:pt x="50" y="145"/>
                    </a:lnTo>
                    <a:lnTo>
                      <a:pt x="50" y="145"/>
                    </a:lnTo>
                    <a:lnTo>
                      <a:pt x="63" y="145"/>
                    </a:lnTo>
                    <a:lnTo>
                      <a:pt x="75" y="144"/>
                    </a:lnTo>
                    <a:lnTo>
                      <a:pt x="83" y="139"/>
                    </a:lnTo>
                    <a:lnTo>
                      <a:pt x="90" y="136"/>
                    </a:lnTo>
                    <a:lnTo>
                      <a:pt x="90" y="136"/>
                    </a:lnTo>
                    <a:lnTo>
                      <a:pt x="93" y="129"/>
                    </a:lnTo>
                    <a:lnTo>
                      <a:pt x="95" y="124"/>
                    </a:lnTo>
                    <a:lnTo>
                      <a:pt x="95" y="112"/>
                    </a:lnTo>
                    <a:lnTo>
                      <a:pt x="95" y="112"/>
                    </a:lnTo>
                    <a:lnTo>
                      <a:pt x="95" y="111"/>
                    </a:lnTo>
                    <a:lnTo>
                      <a:pt x="95" y="111"/>
                    </a:lnTo>
                    <a:lnTo>
                      <a:pt x="95" y="106"/>
                    </a:lnTo>
                    <a:lnTo>
                      <a:pt x="93" y="101"/>
                    </a:lnTo>
                    <a:lnTo>
                      <a:pt x="90" y="96"/>
                    </a:lnTo>
                    <a:lnTo>
                      <a:pt x="83" y="89"/>
                    </a:lnTo>
                    <a:lnTo>
                      <a:pt x="76" y="84"/>
                    </a:lnTo>
                    <a:lnTo>
                      <a:pt x="65" y="81"/>
                    </a:lnTo>
                    <a:lnTo>
                      <a:pt x="50" y="81"/>
                    </a:lnTo>
                    <a:lnTo>
                      <a:pt x="50" y="81"/>
                    </a:lnTo>
                    <a:lnTo>
                      <a:pt x="37" y="79"/>
                    </a:lnTo>
                    <a:lnTo>
                      <a:pt x="25" y="74"/>
                    </a:lnTo>
                    <a:lnTo>
                      <a:pt x="17" y="69"/>
                    </a:lnTo>
                    <a:lnTo>
                      <a:pt x="12" y="63"/>
                    </a:lnTo>
                    <a:lnTo>
                      <a:pt x="8" y="54"/>
                    </a:lnTo>
                    <a:lnTo>
                      <a:pt x="5" y="48"/>
                    </a:lnTo>
                    <a:lnTo>
                      <a:pt x="5" y="41"/>
                    </a:lnTo>
                    <a:lnTo>
                      <a:pt x="5" y="41"/>
                    </a:lnTo>
                    <a:lnTo>
                      <a:pt x="5" y="36"/>
                    </a:lnTo>
                    <a:lnTo>
                      <a:pt x="5" y="30"/>
                    </a:lnTo>
                    <a:lnTo>
                      <a:pt x="7" y="21"/>
                    </a:lnTo>
                    <a:lnTo>
                      <a:pt x="13" y="13"/>
                    </a:lnTo>
                    <a:lnTo>
                      <a:pt x="13" y="13"/>
                    </a:lnTo>
                    <a:lnTo>
                      <a:pt x="20" y="8"/>
                    </a:lnTo>
                    <a:lnTo>
                      <a:pt x="28" y="3"/>
                    </a:lnTo>
                    <a:lnTo>
                      <a:pt x="38" y="0"/>
                    </a:lnTo>
                    <a:lnTo>
                      <a:pt x="50" y="0"/>
                    </a:lnTo>
                    <a:lnTo>
                      <a:pt x="50" y="0"/>
                    </a:lnTo>
                    <a:lnTo>
                      <a:pt x="66" y="1"/>
                    </a:lnTo>
                    <a:lnTo>
                      <a:pt x="78" y="5"/>
                    </a:lnTo>
                    <a:lnTo>
                      <a:pt x="88" y="11"/>
                    </a:lnTo>
                    <a:lnTo>
                      <a:pt x="95" y="16"/>
                    </a:lnTo>
                    <a:lnTo>
                      <a:pt x="98" y="23"/>
                    </a:lnTo>
                    <a:lnTo>
                      <a:pt x="100" y="30"/>
                    </a:lnTo>
                    <a:lnTo>
                      <a:pt x="100" y="35"/>
                    </a:lnTo>
                    <a:lnTo>
                      <a:pt x="90" y="35"/>
                    </a:lnTo>
                    <a:lnTo>
                      <a:pt x="95" y="35"/>
                    </a:lnTo>
                    <a:lnTo>
                      <a:pt x="90" y="35"/>
                    </a:lnTo>
                    <a:lnTo>
                      <a:pt x="90" y="35"/>
                    </a:lnTo>
                    <a:lnTo>
                      <a:pt x="90" y="31"/>
                    </a:lnTo>
                    <a:lnTo>
                      <a:pt x="88" y="26"/>
                    </a:lnTo>
                    <a:lnTo>
                      <a:pt x="85" y="21"/>
                    </a:lnTo>
                    <a:lnTo>
                      <a:pt x="80" y="18"/>
                    </a:lnTo>
                    <a:lnTo>
                      <a:pt x="73" y="13"/>
                    </a:lnTo>
                    <a:lnTo>
                      <a:pt x="63" y="11"/>
                    </a:lnTo>
                    <a:lnTo>
                      <a:pt x="50" y="10"/>
                    </a:lnTo>
                    <a:lnTo>
                      <a:pt x="50" y="10"/>
                    </a:lnTo>
                    <a:lnTo>
                      <a:pt x="40" y="10"/>
                    </a:lnTo>
                    <a:lnTo>
                      <a:pt x="32" y="13"/>
                    </a:lnTo>
                    <a:lnTo>
                      <a:pt x="25" y="15"/>
                    </a:lnTo>
                    <a:lnTo>
                      <a:pt x="20" y="20"/>
                    </a:lnTo>
                    <a:lnTo>
                      <a:pt x="20" y="20"/>
                    </a:lnTo>
                    <a:lnTo>
                      <a:pt x="17" y="26"/>
                    </a:lnTo>
                    <a:lnTo>
                      <a:pt x="15" y="33"/>
                    </a:lnTo>
                    <a:lnTo>
                      <a:pt x="15" y="39"/>
                    </a:lnTo>
                    <a:lnTo>
                      <a:pt x="15" y="39"/>
                    </a:lnTo>
                    <a:lnTo>
                      <a:pt x="15" y="39"/>
                    </a:lnTo>
                    <a:lnTo>
                      <a:pt x="15" y="46"/>
                    </a:lnTo>
                    <a:lnTo>
                      <a:pt x="17" y="51"/>
                    </a:lnTo>
                    <a:lnTo>
                      <a:pt x="20" y="56"/>
                    </a:lnTo>
                    <a:lnTo>
                      <a:pt x="23" y="61"/>
                    </a:lnTo>
                    <a:lnTo>
                      <a:pt x="30" y="66"/>
                    </a:lnTo>
                    <a:lnTo>
                      <a:pt x="38" y="69"/>
                    </a:lnTo>
                    <a:lnTo>
                      <a:pt x="50" y="71"/>
                    </a:lnTo>
                    <a:lnTo>
                      <a:pt x="50" y="71"/>
                    </a:lnTo>
                    <a:lnTo>
                      <a:pt x="68" y="73"/>
                    </a:lnTo>
                    <a:lnTo>
                      <a:pt x="81" y="76"/>
                    </a:lnTo>
                    <a:lnTo>
                      <a:pt x="91" y="83"/>
                    </a:lnTo>
                    <a:lnTo>
                      <a:pt x="98" y="91"/>
                    </a:lnTo>
                    <a:lnTo>
                      <a:pt x="103" y="97"/>
                    </a:lnTo>
                    <a:lnTo>
                      <a:pt x="105" y="104"/>
                    </a:lnTo>
                    <a:lnTo>
                      <a:pt x="106" y="111"/>
                    </a:lnTo>
                    <a:lnTo>
                      <a:pt x="106" y="112"/>
                    </a:lnTo>
                    <a:lnTo>
                      <a:pt x="106" y="112"/>
                    </a:lnTo>
                    <a:lnTo>
                      <a:pt x="106" y="119"/>
                    </a:lnTo>
                    <a:lnTo>
                      <a:pt x="105" y="126"/>
                    </a:lnTo>
                    <a:lnTo>
                      <a:pt x="101" y="134"/>
                    </a:lnTo>
                    <a:lnTo>
                      <a:pt x="96" y="142"/>
                    </a:lnTo>
                    <a:lnTo>
                      <a:pt x="96" y="142"/>
                    </a:lnTo>
                    <a:lnTo>
                      <a:pt x="88" y="149"/>
                    </a:lnTo>
                    <a:lnTo>
                      <a:pt x="78" y="152"/>
                    </a:lnTo>
                    <a:lnTo>
                      <a:pt x="65" y="155"/>
                    </a:lnTo>
                    <a:lnTo>
                      <a:pt x="50" y="155"/>
                    </a:lnTo>
                    <a:lnTo>
                      <a:pt x="50" y="1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nvGrpSpPr>
            <p:cNvPr id="49" name="Group 48"/>
            <p:cNvGrpSpPr/>
            <p:nvPr/>
          </p:nvGrpSpPr>
          <p:grpSpPr>
            <a:xfrm>
              <a:off x="2010336" y="5860873"/>
              <a:ext cx="497724" cy="494065"/>
              <a:chOff x="1087438" y="947738"/>
              <a:chExt cx="215900" cy="214313"/>
            </a:xfrm>
            <a:grpFill/>
          </p:grpSpPr>
          <p:sp>
            <p:nvSpPr>
              <p:cNvPr id="52" name="Freeform 453"/>
              <p:cNvSpPr>
                <a:spLocks/>
              </p:cNvSpPr>
              <p:nvPr/>
            </p:nvSpPr>
            <p:spPr bwMode="auto">
              <a:xfrm>
                <a:off x="1195388" y="947738"/>
                <a:ext cx="107950" cy="214313"/>
              </a:xfrm>
              <a:custGeom>
                <a:avLst/>
                <a:gdLst>
                  <a:gd name="T0" fmla="*/ 0 w 136"/>
                  <a:gd name="T1" fmla="*/ 262 h 270"/>
                  <a:gd name="T2" fmla="*/ 14 w 136"/>
                  <a:gd name="T3" fmla="*/ 262 h 270"/>
                  <a:gd name="T4" fmla="*/ 38 w 136"/>
                  <a:gd name="T5" fmla="*/ 256 h 270"/>
                  <a:gd name="T6" fmla="*/ 61 w 136"/>
                  <a:gd name="T7" fmla="*/ 247 h 270"/>
                  <a:gd name="T8" fmla="*/ 91 w 136"/>
                  <a:gd name="T9" fmla="*/ 225 h 270"/>
                  <a:gd name="T10" fmla="*/ 113 w 136"/>
                  <a:gd name="T11" fmla="*/ 195 h 270"/>
                  <a:gd name="T12" fmla="*/ 123 w 136"/>
                  <a:gd name="T13" fmla="*/ 174 h 270"/>
                  <a:gd name="T14" fmla="*/ 126 w 136"/>
                  <a:gd name="T15" fmla="*/ 148 h 270"/>
                  <a:gd name="T16" fmla="*/ 128 w 136"/>
                  <a:gd name="T17" fmla="*/ 136 h 270"/>
                  <a:gd name="T18" fmla="*/ 124 w 136"/>
                  <a:gd name="T19" fmla="*/ 110 h 270"/>
                  <a:gd name="T20" fmla="*/ 117 w 136"/>
                  <a:gd name="T21" fmla="*/ 85 h 270"/>
                  <a:gd name="T22" fmla="*/ 107 w 136"/>
                  <a:gd name="T23" fmla="*/ 63 h 270"/>
                  <a:gd name="T24" fmla="*/ 71 w 136"/>
                  <a:gd name="T25" fmla="*/ 30 h 270"/>
                  <a:gd name="T26" fmla="*/ 50 w 136"/>
                  <a:gd name="T27" fmla="*/ 18 h 270"/>
                  <a:gd name="T28" fmla="*/ 26 w 136"/>
                  <a:gd name="T29" fmla="*/ 10 h 270"/>
                  <a:gd name="T30" fmla="*/ 0 w 136"/>
                  <a:gd name="T31" fmla="*/ 8 h 270"/>
                  <a:gd name="T32" fmla="*/ 0 w 136"/>
                  <a:gd name="T33" fmla="*/ 0 h 270"/>
                  <a:gd name="T34" fmla="*/ 28 w 136"/>
                  <a:gd name="T35" fmla="*/ 2 h 270"/>
                  <a:gd name="T36" fmla="*/ 53 w 136"/>
                  <a:gd name="T37" fmla="*/ 10 h 270"/>
                  <a:gd name="T38" fmla="*/ 75 w 136"/>
                  <a:gd name="T39" fmla="*/ 22 h 270"/>
                  <a:gd name="T40" fmla="*/ 97 w 136"/>
                  <a:gd name="T41" fmla="*/ 39 h 270"/>
                  <a:gd name="T42" fmla="*/ 113 w 136"/>
                  <a:gd name="T43" fmla="*/ 59 h 270"/>
                  <a:gd name="T44" fmla="*/ 124 w 136"/>
                  <a:gd name="T45" fmla="*/ 83 h 270"/>
                  <a:gd name="T46" fmla="*/ 132 w 136"/>
                  <a:gd name="T47" fmla="*/ 108 h 270"/>
                  <a:gd name="T48" fmla="*/ 136 w 136"/>
                  <a:gd name="T49" fmla="*/ 136 h 270"/>
                  <a:gd name="T50" fmla="*/ 136 w 136"/>
                  <a:gd name="T51" fmla="*/ 150 h 270"/>
                  <a:gd name="T52" fmla="*/ 130 w 136"/>
                  <a:gd name="T53" fmla="*/ 176 h 270"/>
                  <a:gd name="T54" fmla="*/ 121 w 136"/>
                  <a:gd name="T55" fmla="*/ 199 h 270"/>
                  <a:gd name="T56" fmla="*/ 105 w 136"/>
                  <a:gd name="T57" fmla="*/ 221 h 270"/>
                  <a:gd name="T58" fmla="*/ 87 w 136"/>
                  <a:gd name="T59" fmla="*/ 241 h 270"/>
                  <a:gd name="T60" fmla="*/ 65 w 136"/>
                  <a:gd name="T61" fmla="*/ 254 h 270"/>
                  <a:gd name="T62" fmla="*/ 40 w 136"/>
                  <a:gd name="T63" fmla="*/ 264 h 270"/>
                  <a:gd name="T64" fmla="*/ 14 w 136"/>
                  <a:gd name="T65" fmla="*/ 270 h 270"/>
                  <a:gd name="T66" fmla="*/ 0 w 136"/>
                  <a:gd name="T67" fmla="*/ 27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70">
                    <a:moveTo>
                      <a:pt x="0" y="270"/>
                    </a:moveTo>
                    <a:lnTo>
                      <a:pt x="0" y="262"/>
                    </a:lnTo>
                    <a:lnTo>
                      <a:pt x="0" y="262"/>
                    </a:lnTo>
                    <a:lnTo>
                      <a:pt x="14" y="262"/>
                    </a:lnTo>
                    <a:lnTo>
                      <a:pt x="26" y="260"/>
                    </a:lnTo>
                    <a:lnTo>
                      <a:pt x="38" y="256"/>
                    </a:lnTo>
                    <a:lnTo>
                      <a:pt x="50" y="252"/>
                    </a:lnTo>
                    <a:lnTo>
                      <a:pt x="61" y="247"/>
                    </a:lnTo>
                    <a:lnTo>
                      <a:pt x="71" y="241"/>
                    </a:lnTo>
                    <a:lnTo>
                      <a:pt x="91" y="225"/>
                    </a:lnTo>
                    <a:lnTo>
                      <a:pt x="107" y="207"/>
                    </a:lnTo>
                    <a:lnTo>
                      <a:pt x="113" y="195"/>
                    </a:lnTo>
                    <a:lnTo>
                      <a:pt x="117" y="185"/>
                    </a:lnTo>
                    <a:lnTo>
                      <a:pt x="123" y="174"/>
                    </a:lnTo>
                    <a:lnTo>
                      <a:pt x="124" y="162"/>
                    </a:lnTo>
                    <a:lnTo>
                      <a:pt x="126" y="148"/>
                    </a:lnTo>
                    <a:lnTo>
                      <a:pt x="128" y="136"/>
                    </a:lnTo>
                    <a:lnTo>
                      <a:pt x="128" y="136"/>
                    </a:lnTo>
                    <a:lnTo>
                      <a:pt x="126" y="122"/>
                    </a:lnTo>
                    <a:lnTo>
                      <a:pt x="124" y="110"/>
                    </a:lnTo>
                    <a:lnTo>
                      <a:pt x="123" y="97"/>
                    </a:lnTo>
                    <a:lnTo>
                      <a:pt x="117" y="85"/>
                    </a:lnTo>
                    <a:lnTo>
                      <a:pt x="113" y="75"/>
                    </a:lnTo>
                    <a:lnTo>
                      <a:pt x="107" y="63"/>
                    </a:lnTo>
                    <a:lnTo>
                      <a:pt x="91" y="45"/>
                    </a:lnTo>
                    <a:lnTo>
                      <a:pt x="71" y="30"/>
                    </a:lnTo>
                    <a:lnTo>
                      <a:pt x="61" y="24"/>
                    </a:lnTo>
                    <a:lnTo>
                      <a:pt x="50" y="18"/>
                    </a:lnTo>
                    <a:lnTo>
                      <a:pt x="38" y="14"/>
                    </a:lnTo>
                    <a:lnTo>
                      <a:pt x="26" y="10"/>
                    </a:lnTo>
                    <a:lnTo>
                      <a:pt x="14" y="8"/>
                    </a:lnTo>
                    <a:lnTo>
                      <a:pt x="0" y="8"/>
                    </a:lnTo>
                    <a:lnTo>
                      <a:pt x="0" y="0"/>
                    </a:lnTo>
                    <a:lnTo>
                      <a:pt x="0" y="0"/>
                    </a:lnTo>
                    <a:lnTo>
                      <a:pt x="14" y="0"/>
                    </a:lnTo>
                    <a:lnTo>
                      <a:pt x="28" y="2"/>
                    </a:lnTo>
                    <a:lnTo>
                      <a:pt x="40" y="6"/>
                    </a:lnTo>
                    <a:lnTo>
                      <a:pt x="53" y="10"/>
                    </a:lnTo>
                    <a:lnTo>
                      <a:pt x="65" y="16"/>
                    </a:lnTo>
                    <a:lnTo>
                      <a:pt x="75" y="22"/>
                    </a:lnTo>
                    <a:lnTo>
                      <a:pt x="87" y="30"/>
                    </a:lnTo>
                    <a:lnTo>
                      <a:pt x="97" y="39"/>
                    </a:lnTo>
                    <a:lnTo>
                      <a:pt x="105" y="49"/>
                    </a:lnTo>
                    <a:lnTo>
                      <a:pt x="113" y="59"/>
                    </a:lnTo>
                    <a:lnTo>
                      <a:pt x="121" y="71"/>
                    </a:lnTo>
                    <a:lnTo>
                      <a:pt x="124" y="83"/>
                    </a:lnTo>
                    <a:lnTo>
                      <a:pt x="130" y="95"/>
                    </a:lnTo>
                    <a:lnTo>
                      <a:pt x="132" y="108"/>
                    </a:lnTo>
                    <a:lnTo>
                      <a:pt x="136" y="120"/>
                    </a:lnTo>
                    <a:lnTo>
                      <a:pt x="136" y="136"/>
                    </a:lnTo>
                    <a:lnTo>
                      <a:pt x="136" y="136"/>
                    </a:lnTo>
                    <a:lnTo>
                      <a:pt x="136" y="150"/>
                    </a:lnTo>
                    <a:lnTo>
                      <a:pt x="132" y="162"/>
                    </a:lnTo>
                    <a:lnTo>
                      <a:pt x="130" y="176"/>
                    </a:lnTo>
                    <a:lnTo>
                      <a:pt x="124" y="187"/>
                    </a:lnTo>
                    <a:lnTo>
                      <a:pt x="121" y="199"/>
                    </a:lnTo>
                    <a:lnTo>
                      <a:pt x="113" y="211"/>
                    </a:lnTo>
                    <a:lnTo>
                      <a:pt x="105" y="221"/>
                    </a:lnTo>
                    <a:lnTo>
                      <a:pt x="97" y="231"/>
                    </a:lnTo>
                    <a:lnTo>
                      <a:pt x="87" y="241"/>
                    </a:lnTo>
                    <a:lnTo>
                      <a:pt x="75" y="248"/>
                    </a:lnTo>
                    <a:lnTo>
                      <a:pt x="65" y="254"/>
                    </a:lnTo>
                    <a:lnTo>
                      <a:pt x="53" y="260"/>
                    </a:lnTo>
                    <a:lnTo>
                      <a:pt x="40" y="264"/>
                    </a:lnTo>
                    <a:lnTo>
                      <a:pt x="28" y="268"/>
                    </a:lnTo>
                    <a:lnTo>
                      <a:pt x="14" y="270"/>
                    </a:lnTo>
                    <a:lnTo>
                      <a:pt x="0" y="270"/>
                    </a:lnTo>
                    <a:lnTo>
                      <a:pt x="0"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69" name="Freeform 454"/>
              <p:cNvSpPr>
                <a:spLocks/>
              </p:cNvSpPr>
              <p:nvPr/>
            </p:nvSpPr>
            <p:spPr bwMode="auto">
              <a:xfrm>
                <a:off x="1087438" y="947738"/>
                <a:ext cx="107950" cy="188913"/>
              </a:xfrm>
              <a:custGeom>
                <a:avLst/>
                <a:gdLst>
                  <a:gd name="T0" fmla="*/ 49 w 136"/>
                  <a:gd name="T1" fmla="*/ 239 h 239"/>
                  <a:gd name="T2" fmla="*/ 26 w 136"/>
                  <a:gd name="T3" fmla="*/ 215 h 239"/>
                  <a:gd name="T4" fmla="*/ 26 w 136"/>
                  <a:gd name="T5" fmla="*/ 215 h 239"/>
                  <a:gd name="T6" fmla="*/ 14 w 136"/>
                  <a:gd name="T7" fmla="*/ 195 h 239"/>
                  <a:gd name="T8" fmla="*/ 6 w 136"/>
                  <a:gd name="T9" fmla="*/ 177 h 239"/>
                  <a:gd name="T10" fmla="*/ 2 w 136"/>
                  <a:gd name="T11" fmla="*/ 156 h 239"/>
                  <a:gd name="T12" fmla="*/ 0 w 136"/>
                  <a:gd name="T13" fmla="*/ 136 h 239"/>
                  <a:gd name="T14" fmla="*/ 0 w 136"/>
                  <a:gd name="T15" fmla="*/ 136 h 239"/>
                  <a:gd name="T16" fmla="*/ 0 w 136"/>
                  <a:gd name="T17" fmla="*/ 120 h 239"/>
                  <a:gd name="T18" fmla="*/ 4 w 136"/>
                  <a:gd name="T19" fmla="*/ 108 h 239"/>
                  <a:gd name="T20" fmla="*/ 6 w 136"/>
                  <a:gd name="T21" fmla="*/ 95 h 239"/>
                  <a:gd name="T22" fmla="*/ 12 w 136"/>
                  <a:gd name="T23" fmla="*/ 83 h 239"/>
                  <a:gd name="T24" fmla="*/ 16 w 136"/>
                  <a:gd name="T25" fmla="*/ 71 h 239"/>
                  <a:gd name="T26" fmla="*/ 24 w 136"/>
                  <a:gd name="T27" fmla="*/ 59 h 239"/>
                  <a:gd name="T28" fmla="*/ 32 w 136"/>
                  <a:gd name="T29" fmla="*/ 49 h 239"/>
                  <a:gd name="T30" fmla="*/ 40 w 136"/>
                  <a:gd name="T31" fmla="*/ 39 h 239"/>
                  <a:gd name="T32" fmla="*/ 49 w 136"/>
                  <a:gd name="T33" fmla="*/ 30 h 239"/>
                  <a:gd name="T34" fmla="*/ 61 w 136"/>
                  <a:gd name="T35" fmla="*/ 22 h 239"/>
                  <a:gd name="T36" fmla="*/ 71 w 136"/>
                  <a:gd name="T37" fmla="*/ 16 h 239"/>
                  <a:gd name="T38" fmla="*/ 83 w 136"/>
                  <a:gd name="T39" fmla="*/ 10 h 239"/>
                  <a:gd name="T40" fmla="*/ 97 w 136"/>
                  <a:gd name="T41" fmla="*/ 6 h 239"/>
                  <a:gd name="T42" fmla="*/ 109 w 136"/>
                  <a:gd name="T43" fmla="*/ 2 h 239"/>
                  <a:gd name="T44" fmla="*/ 122 w 136"/>
                  <a:gd name="T45" fmla="*/ 0 h 239"/>
                  <a:gd name="T46" fmla="*/ 136 w 136"/>
                  <a:gd name="T47" fmla="*/ 0 h 239"/>
                  <a:gd name="T48" fmla="*/ 136 w 136"/>
                  <a:gd name="T49" fmla="*/ 8 h 239"/>
                  <a:gd name="T50" fmla="*/ 136 w 136"/>
                  <a:gd name="T51" fmla="*/ 8 h 239"/>
                  <a:gd name="T52" fmla="*/ 122 w 136"/>
                  <a:gd name="T53" fmla="*/ 8 h 239"/>
                  <a:gd name="T54" fmla="*/ 111 w 136"/>
                  <a:gd name="T55" fmla="*/ 10 h 239"/>
                  <a:gd name="T56" fmla="*/ 99 w 136"/>
                  <a:gd name="T57" fmla="*/ 14 h 239"/>
                  <a:gd name="T58" fmla="*/ 87 w 136"/>
                  <a:gd name="T59" fmla="*/ 18 h 239"/>
                  <a:gd name="T60" fmla="*/ 75 w 136"/>
                  <a:gd name="T61" fmla="*/ 24 h 239"/>
                  <a:gd name="T62" fmla="*/ 65 w 136"/>
                  <a:gd name="T63" fmla="*/ 30 h 239"/>
                  <a:gd name="T64" fmla="*/ 45 w 136"/>
                  <a:gd name="T65" fmla="*/ 45 h 239"/>
                  <a:gd name="T66" fmla="*/ 30 w 136"/>
                  <a:gd name="T67" fmla="*/ 63 h 239"/>
                  <a:gd name="T68" fmla="*/ 24 w 136"/>
                  <a:gd name="T69" fmla="*/ 75 h 239"/>
                  <a:gd name="T70" fmla="*/ 20 w 136"/>
                  <a:gd name="T71" fmla="*/ 85 h 239"/>
                  <a:gd name="T72" fmla="*/ 14 w 136"/>
                  <a:gd name="T73" fmla="*/ 97 h 239"/>
                  <a:gd name="T74" fmla="*/ 12 w 136"/>
                  <a:gd name="T75" fmla="*/ 110 h 239"/>
                  <a:gd name="T76" fmla="*/ 10 w 136"/>
                  <a:gd name="T77" fmla="*/ 122 h 239"/>
                  <a:gd name="T78" fmla="*/ 8 w 136"/>
                  <a:gd name="T79" fmla="*/ 136 h 239"/>
                  <a:gd name="T80" fmla="*/ 8 w 136"/>
                  <a:gd name="T81" fmla="*/ 136 h 239"/>
                  <a:gd name="T82" fmla="*/ 10 w 136"/>
                  <a:gd name="T83" fmla="*/ 156 h 239"/>
                  <a:gd name="T84" fmla="*/ 14 w 136"/>
                  <a:gd name="T85" fmla="*/ 174 h 239"/>
                  <a:gd name="T86" fmla="*/ 22 w 136"/>
                  <a:gd name="T87" fmla="*/ 191 h 239"/>
                  <a:gd name="T88" fmla="*/ 32 w 136"/>
                  <a:gd name="T89" fmla="*/ 209 h 239"/>
                  <a:gd name="T90" fmla="*/ 55 w 136"/>
                  <a:gd name="T91" fmla="*/ 233 h 239"/>
                  <a:gd name="T92" fmla="*/ 49 w 136"/>
                  <a:gd name="T93"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6" h="239">
                    <a:moveTo>
                      <a:pt x="49" y="239"/>
                    </a:moveTo>
                    <a:lnTo>
                      <a:pt x="26" y="215"/>
                    </a:lnTo>
                    <a:lnTo>
                      <a:pt x="26" y="215"/>
                    </a:lnTo>
                    <a:lnTo>
                      <a:pt x="14" y="195"/>
                    </a:lnTo>
                    <a:lnTo>
                      <a:pt x="6" y="177"/>
                    </a:lnTo>
                    <a:lnTo>
                      <a:pt x="2" y="156"/>
                    </a:lnTo>
                    <a:lnTo>
                      <a:pt x="0" y="136"/>
                    </a:lnTo>
                    <a:lnTo>
                      <a:pt x="0" y="136"/>
                    </a:lnTo>
                    <a:lnTo>
                      <a:pt x="0" y="120"/>
                    </a:lnTo>
                    <a:lnTo>
                      <a:pt x="4" y="108"/>
                    </a:lnTo>
                    <a:lnTo>
                      <a:pt x="6" y="95"/>
                    </a:lnTo>
                    <a:lnTo>
                      <a:pt x="12" y="83"/>
                    </a:lnTo>
                    <a:lnTo>
                      <a:pt x="16" y="71"/>
                    </a:lnTo>
                    <a:lnTo>
                      <a:pt x="24" y="59"/>
                    </a:lnTo>
                    <a:lnTo>
                      <a:pt x="32" y="49"/>
                    </a:lnTo>
                    <a:lnTo>
                      <a:pt x="40" y="39"/>
                    </a:lnTo>
                    <a:lnTo>
                      <a:pt x="49" y="30"/>
                    </a:lnTo>
                    <a:lnTo>
                      <a:pt x="61" y="22"/>
                    </a:lnTo>
                    <a:lnTo>
                      <a:pt x="71" y="16"/>
                    </a:lnTo>
                    <a:lnTo>
                      <a:pt x="83" y="10"/>
                    </a:lnTo>
                    <a:lnTo>
                      <a:pt x="97" y="6"/>
                    </a:lnTo>
                    <a:lnTo>
                      <a:pt x="109" y="2"/>
                    </a:lnTo>
                    <a:lnTo>
                      <a:pt x="122" y="0"/>
                    </a:lnTo>
                    <a:lnTo>
                      <a:pt x="136" y="0"/>
                    </a:lnTo>
                    <a:lnTo>
                      <a:pt x="136" y="8"/>
                    </a:lnTo>
                    <a:lnTo>
                      <a:pt x="136" y="8"/>
                    </a:lnTo>
                    <a:lnTo>
                      <a:pt x="122" y="8"/>
                    </a:lnTo>
                    <a:lnTo>
                      <a:pt x="111" y="10"/>
                    </a:lnTo>
                    <a:lnTo>
                      <a:pt x="99" y="14"/>
                    </a:lnTo>
                    <a:lnTo>
                      <a:pt x="87" y="18"/>
                    </a:lnTo>
                    <a:lnTo>
                      <a:pt x="75" y="24"/>
                    </a:lnTo>
                    <a:lnTo>
                      <a:pt x="65" y="30"/>
                    </a:lnTo>
                    <a:lnTo>
                      <a:pt x="45" y="45"/>
                    </a:lnTo>
                    <a:lnTo>
                      <a:pt x="30" y="63"/>
                    </a:lnTo>
                    <a:lnTo>
                      <a:pt x="24" y="75"/>
                    </a:lnTo>
                    <a:lnTo>
                      <a:pt x="20" y="85"/>
                    </a:lnTo>
                    <a:lnTo>
                      <a:pt x="14" y="97"/>
                    </a:lnTo>
                    <a:lnTo>
                      <a:pt x="12" y="110"/>
                    </a:lnTo>
                    <a:lnTo>
                      <a:pt x="10" y="122"/>
                    </a:lnTo>
                    <a:lnTo>
                      <a:pt x="8" y="136"/>
                    </a:lnTo>
                    <a:lnTo>
                      <a:pt x="8" y="136"/>
                    </a:lnTo>
                    <a:lnTo>
                      <a:pt x="10" y="156"/>
                    </a:lnTo>
                    <a:lnTo>
                      <a:pt x="14" y="174"/>
                    </a:lnTo>
                    <a:lnTo>
                      <a:pt x="22" y="191"/>
                    </a:lnTo>
                    <a:lnTo>
                      <a:pt x="32" y="209"/>
                    </a:lnTo>
                    <a:lnTo>
                      <a:pt x="55" y="233"/>
                    </a:lnTo>
                    <a:lnTo>
                      <a:pt x="49" y="2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70" name="Freeform 455"/>
              <p:cNvSpPr>
                <a:spLocks/>
              </p:cNvSpPr>
              <p:nvPr/>
            </p:nvSpPr>
            <p:spPr bwMode="auto">
              <a:xfrm>
                <a:off x="1093788" y="1098551"/>
                <a:ext cx="41275" cy="39688"/>
              </a:xfrm>
              <a:custGeom>
                <a:avLst/>
                <a:gdLst>
                  <a:gd name="T0" fmla="*/ 47 w 51"/>
                  <a:gd name="T1" fmla="*/ 52 h 52"/>
                  <a:gd name="T2" fmla="*/ 0 w 51"/>
                  <a:gd name="T3" fmla="*/ 52 h 52"/>
                  <a:gd name="T4" fmla="*/ 0 w 51"/>
                  <a:gd name="T5" fmla="*/ 44 h 52"/>
                  <a:gd name="T6" fmla="*/ 43 w 51"/>
                  <a:gd name="T7" fmla="*/ 44 h 52"/>
                  <a:gd name="T8" fmla="*/ 43 w 51"/>
                  <a:gd name="T9" fmla="*/ 0 h 52"/>
                  <a:gd name="T10" fmla="*/ 51 w 51"/>
                  <a:gd name="T11" fmla="*/ 0 h 52"/>
                  <a:gd name="T12" fmla="*/ 51 w 51"/>
                  <a:gd name="T13" fmla="*/ 48 h 52"/>
                  <a:gd name="T14" fmla="*/ 47 w 51"/>
                  <a:gd name="T15" fmla="*/ 52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2">
                    <a:moveTo>
                      <a:pt x="47" y="52"/>
                    </a:moveTo>
                    <a:lnTo>
                      <a:pt x="0" y="52"/>
                    </a:lnTo>
                    <a:lnTo>
                      <a:pt x="0" y="44"/>
                    </a:lnTo>
                    <a:lnTo>
                      <a:pt x="43" y="44"/>
                    </a:lnTo>
                    <a:lnTo>
                      <a:pt x="43" y="0"/>
                    </a:lnTo>
                    <a:lnTo>
                      <a:pt x="51" y="0"/>
                    </a:lnTo>
                    <a:lnTo>
                      <a:pt x="51" y="48"/>
                    </a:lnTo>
                    <a:lnTo>
                      <a:pt x="47"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grpSp>
        <p:nvGrpSpPr>
          <p:cNvPr id="3" name="Group 2"/>
          <p:cNvGrpSpPr/>
          <p:nvPr/>
        </p:nvGrpSpPr>
        <p:grpSpPr>
          <a:xfrm>
            <a:off x="7256956" y="1327009"/>
            <a:ext cx="557761" cy="492570"/>
            <a:chOff x="8377950" y="5964244"/>
            <a:chExt cx="646987" cy="571368"/>
          </a:xfrm>
          <a:solidFill>
            <a:schemeClr val="tx1"/>
          </a:solidFill>
        </p:grpSpPr>
        <p:sp>
          <p:nvSpPr>
            <p:cNvPr id="72" name="Freeform 5421"/>
            <p:cNvSpPr>
              <a:spLocks noEditPoints="1"/>
            </p:cNvSpPr>
            <p:nvPr/>
          </p:nvSpPr>
          <p:spPr bwMode="auto">
            <a:xfrm>
              <a:off x="8377950" y="5964244"/>
              <a:ext cx="646987" cy="571368"/>
            </a:xfrm>
            <a:custGeom>
              <a:avLst/>
              <a:gdLst>
                <a:gd name="T0" fmla="*/ 75 w 154"/>
                <a:gd name="T1" fmla="*/ 135 h 136"/>
                <a:gd name="T2" fmla="*/ 63 w 154"/>
                <a:gd name="T3" fmla="*/ 126 h 136"/>
                <a:gd name="T4" fmla="*/ 37 w 154"/>
                <a:gd name="T5" fmla="*/ 106 h 136"/>
                <a:gd name="T6" fmla="*/ 16 w 154"/>
                <a:gd name="T7" fmla="*/ 85 h 136"/>
                <a:gd name="T8" fmla="*/ 7 w 154"/>
                <a:gd name="T9" fmla="*/ 68 h 136"/>
                <a:gd name="T10" fmla="*/ 1 w 154"/>
                <a:gd name="T11" fmla="*/ 51 h 136"/>
                <a:gd name="T12" fmla="*/ 0 w 154"/>
                <a:gd name="T13" fmla="*/ 41 h 136"/>
                <a:gd name="T14" fmla="*/ 3 w 154"/>
                <a:gd name="T15" fmla="*/ 26 h 136"/>
                <a:gd name="T16" fmla="*/ 10 w 154"/>
                <a:gd name="T17" fmla="*/ 13 h 136"/>
                <a:gd name="T18" fmla="*/ 23 w 154"/>
                <a:gd name="T19" fmla="*/ 4 h 136"/>
                <a:gd name="T20" fmla="*/ 38 w 154"/>
                <a:gd name="T21" fmla="*/ 0 h 136"/>
                <a:gd name="T22" fmla="*/ 45 w 154"/>
                <a:gd name="T23" fmla="*/ 1 h 136"/>
                <a:gd name="T24" fmla="*/ 57 w 154"/>
                <a:gd name="T25" fmla="*/ 4 h 136"/>
                <a:gd name="T26" fmla="*/ 67 w 154"/>
                <a:gd name="T27" fmla="*/ 10 h 136"/>
                <a:gd name="T28" fmla="*/ 74 w 154"/>
                <a:gd name="T29" fmla="*/ 20 h 136"/>
                <a:gd name="T30" fmla="*/ 77 w 154"/>
                <a:gd name="T31" fmla="*/ 24 h 136"/>
                <a:gd name="T32" fmla="*/ 83 w 154"/>
                <a:gd name="T33" fmla="*/ 14 h 136"/>
                <a:gd name="T34" fmla="*/ 92 w 154"/>
                <a:gd name="T35" fmla="*/ 7 h 136"/>
                <a:gd name="T36" fmla="*/ 103 w 154"/>
                <a:gd name="T37" fmla="*/ 2 h 136"/>
                <a:gd name="T38" fmla="*/ 116 w 154"/>
                <a:gd name="T39" fmla="*/ 0 h 136"/>
                <a:gd name="T40" fmla="*/ 124 w 154"/>
                <a:gd name="T41" fmla="*/ 1 h 136"/>
                <a:gd name="T42" fmla="*/ 139 w 154"/>
                <a:gd name="T43" fmla="*/ 8 h 136"/>
                <a:gd name="T44" fmla="*/ 149 w 154"/>
                <a:gd name="T45" fmla="*/ 20 h 136"/>
                <a:gd name="T46" fmla="*/ 154 w 154"/>
                <a:gd name="T47" fmla="*/ 34 h 136"/>
                <a:gd name="T48" fmla="*/ 154 w 154"/>
                <a:gd name="T49" fmla="*/ 41 h 136"/>
                <a:gd name="T50" fmla="*/ 151 w 154"/>
                <a:gd name="T51" fmla="*/ 59 h 136"/>
                <a:gd name="T52" fmla="*/ 143 w 154"/>
                <a:gd name="T53" fmla="*/ 77 h 136"/>
                <a:gd name="T54" fmla="*/ 131 w 154"/>
                <a:gd name="T55" fmla="*/ 92 h 136"/>
                <a:gd name="T56" fmla="*/ 103 w 154"/>
                <a:gd name="T57" fmla="*/ 118 h 136"/>
                <a:gd name="T58" fmla="*/ 78 w 154"/>
                <a:gd name="T59" fmla="*/ 135 h 136"/>
                <a:gd name="T60" fmla="*/ 38 w 154"/>
                <a:gd name="T61" fmla="*/ 5 h 136"/>
                <a:gd name="T62" fmla="*/ 31 w 154"/>
                <a:gd name="T63" fmla="*/ 6 h 136"/>
                <a:gd name="T64" fmla="*/ 18 w 154"/>
                <a:gd name="T65" fmla="*/ 11 h 136"/>
                <a:gd name="T66" fmla="*/ 10 w 154"/>
                <a:gd name="T67" fmla="*/ 22 h 136"/>
                <a:gd name="T68" fmla="*/ 5 w 154"/>
                <a:gd name="T69" fmla="*/ 34 h 136"/>
                <a:gd name="T70" fmla="*/ 5 w 154"/>
                <a:gd name="T71" fmla="*/ 41 h 136"/>
                <a:gd name="T72" fmla="*/ 7 w 154"/>
                <a:gd name="T73" fmla="*/ 57 h 136"/>
                <a:gd name="T74" fmla="*/ 14 w 154"/>
                <a:gd name="T75" fmla="*/ 72 h 136"/>
                <a:gd name="T76" fmla="*/ 25 w 154"/>
                <a:gd name="T77" fmla="*/ 87 h 136"/>
                <a:gd name="T78" fmla="*/ 49 w 154"/>
                <a:gd name="T79" fmla="*/ 111 h 136"/>
                <a:gd name="T80" fmla="*/ 77 w 154"/>
                <a:gd name="T81" fmla="*/ 130 h 136"/>
                <a:gd name="T82" fmla="*/ 92 w 154"/>
                <a:gd name="T83" fmla="*/ 120 h 136"/>
                <a:gd name="T84" fmla="*/ 117 w 154"/>
                <a:gd name="T85" fmla="*/ 99 h 136"/>
                <a:gd name="T86" fmla="*/ 134 w 154"/>
                <a:gd name="T87" fmla="*/ 80 h 136"/>
                <a:gd name="T88" fmla="*/ 144 w 154"/>
                <a:gd name="T89" fmla="*/ 65 h 136"/>
                <a:gd name="T90" fmla="*/ 149 w 154"/>
                <a:gd name="T91" fmla="*/ 50 h 136"/>
                <a:gd name="T92" fmla="*/ 150 w 154"/>
                <a:gd name="T93" fmla="*/ 41 h 136"/>
                <a:gd name="T94" fmla="*/ 147 w 154"/>
                <a:gd name="T95" fmla="*/ 28 h 136"/>
                <a:gd name="T96" fmla="*/ 141 w 154"/>
                <a:gd name="T97" fmla="*/ 16 h 136"/>
                <a:gd name="T98" fmla="*/ 130 w 154"/>
                <a:gd name="T99" fmla="*/ 8 h 136"/>
                <a:gd name="T100" fmla="*/ 116 w 154"/>
                <a:gd name="T101" fmla="*/ 5 h 136"/>
                <a:gd name="T102" fmla="*/ 110 w 154"/>
                <a:gd name="T103" fmla="*/ 5 h 136"/>
                <a:gd name="T104" fmla="*/ 96 w 154"/>
                <a:gd name="T105" fmla="*/ 10 h 136"/>
                <a:gd name="T106" fmla="*/ 87 w 154"/>
                <a:gd name="T107" fmla="*/ 17 h 136"/>
                <a:gd name="T108" fmla="*/ 81 w 154"/>
                <a:gd name="T109" fmla="*/ 30 h 136"/>
                <a:gd name="T110" fmla="*/ 74 w 154"/>
                <a:gd name="T111" fmla="*/ 36 h 136"/>
                <a:gd name="T112" fmla="*/ 73 w 154"/>
                <a:gd name="T113" fmla="*/ 30 h 136"/>
                <a:gd name="T114" fmla="*/ 68 w 154"/>
                <a:gd name="T115" fmla="*/ 17 h 136"/>
                <a:gd name="T116" fmla="*/ 58 w 154"/>
                <a:gd name="T117" fmla="*/ 10 h 136"/>
                <a:gd name="T118" fmla="*/ 45 w 154"/>
                <a:gd name="T119" fmla="*/ 5 h 136"/>
                <a:gd name="T120" fmla="*/ 38 w 154"/>
                <a:gd name="T121" fmla="*/ 5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4" h="136">
                  <a:moveTo>
                    <a:pt x="77" y="136"/>
                  </a:moveTo>
                  <a:lnTo>
                    <a:pt x="75" y="135"/>
                  </a:lnTo>
                  <a:lnTo>
                    <a:pt x="75" y="135"/>
                  </a:lnTo>
                  <a:lnTo>
                    <a:pt x="63" y="126"/>
                  </a:lnTo>
                  <a:lnTo>
                    <a:pt x="50" y="118"/>
                  </a:lnTo>
                  <a:lnTo>
                    <a:pt x="37" y="106"/>
                  </a:lnTo>
                  <a:lnTo>
                    <a:pt x="23" y="92"/>
                  </a:lnTo>
                  <a:lnTo>
                    <a:pt x="16" y="85"/>
                  </a:lnTo>
                  <a:lnTo>
                    <a:pt x="11" y="77"/>
                  </a:lnTo>
                  <a:lnTo>
                    <a:pt x="7" y="68"/>
                  </a:lnTo>
                  <a:lnTo>
                    <a:pt x="3" y="59"/>
                  </a:lnTo>
                  <a:lnTo>
                    <a:pt x="1" y="51"/>
                  </a:lnTo>
                  <a:lnTo>
                    <a:pt x="0" y="41"/>
                  </a:lnTo>
                  <a:lnTo>
                    <a:pt x="0" y="41"/>
                  </a:lnTo>
                  <a:lnTo>
                    <a:pt x="1" y="34"/>
                  </a:lnTo>
                  <a:lnTo>
                    <a:pt x="3" y="26"/>
                  </a:lnTo>
                  <a:lnTo>
                    <a:pt x="6" y="20"/>
                  </a:lnTo>
                  <a:lnTo>
                    <a:pt x="10" y="13"/>
                  </a:lnTo>
                  <a:lnTo>
                    <a:pt x="15" y="8"/>
                  </a:lnTo>
                  <a:lnTo>
                    <a:pt x="23" y="4"/>
                  </a:lnTo>
                  <a:lnTo>
                    <a:pt x="30" y="1"/>
                  </a:lnTo>
                  <a:lnTo>
                    <a:pt x="38" y="0"/>
                  </a:lnTo>
                  <a:lnTo>
                    <a:pt x="38" y="0"/>
                  </a:lnTo>
                  <a:lnTo>
                    <a:pt x="45" y="1"/>
                  </a:lnTo>
                  <a:lnTo>
                    <a:pt x="52" y="2"/>
                  </a:lnTo>
                  <a:lnTo>
                    <a:pt x="57" y="4"/>
                  </a:lnTo>
                  <a:lnTo>
                    <a:pt x="62" y="7"/>
                  </a:lnTo>
                  <a:lnTo>
                    <a:pt x="67" y="10"/>
                  </a:lnTo>
                  <a:lnTo>
                    <a:pt x="71" y="14"/>
                  </a:lnTo>
                  <a:lnTo>
                    <a:pt x="74" y="20"/>
                  </a:lnTo>
                  <a:lnTo>
                    <a:pt x="77" y="24"/>
                  </a:lnTo>
                  <a:lnTo>
                    <a:pt x="77" y="24"/>
                  </a:lnTo>
                  <a:lnTo>
                    <a:pt x="79" y="20"/>
                  </a:lnTo>
                  <a:lnTo>
                    <a:pt x="83" y="14"/>
                  </a:lnTo>
                  <a:lnTo>
                    <a:pt x="87" y="10"/>
                  </a:lnTo>
                  <a:lnTo>
                    <a:pt x="92" y="7"/>
                  </a:lnTo>
                  <a:lnTo>
                    <a:pt x="97" y="4"/>
                  </a:lnTo>
                  <a:lnTo>
                    <a:pt x="103" y="2"/>
                  </a:lnTo>
                  <a:lnTo>
                    <a:pt x="110" y="1"/>
                  </a:lnTo>
                  <a:lnTo>
                    <a:pt x="116" y="0"/>
                  </a:lnTo>
                  <a:lnTo>
                    <a:pt x="116" y="0"/>
                  </a:lnTo>
                  <a:lnTo>
                    <a:pt x="124" y="1"/>
                  </a:lnTo>
                  <a:lnTo>
                    <a:pt x="132" y="4"/>
                  </a:lnTo>
                  <a:lnTo>
                    <a:pt x="139" y="8"/>
                  </a:lnTo>
                  <a:lnTo>
                    <a:pt x="144" y="13"/>
                  </a:lnTo>
                  <a:lnTo>
                    <a:pt x="149" y="20"/>
                  </a:lnTo>
                  <a:lnTo>
                    <a:pt x="152" y="26"/>
                  </a:lnTo>
                  <a:lnTo>
                    <a:pt x="154" y="34"/>
                  </a:lnTo>
                  <a:lnTo>
                    <a:pt x="154" y="41"/>
                  </a:lnTo>
                  <a:lnTo>
                    <a:pt x="154" y="41"/>
                  </a:lnTo>
                  <a:lnTo>
                    <a:pt x="153" y="51"/>
                  </a:lnTo>
                  <a:lnTo>
                    <a:pt x="151" y="59"/>
                  </a:lnTo>
                  <a:lnTo>
                    <a:pt x="148" y="68"/>
                  </a:lnTo>
                  <a:lnTo>
                    <a:pt x="143" y="77"/>
                  </a:lnTo>
                  <a:lnTo>
                    <a:pt x="138" y="85"/>
                  </a:lnTo>
                  <a:lnTo>
                    <a:pt x="131" y="92"/>
                  </a:lnTo>
                  <a:lnTo>
                    <a:pt x="118" y="106"/>
                  </a:lnTo>
                  <a:lnTo>
                    <a:pt x="103" y="118"/>
                  </a:lnTo>
                  <a:lnTo>
                    <a:pt x="92" y="126"/>
                  </a:lnTo>
                  <a:lnTo>
                    <a:pt x="78" y="135"/>
                  </a:lnTo>
                  <a:lnTo>
                    <a:pt x="77" y="136"/>
                  </a:lnTo>
                  <a:close/>
                  <a:moveTo>
                    <a:pt x="38" y="5"/>
                  </a:moveTo>
                  <a:lnTo>
                    <a:pt x="38" y="5"/>
                  </a:lnTo>
                  <a:lnTo>
                    <a:pt x="31" y="6"/>
                  </a:lnTo>
                  <a:lnTo>
                    <a:pt x="25" y="8"/>
                  </a:lnTo>
                  <a:lnTo>
                    <a:pt x="18" y="11"/>
                  </a:lnTo>
                  <a:lnTo>
                    <a:pt x="13" y="16"/>
                  </a:lnTo>
                  <a:lnTo>
                    <a:pt x="10" y="22"/>
                  </a:lnTo>
                  <a:lnTo>
                    <a:pt x="7" y="28"/>
                  </a:lnTo>
                  <a:lnTo>
                    <a:pt x="5" y="34"/>
                  </a:lnTo>
                  <a:lnTo>
                    <a:pt x="5" y="41"/>
                  </a:lnTo>
                  <a:lnTo>
                    <a:pt x="5" y="41"/>
                  </a:lnTo>
                  <a:lnTo>
                    <a:pt x="5" y="50"/>
                  </a:lnTo>
                  <a:lnTo>
                    <a:pt x="7" y="57"/>
                  </a:lnTo>
                  <a:lnTo>
                    <a:pt x="10" y="65"/>
                  </a:lnTo>
                  <a:lnTo>
                    <a:pt x="14" y="72"/>
                  </a:lnTo>
                  <a:lnTo>
                    <a:pt x="19" y="80"/>
                  </a:lnTo>
                  <a:lnTo>
                    <a:pt x="25" y="87"/>
                  </a:lnTo>
                  <a:lnTo>
                    <a:pt x="37" y="99"/>
                  </a:lnTo>
                  <a:lnTo>
                    <a:pt x="49" y="111"/>
                  </a:lnTo>
                  <a:lnTo>
                    <a:pt x="62" y="120"/>
                  </a:lnTo>
                  <a:lnTo>
                    <a:pt x="77" y="130"/>
                  </a:lnTo>
                  <a:lnTo>
                    <a:pt x="77" y="130"/>
                  </a:lnTo>
                  <a:lnTo>
                    <a:pt x="92" y="120"/>
                  </a:lnTo>
                  <a:lnTo>
                    <a:pt x="104" y="111"/>
                  </a:lnTo>
                  <a:lnTo>
                    <a:pt x="117" y="99"/>
                  </a:lnTo>
                  <a:lnTo>
                    <a:pt x="129" y="87"/>
                  </a:lnTo>
                  <a:lnTo>
                    <a:pt x="134" y="80"/>
                  </a:lnTo>
                  <a:lnTo>
                    <a:pt x="140" y="72"/>
                  </a:lnTo>
                  <a:lnTo>
                    <a:pt x="144" y="65"/>
                  </a:lnTo>
                  <a:lnTo>
                    <a:pt x="147" y="57"/>
                  </a:lnTo>
                  <a:lnTo>
                    <a:pt x="149" y="50"/>
                  </a:lnTo>
                  <a:lnTo>
                    <a:pt x="150" y="41"/>
                  </a:lnTo>
                  <a:lnTo>
                    <a:pt x="150" y="41"/>
                  </a:lnTo>
                  <a:lnTo>
                    <a:pt x="149" y="34"/>
                  </a:lnTo>
                  <a:lnTo>
                    <a:pt x="147" y="28"/>
                  </a:lnTo>
                  <a:lnTo>
                    <a:pt x="145" y="22"/>
                  </a:lnTo>
                  <a:lnTo>
                    <a:pt x="141" y="16"/>
                  </a:lnTo>
                  <a:lnTo>
                    <a:pt x="135" y="11"/>
                  </a:lnTo>
                  <a:lnTo>
                    <a:pt x="130" y="8"/>
                  </a:lnTo>
                  <a:lnTo>
                    <a:pt x="123" y="6"/>
                  </a:lnTo>
                  <a:lnTo>
                    <a:pt x="116" y="5"/>
                  </a:lnTo>
                  <a:lnTo>
                    <a:pt x="116" y="5"/>
                  </a:lnTo>
                  <a:lnTo>
                    <a:pt x="110" y="5"/>
                  </a:lnTo>
                  <a:lnTo>
                    <a:pt x="102" y="7"/>
                  </a:lnTo>
                  <a:lnTo>
                    <a:pt x="96" y="10"/>
                  </a:lnTo>
                  <a:lnTo>
                    <a:pt x="91" y="13"/>
                  </a:lnTo>
                  <a:lnTo>
                    <a:pt x="87" y="17"/>
                  </a:lnTo>
                  <a:lnTo>
                    <a:pt x="83" y="24"/>
                  </a:lnTo>
                  <a:lnTo>
                    <a:pt x="81" y="30"/>
                  </a:lnTo>
                  <a:lnTo>
                    <a:pt x="79" y="36"/>
                  </a:lnTo>
                  <a:lnTo>
                    <a:pt x="74" y="36"/>
                  </a:lnTo>
                  <a:lnTo>
                    <a:pt x="74" y="36"/>
                  </a:lnTo>
                  <a:lnTo>
                    <a:pt x="73" y="30"/>
                  </a:lnTo>
                  <a:lnTo>
                    <a:pt x="71" y="24"/>
                  </a:lnTo>
                  <a:lnTo>
                    <a:pt x="68" y="17"/>
                  </a:lnTo>
                  <a:lnTo>
                    <a:pt x="63" y="13"/>
                  </a:lnTo>
                  <a:lnTo>
                    <a:pt x="58" y="10"/>
                  </a:lnTo>
                  <a:lnTo>
                    <a:pt x="52" y="7"/>
                  </a:lnTo>
                  <a:lnTo>
                    <a:pt x="45" y="5"/>
                  </a:lnTo>
                  <a:lnTo>
                    <a:pt x="38" y="5"/>
                  </a:lnTo>
                  <a:lnTo>
                    <a:pt x="38"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74" name="Freeform 5422"/>
            <p:cNvSpPr>
              <a:spLocks/>
            </p:cNvSpPr>
            <p:nvPr/>
          </p:nvSpPr>
          <p:spPr bwMode="auto">
            <a:xfrm rot="16200000">
              <a:off x="8616507" y="5963777"/>
              <a:ext cx="149676" cy="537727"/>
            </a:xfrm>
            <a:custGeom>
              <a:avLst/>
              <a:gdLst>
                <a:gd name="T0" fmla="*/ 3 w 27"/>
                <a:gd name="T1" fmla="*/ 97 h 97"/>
                <a:gd name="T2" fmla="*/ 0 w 27"/>
                <a:gd name="T3" fmla="*/ 94 h 97"/>
                <a:gd name="T4" fmla="*/ 16 w 27"/>
                <a:gd name="T5" fmla="*/ 79 h 97"/>
                <a:gd name="T6" fmla="*/ 1 w 27"/>
                <a:gd name="T7" fmla="*/ 64 h 97"/>
                <a:gd name="T8" fmla="*/ 16 w 27"/>
                <a:gd name="T9" fmla="*/ 50 h 97"/>
                <a:gd name="T10" fmla="*/ 1 w 27"/>
                <a:gd name="T11" fmla="*/ 36 h 97"/>
                <a:gd name="T12" fmla="*/ 20 w 27"/>
                <a:gd name="T13" fmla="*/ 17 h 97"/>
                <a:gd name="T14" fmla="*/ 6 w 27"/>
                <a:gd name="T15" fmla="*/ 5 h 97"/>
                <a:gd name="T16" fmla="*/ 6 w 27"/>
                <a:gd name="T17" fmla="*/ 0 h 97"/>
                <a:gd name="T18" fmla="*/ 11 w 27"/>
                <a:gd name="T19" fmla="*/ 0 h 97"/>
                <a:gd name="T20" fmla="*/ 11 w 27"/>
                <a:gd name="T21" fmla="*/ 3 h 97"/>
                <a:gd name="T22" fmla="*/ 27 w 27"/>
                <a:gd name="T23" fmla="*/ 17 h 97"/>
                <a:gd name="T24" fmla="*/ 7 w 27"/>
                <a:gd name="T25" fmla="*/ 36 h 97"/>
                <a:gd name="T26" fmla="*/ 22 w 27"/>
                <a:gd name="T27" fmla="*/ 50 h 97"/>
                <a:gd name="T28" fmla="*/ 7 w 27"/>
                <a:gd name="T29" fmla="*/ 64 h 97"/>
                <a:gd name="T30" fmla="*/ 22 w 27"/>
                <a:gd name="T31" fmla="*/ 79 h 97"/>
                <a:gd name="T32" fmla="*/ 3 w 27"/>
                <a:gd name="T33"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97">
                  <a:moveTo>
                    <a:pt x="3" y="97"/>
                  </a:moveTo>
                  <a:lnTo>
                    <a:pt x="0" y="94"/>
                  </a:lnTo>
                  <a:lnTo>
                    <a:pt x="16" y="79"/>
                  </a:lnTo>
                  <a:lnTo>
                    <a:pt x="1" y="64"/>
                  </a:lnTo>
                  <a:lnTo>
                    <a:pt x="16" y="50"/>
                  </a:lnTo>
                  <a:lnTo>
                    <a:pt x="1" y="36"/>
                  </a:lnTo>
                  <a:lnTo>
                    <a:pt x="20" y="17"/>
                  </a:lnTo>
                  <a:lnTo>
                    <a:pt x="6" y="5"/>
                  </a:lnTo>
                  <a:lnTo>
                    <a:pt x="6" y="0"/>
                  </a:lnTo>
                  <a:lnTo>
                    <a:pt x="11" y="0"/>
                  </a:lnTo>
                  <a:lnTo>
                    <a:pt x="11" y="3"/>
                  </a:lnTo>
                  <a:lnTo>
                    <a:pt x="27" y="17"/>
                  </a:lnTo>
                  <a:lnTo>
                    <a:pt x="7" y="36"/>
                  </a:lnTo>
                  <a:lnTo>
                    <a:pt x="22" y="50"/>
                  </a:lnTo>
                  <a:lnTo>
                    <a:pt x="7" y="64"/>
                  </a:lnTo>
                  <a:lnTo>
                    <a:pt x="22" y="79"/>
                  </a:lnTo>
                  <a:lnTo>
                    <a:pt x="3"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spTree>
    <p:extLst>
      <p:ext uri="{BB962C8B-B14F-4D97-AF65-F5344CB8AC3E}">
        <p14:creationId xmlns:p14="http://schemas.microsoft.com/office/powerpoint/2010/main" val="321279321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adLp5CSddUyH2.S4SYXswQ"/>
</p:tagLst>
</file>

<file path=ppt/theme/_rels/theme2.xml.rels><?xml version="1.0" encoding="UTF-8" standalone="yes"?>
<Relationships xmlns="http://schemas.openxmlformats.org/package/2006/relationships"><Relationship Id="rId1" Type="http://schemas.openxmlformats.org/officeDocument/2006/relationships/image" Target="../media/image4.png"/></Relationships>
</file>

<file path=ppt/theme/_rels/theme3.xml.rels><?xml version="1.0" encoding="UTF-8" standalone="yes"?>
<Relationships xmlns="http://schemas.openxmlformats.org/package/2006/relationships"><Relationship Id="rId1" Type="http://schemas.openxmlformats.org/officeDocument/2006/relationships/image" Target="../media/image4.png"/></Relationships>
</file>

<file path=ppt/theme/_rels/theme4.xml.rels><?xml version="1.0" encoding="UTF-8" standalone="yes"?>
<Relationships xmlns="http://schemas.openxmlformats.org/package/2006/relationships"><Relationship Id="rId1" Type="http://schemas.openxmlformats.org/officeDocument/2006/relationships/image" Target="../media/image4.png"/></Relationships>
</file>

<file path=ppt/theme/theme1.xml><?xml version="1.0" encoding="utf-8"?>
<a:theme xmlns:a="http://schemas.openxmlformats.org/drawingml/2006/main" name="1_Office Theme">
  <a:themeElements>
    <a:clrScheme name="Custom 6">
      <a:dk1>
        <a:srgbClr val="505050"/>
      </a:dk1>
      <a:lt1>
        <a:sysClr val="window" lastClr="FFFFFF"/>
      </a:lt1>
      <a:dk2>
        <a:srgbClr val="E81123"/>
      </a:dk2>
      <a:lt2>
        <a:srgbClr val="D2D2D2"/>
      </a:lt2>
      <a:accent1>
        <a:srgbClr val="E81123"/>
      </a:accent1>
      <a:accent2>
        <a:srgbClr val="BA141A"/>
      </a:accent2>
      <a:accent3>
        <a:srgbClr val="DD5900"/>
      </a:accent3>
      <a:accent4>
        <a:srgbClr val="00BCF2"/>
      </a:accent4>
      <a:accent5>
        <a:srgbClr val="6DC2E9"/>
      </a:accent5>
      <a:accent6>
        <a:srgbClr val="BAD80A"/>
      </a:accent6>
      <a:hlink>
        <a:srgbClr val="0070C0"/>
      </a:hlink>
      <a:folHlink>
        <a:srgbClr val="0070C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1.xml><?xml version="1.0" encoding="utf-8"?>
<a:theme xmlns:a="http://schemas.openxmlformats.org/drawingml/2006/main" name="2_COLOR TEMPLATE">
  <a:themeElements>
    <a:clrScheme name="Custom 2">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2.xml><?xml version="1.0" encoding="utf-8"?>
<a:theme xmlns:a="http://schemas.openxmlformats.org/drawingml/2006/main" name="1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3.xml><?xml version="1.0" encoding="utf-8"?>
<a:theme xmlns:a="http://schemas.openxmlformats.org/drawingml/2006/main" name="HEERON">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HEERON" id="{8F2A21FE-A41B-4E00-9AAB-EC205ADC401A}" vid="{C8D0EBE6-6B6D-4671-B3C1-6BBC1AC45EAF}"/>
    </a:ext>
  </a:extLst>
</a:theme>
</file>

<file path=ppt/theme/theme14.xml><?xml version="1.0" encoding="utf-8"?>
<a:theme xmlns:a="http://schemas.openxmlformats.org/drawingml/2006/main" name="7_STB Conversations 2013">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B5FF1887-9C84-404D-98D2-35503454A9CF}" vid="{FD9745A0-F18D-486D-A1B7-1EBABD50B60B}"/>
    </a:ext>
  </a:extLst>
</a:theme>
</file>

<file path=ppt/theme/theme15.xml><?xml version="1.0" encoding="utf-8"?>
<a:theme xmlns:a="http://schemas.openxmlformats.org/drawingml/2006/main" name="4_STB Conversations 2013">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16.xml><?xml version="1.0" encoding="utf-8"?>
<a:theme xmlns:a="http://schemas.openxmlformats.org/drawingml/2006/main" name="3_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4.xml><?xml version="1.0" encoding="utf-8"?>
<a:theme xmlns:a="http://schemas.openxmlformats.org/drawingml/2006/main" name="WA-Theme">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Presentation12" id="{98FDA096-061A-4C7A-8200-570AA79E89C6}" vid="{FB2B10A2-CFC0-4065-8F5E-0353B78F3605}"/>
    </a:ext>
  </a:extLst>
</a:theme>
</file>

<file path=ppt/theme/theme5.xml><?xml version="1.0" encoding="utf-8"?>
<a:theme xmlns:a="http://schemas.openxmlformats.org/drawingml/2006/main" name="Server and Cloud 2013">
  <a:themeElements>
    <a:clrScheme name="Custom 2">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505050"/>
      </a:hlink>
      <a:folHlink>
        <a:srgbClr val="505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6.xml><?xml version="1.0" encoding="utf-8"?>
<a:theme xmlns:a="http://schemas.openxmlformats.org/drawingml/2006/main" name="1_Server and Cloud 2013">
  <a:themeElements>
    <a:clrScheme name="Custom 2">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505050"/>
      </a:hlink>
      <a:folHlink>
        <a:srgbClr val="505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7.xml><?xml version="1.0" encoding="utf-8"?>
<a:theme xmlns:a="http://schemas.openxmlformats.org/drawingml/2006/main" name="1_WHITE TEMPLATE">
  <a:themeElements>
    <a:clrScheme name="MSVID White and Teal_10-2014">
      <a:dk1>
        <a:srgbClr val="505050"/>
      </a:dk1>
      <a:lt1>
        <a:srgbClr val="FFFFFF"/>
      </a:lt1>
      <a:dk2>
        <a:srgbClr val="008272"/>
      </a:dk2>
      <a:lt2>
        <a:srgbClr val="D5F7F6"/>
      </a:lt2>
      <a:accent1>
        <a:srgbClr val="008272"/>
      </a:accent1>
      <a:accent2>
        <a:srgbClr val="B4009E"/>
      </a:accent2>
      <a:accent3>
        <a:srgbClr val="0078D7"/>
      </a:accent3>
      <a:accent4>
        <a:srgbClr val="5C2D91"/>
      </a:accent4>
      <a:accent5>
        <a:srgbClr val="107C10"/>
      </a:accent5>
      <a:accent6>
        <a:srgbClr val="D83B01"/>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TEAL_4.potx" id="{F0FEE324-CBF7-4E2C-ACE9-AB1FFD7BCF4F}" vid="{9B8F0042-0D71-496C-AC8F-BA3CA7182EBD}"/>
    </a:ext>
  </a:extLst>
</a:theme>
</file>

<file path=ppt/theme/theme8.xml><?xml version="1.0" encoding="utf-8"?>
<a:theme xmlns:a="http://schemas.openxmlformats.org/drawingml/2006/main" name="2_BDU_template_4x3_lightbackground">
  <a:themeElements>
    <a:clrScheme name="Custom 8">
      <a:dk1>
        <a:srgbClr val="000000"/>
      </a:dk1>
      <a:lt1>
        <a:srgbClr val="FFFFFF"/>
      </a:lt1>
      <a:dk2>
        <a:srgbClr val="002050"/>
      </a:dk2>
      <a:lt2>
        <a:srgbClr val="FFFFFF"/>
      </a:lt2>
      <a:accent1>
        <a:srgbClr val="0A5BBA"/>
      </a:accent1>
      <a:accent2>
        <a:srgbClr val="15AEEF"/>
      </a:accent2>
      <a:accent3>
        <a:srgbClr val="0E715F"/>
      </a:accent3>
      <a:accent4>
        <a:srgbClr val="129038"/>
      </a:accent4>
      <a:accent5>
        <a:srgbClr val="0C6126"/>
      </a:accent5>
      <a:accent6>
        <a:srgbClr val="6EB005"/>
      </a:accent6>
      <a:hlink>
        <a:srgbClr val="540F67"/>
      </a:hlink>
      <a:folHlink>
        <a:srgbClr val="883884"/>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9.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docProps/app.xml><?xml version="1.0" encoding="utf-8"?>
<Properties xmlns="http://schemas.openxmlformats.org/officeDocument/2006/extended-properties" xmlns:vt="http://schemas.openxmlformats.org/officeDocument/2006/docPropsVTypes">
  <Template/>
  <TotalTime>0</TotalTime>
  <Words>2223</Words>
  <Application>Microsoft Office PowerPoint</Application>
  <PresentationFormat>Custom</PresentationFormat>
  <Paragraphs>603</Paragraphs>
  <Slides>39</Slides>
  <Notes>39</Notes>
  <HiddenSlides>1</HiddenSlides>
  <MMClips>0</MMClips>
  <ScaleCrop>false</ScaleCrop>
  <HeadingPairs>
    <vt:vector size="6" baseType="variant">
      <vt:variant>
        <vt:lpstr>Fonts Used</vt:lpstr>
      </vt:variant>
      <vt:variant>
        <vt:i4>11</vt:i4>
      </vt:variant>
      <vt:variant>
        <vt:lpstr>Theme</vt:lpstr>
      </vt:variant>
      <vt:variant>
        <vt:i4>16</vt:i4>
      </vt:variant>
      <vt:variant>
        <vt:lpstr>Slide Titles</vt:lpstr>
      </vt:variant>
      <vt:variant>
        <vt:i4>39</vt:i4>
      </vt:variant>
    </vt:vector>
  </HeadingPairs>
  <TitlesOfParts>
    <vt:vector size="66" baseType="lpstr">
      <vt:lpstr>MS PGothic</vt:lpstr>
      <vt:lpstr>MS PGothic</vt:lpstr>
      <vt:lpstr>Arial</vt:lpstr>
      <vt:lpstr>Calibri</vt:lpstr>
      <vt:lpstr>Segoe Light</vt:lpstr>
      <vt:lpstr>Segoe Pro</vt:lpstr>
      <vt:lpstr>Segoe UI</vt:lpstr>
      <vt:lpstr>Segoe UI Light</vt:lpstr>
      <vt:lpstr>Segoe UI Semibold</vt:lpstr>
      <vt:lpstr>Segoe UI Semilight</vt:lpstr>
      <vt:lpstr>Wingdings</vt:lpstr>
      <vt:lpstr>1_Office Theme</vt:lpstr>
      <vt:lpstr>MS1444_Windows Azure Template 16x9_r08b</vt:lpstr>
      <vt:lpstr>MS1444_Windows Azure Template 16x9_r08a</vt:lpstr>
      <vt:lpstr>WA-Theme</vt:lpstr>
      <vt:lpstr>Server and Cloud 2013</vt:lpstr>
      <vt:lpstr>1_Server and Cloud 2013</vt:lpstr>
      <vt:lpstr>1_WHITE TEMPLATE</vt:lpstr>
      <vt:lpstr>2_BDU_template_4x3_lightbackground</vt:lpstr>
      <vt:lpstr>2_Server and Cloud 2013</vt:lpstr>
      <vt:lpstr>COLOR TEMPLATE</vt:lpstr>
      <vt:lpstr>2_COLOR TEMPLATE</vt:lpstr>
      <vt:lpstr>1_COLOR TEMPLATE</vt:lpstr>
      <vt:lpstr>HEERON</vt:lpstr>
      <vt:lpstr>7_STB Conversations 2013</vt:lpstr>
      <vt:lpstr>4_STB Conversations 2013</vt:lpstr>
      <vt:lpstr>3_COLOR TEMPLATE</vt:lpstr>
      <vt:lpstr>Cortana  Intelligence Suite</vt:lpstr>
      <vt:lpstr>Azure PPE Technical Training</vt:lpstr>
      <vt:lpstr>PowerPoint Presentation</vt:lpstr>
      <vt:lpstr>We now face a world of connected data</vt:lpstr>
      <vt:lpstr>Data is a key strategic asset</vt:lpstr>
      <vt:lpstr>Here is how successful companies are staying ahead </vt:lpstr>
      <vt:lpstr>From data to decisions and actions</vt:lpstr>
      <vt:lpstr>Opportunities exist across functional areas</vt:lpstr>
      <vt:lpstr>Cortana Intelligence Key Verticals</vt:lpstr>
      <vt:lpstr>Introducing  Cortana Intelligence</vt:lpstr>
      <vt:lpstr>Cortana Intelligence Suite Transform data into intelligent action</vt:lpstr>
      <vt:lpstr>It combines relevant data from anywhere</vt:lpstr>
      <vt:lpstr>And leverages advanced analytics</vt:lpstr>
      <vt:lpstr>Along with innovative intelligence capabilities</vt:lpstr>
      <vt:lpstr>Transform data into intelligent action with Cortana Intelligence</vt:lpstr>
      <vt:lpstr>Cortana Intelligence Suite Transform data into intelligent action</vt:lpstr>
      <vt:lpstr>Demo: Vehicle health and driving behavior patterns  </vt:lpstr>
      <vt:lpstr>Turning telemetry data from vehicles into insight </vt:lpstr>
      <vt:lpstr>Example of Cortana Intelligence Suite in action</vt:lpstr>
      <vt:lpstr>Demo</vt:lpstr>
      <vt:lpstr>Success Requires Convergence of Skills</vt:lpstr>
      <vt:lpstr>Transform data into intelligent action</vt:lpstr>
      <vt:lpstr>Information Management</vt:lpstr>
      <vt:lpstr>Compose and orchestrate data services at scale</vt:lpstr>
      <vt:lpstr>Azure Data Factory  </vt:lpstr>
      <vt:lpstr>PowerPoint Presentation</vt:lpstr>
      <vt:lpstr>Azure Data Factory</vt:lpstr>
      <vt:lpstr> </vt:lpstr>
      <vt:lpstr>Compose processing to curate data  </vt:lpstr>
      <vt:lpstr>Output trusted insights</vt:lpstr>
      <vt:lpstr>Azure Data Factory</vt:lpstr>
      <vt:lpstr>Manage and monitor </vt:lpstr>
      <vt:lpstr>Rich scheduling</vt:lpstr>
      <vt:lpstr>Lineage</vt:lpstr>
      <vt:lpstr>Demo</vt:lpstr>
      <vt:lpstr>Get more value from your enterprise data assets</vt:lpstr>
      <vt:lpstr>Ingest events from websites, apps and devices at cloud scale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2016-10-11T12:45:06Z</dcterms:created>
  <dcterms:modified xsi:type="dcterms:W3CDTF">2016-10-11T12:45:12Z</dcterms:modified>
</cp:coreProperties>
</file>